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9" r:id="rId6"/>
    <p:sldId id="270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32" autoAdjust="0"/>
    <p:restoredTop sz="92922" autoAdjust="0"/>
  </p:normalViewPr>
  <p:slideViewPr>
    <p:cSldViewPr>
      <p:cViewPr>
        <p:scale>
          <a:sx n="60" d="100"/>
          <a:sy n="60" d="100"/>
        </p:scale>
        <p:origin x="-2602" y="-54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3390" y="260649"/>
            <a:ext cx="7740352" cy="1440160"/>
          </a:xfrm>
        </p:spPr>
        <p:txBody>
          <a:bodyPr anchor="ctr"/>
          <a:lstStyle/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284" y="2708920"/>
            <a:ext cx="82089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Довірча ймовірність та довірчі інтервали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71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</p:spPr>
        <p:txBody>
          <a:bodyPr/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Довірча ймовірність та довірчі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інтервали для характеристик генеральної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сукупности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980729"/>
                <a:ext cx="9144000" cy="576064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uk-UA" u="sng" dirty="0" smtClean="0">
                    <a:effectLst/>
                    <a:latin typeface="Arial" pitchFamily="34" charset="0"/>
                    <a:cs typeface="Arial" pitchFamily="34" charset="0"/>
                  </a:rPr>
                  <a:t>Якщо число результатів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 вибірки максимальне </a:t>
                </a:r>
                <a:r>
                  <a:rPr lang="en-US" dirty="0" smtClean="0">
                    <a:effectLst/>
                    <a:latin typeface="Arial" pitchFamily="34" charset="0"/>
                    <a:cs typeface="Arial" pitchFamily="34" charset="0"/>
                  </a:rPr>
                  <a:t>(N=max)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, то вибіркові оцінки генеральних характеристик: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i="1">
                              <a:effectLst/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uk-UA" i="1">
                              <a:effectLst/>
                              <a:latin typeface="Cambria Math"/>
                            </a:rPr>
                            <m:t>х</m:t>
                          </m:r>
                        </m:e>
                      </m:acc>
                      <m:r>
                        <a:rPr lang="ru-RU" i="1">
                          <a:effectLst/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ru-RU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k-UA" i="1">
                          <a:effectLst/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en-US" i="1" dirty="0">
                  <a:effectLst/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 </m:t>
                          </m:r>
                        </m:sub>
                        <m:sup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effectLst/>
                          <a:latin typeface="Cambria Math"/>
                          <a:ea typeface="Cambria Math"/>
                        </a:rPr>
                        <m:t>→</m:t>
                      </m:r>
                      <m:sSubSup>
                        <m:sSubSupPr>
                          <m:ctrlP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 </m:t>
                          </m:r>
                        </m:sub>
                        <m:sup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bSup>
                      <m:r>
                        <a:rPr lang="uk-UA" i="1">
                          <a:effectLst/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en-US" i="1" dirty="0">
                  <a:effectLst/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/>
                          <a:ea typeface="Cambria Math"/>
                        </a:rPr>
                        <m:t> →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effectLst/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k-UA">
                          <a:effectLst/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en-US" dirty="0">
                  <a:effectLst/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effectLst/>
                              <a:latin typeface="Cambria Math"/>
                              <a:ea typeface="Cambria Math"/>
                            </a:rPr>
                            <m:t>γ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/>
                          <a:ea typeface="Cambria Math"/>
                        </a:rPr>
                        <m:t> →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effectLst/>
                              <a:latin typeface="Cambria Math"/>
                              <a:ea typeface="Cambria Math"/>
                            </a:rPr>
                            <m:t>ϑ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effectLst/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k-UA" i="1">
                          <a:effectLst/>
                          <a:latin typeface="Cambria Math"/>
                          <a:ea typeface="Cambria Math"/>
                        </a:rPr>
                        <m:t>, </m:t>
                      </m:r>
                    </m:oMath>
                  </m:oMathPara>
                </a14:m>
                <a:endParaRPr lang="uk-UA" dirty="0">
                  <a:effectLst/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361950">
                  <a:lnSpc>
                    <a:spcPct val="150000"/>
                  </a:lnSpc>
                  <a:buNone/>
                </a:pPr>
                <a:r>
                  <a:rPr lang="uk-UA" i="1" u="sng" dirty="0" smtClean="0">
                    <a:effectLst/>
                    <a:latin typeface="Arial" pitchFamily="34" charset="0"/>
                    <a:cs typeface="Arial" pitchFamily="34" charset="0"/>
                  </a:rPr>
                  <a:t>то </a:t>
                </a:r>
                <a:r>
                  <a:rPr lang="uk-UA" i="1" u="sng" dirty="0">
                    <a:effectLst/>
                    <a:latin typeface="Arial" pitchFamily="34" charset="0"/>
                    <a:cs typeface="Arial" pitchFamily="34" charset="0"/>
                  </a:rPr>
                  <a:t>ці оцінки надійні та точні.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uk-UA" u="sng" dirty="0" smtClean="0">
                    <a:effectLst/>
                    <a:latin typeface="Arial" pitchFamily="34" charset="0"/>
                    <a:cs typeface="Arial" pitchFamily="34" charset="0"/>
                  </a:rPr>
                  <a:t>Якщо кількість результатів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 мінімальне </a:t>
                </a:r>
                <a:r>
                  <a:rPr lang="en-US" dirty="0">
                    <a:effectLst/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dirty="0" smtClean="0">
                    <a:effectLst/>
                    <a:latin typeface="Arial" pitchFamily="34" charset="0"/>
                    <a:cs typeface="Arial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i="1" smtClean="0">
                        <a:effectLst/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dirty="0" smtClean="0">
                    <a:effectLst/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і</a:t>
                </a:r>
                <a:r>
                  <a:rPr lang="en-US" dirty="0" smtClean="0">
                    <a:effectLst/>
                    <a:latin typeface="Arial" pitchFamily="34" charset="0"/>
                    <a:cs typeface="Arial" pitchFamily="34" charset="0"/>
                  </a:rPr>
                  <a:t>n)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, то для числових та групових характеристик треба вказати точність і надійність результатів.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uk-UA" u="sng" dirty="0" smtClean="0">
                    <a:effectLst/>
                    <a:latin typeface="Arial" pitchFamily="34" charset="0"/>
                    <a:cs typeface="Arial" pitchFamily="34" charset="0"/>
                  </a:rPr>
                  <a:t>Надійність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u="sng" dirty="0" smtClean="0">
                    <a:effectLst/>
                    <a:latin typeface="Arial" pitchFamily="34" charset="0"/>
                    <a:cs typeface="Arial" pitchFamily="34" charset="0"/>
                  </a:rPr>
                  <a:t>результатів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 – це довірча ймовірність (р=1-</a:t>
                </a:r>
                <a:r>
                  <a:rPr lang="en-US" dirty="0" smtClean="0">
                    <a:effectLst/>
                    <a:latin typeface="Arial" pitchFamily="34" charset="0"/>
                    <a:cs typeface="Arial" pitchFamily="34" charset="0"/>
                  </a:rPr>
                  <a:t>α)</a:t>
                </a:r>
                <a:r>
                  <a:rPr lang="uk-UA" dirty="0" smtClean="0">
                    <a:effectLst/>
                    <a:latin typeface="Arial" pitchFamily="34" charset="0"/>
                    <a:cs typeface="Arial" pitchFamily="34" charset="0"/>
                  </a:rPr>
                  <a:t> того, що генеральні числові та степеневі характеристики зустрічаються в довірчому інтервалі, розрахованого за вибірковими числовими характеристиками, при цьому вказується ймовірність ризику помилитися. </a:t>
                </a:r>
                <a:endParaRPr lang="ru-RU" dirty="0"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80729"/>
                <a:ext cx="9144000" cy="5760640"/>
              </a:xfrm>
              <a:blipFill rotWithShape="1">
                <a:blip r:embed="rId2"/>
                <a:stretch>
                  <a:fillRect l="-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46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66985"/>
                <a:ext cx="9144000" cy="4870327"/>
              </a:xfrm>
            </p:spPr>
            <p:txBody>
              <a:bodyPr anchor="t"/>
              <a:lstStyle/>
              <a:p>
                <a:pPr>
                  <a:buFont typeface="Wingdings" pitchFamily="2" charset="2"/>
                  <a:buChar char="q"/>
                </a:pPr>
                <a:r>
                  <a:rPr lang="uk-UA" u="sng" dirty="0" smtClean="0">
                    <a:latin typeface="Arial" pitchFamily="34" charset="0"/>
                    <a:cs typeface="Arial" pitchFamily="34" charset="0"/>
                  </a:rPr>
                  <a:t>Для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u="sng" dirty="0" smtClean="0">
                    <a:latin typeface="Arial" pitchFamily="34" charset="0"/>
                    <a:cs typeface="Arial" pitchFamily="34" charset="0"/>
                  </a:rPr>
                  <a:t>математичного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u="sng" dirty="0" smtClean="0">
                    <a:latin typeface="Arial" pitchFamily="34" charset="0"/>
                    <a:cs typeface="Arial" pitchFamily="34" charset="0"/>
                  </a:rPr>
                  <a:t>сподівання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dirty="0" err="1" smtClean="0">
                    <a:latin typeface="Arial" pitchFamily="34" charset="0"/>
                    <a:cs typeface="Arial" pitchFamily="34" charset="0"/>
                  </a:rPr>
                  <a:t>довірчий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 smtClean="0">
                    <a:latin typeface="Arial" pitchFamily="34" charset="0"/>
                    <a:cs typeface="Arial" pitchFamily="34" charset="0"/>
                  </a:rPr>
                  <a:t>інтервал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l-GR" dirty="0" smtClean="0"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х) та довірча ймовірність (р) утворюють вираз:</a:t>
                </a:r>
              </a:p>
              <a:p>
                <a:pPr marL="0" indent="0" algn="ctr">
                  <a:buNone/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{[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−(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𝑁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)]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ru-RU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sz="240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[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𝑁</m:t>
                            </m:r>
                          </m:e>
                        </m:rad>
                      </m:den>
                    </m:f>
                    <m:r>
                      <a:rPr lang="en-US" sz="2400" i="1">
                        <a:latin typeface="Cambria Math"/>
                      </a:rPr>
                      <m:t>)]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}=1-</a:t>
                </a:r>
                <a:r>
                  <a:rPr lang="el-GR" sz="2400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uk-UA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</a:p>
              <a:p>
                <a:pPr marL="0" indent="0">
                  <a:buNone/>
                </a:pP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де </a:t>
                </a:r>
                <a:r>
                  <a:rPr lang="uk-UA" dirty="0">
                    <a:latin typeface="Arial" pitchFamily="34" charset="0"/>
                    <a:cs typeface="Arial" pitchFamily="34" charset="0"/>
                  </a:rPr>
                  <a:t>р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=(1-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) – довірча ймовірність; 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=(1-р) – ймовірність ризику </a:t>
                </a:r>
                <a:r>
                  <a:rPr lang="uk-UA" dirty="0" err="1" smtClean="0">
                    <a:latin typeface="Arial" pitchFamily="34" charset="0"/>
                    <a:cs typeface="Arial" pitchFamily="34" charset="0"/>
                  </a:rPr>
                  <a:t>неправдивости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цього інтервалу;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cs typeface="Times New Roman" pitchFamily="18" charset="0"/>
                      </a:rPr>
                      <m:t>{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α; </a:t>
                </a:r>
                <a:r>
                  <a:rPr lang="el-GR" dirty="0" smtClean="0">
                    <a:latin typeface="Arial" pitchFamily="34" charset="0"/>
                    <a:cs typeface="Arial" pitchFamily="34" charset="0"/>
                  </a:rPr>
                  <a:t>ƒ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=N-1}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-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u="sng" dirty="0" smtClean="0">
                    <a:latin typeface="Arial" pitchFamily="34" charset="0"/>
                    <a:cs typeface="Arial" pitchFamily="34" charset="0"/>
                  </a:rPr>
                  <a:t>табличне значення </a:t>
                </a:r>
                <a:r>
                  <a:rPr lang="uk-UA" u="sng" dirty="0" err="1" smtClean="0">
                    <a:latin typeface="Arial" pitchFamily="34" charset="0"/>
                    <a:cs typeface="Arial" pitchFamily="34" charset="0"/>
                  </a:rPr>
                  <a:t>критерія</a:t>
                </a:r>
                <a:r>
                  <a:rPr lang="uk-UA" u="sng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u="sng" dirty="0" err="1" smtClean="0">
                    <a:latin typeface="Arial" pitchFamily="34" charset="0"/>
                    <a:cs typeface="Arial" pitchFamily="34" charset="0"/>
                  </a:rPr>
                  <a:t>Стьюдента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для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=1-р та число ступенів вільностей </a:t>
                </a:r>
                <a:r>
                  <a:rPr lang="el-GR" dirty="0">
                    <a:latin typeface="Arial" pitchFamily="34" charset="0"/>
                    <a:cs typeface="Arial" pitchFamily="34" charset="0"/>
                  </a:rPr>
                  <a:t>ƒ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=N-1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, тут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 – число дослідів (результатів) при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n=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1=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const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повторних дослідів (деяких таблиці створені для ймовірності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q=1-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 smtClean="0">
                            <a:latin typeface="Cambria Math"/>
                            <a:cs typeface="Times New Roman" pitchFamily="18" charset="0"/>
                          </a:rPr>
                          <m:t>α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та</a:t>
                </a:r>
                <a:r>
                  <a:rPr lang="el-GR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dirty="0">
                    <a:latin typeface="Arial" pitchFamily="34" charset="0"/>
                    <a:cs typeface="Arial" pitchFamily="34" charset="0"/>
                  </a:rPr>
                  <a:t>ƒ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=N-2).</a:t>
                </a:r>
                <a:endParaRPr lang="uk-UA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Якщо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n=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const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  <m:r>
                      <a:rPr lang="uk-UA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1 , </m:t>
                    </m:r>
                  </m:oMath>
                </a14:m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то у знаменнику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∗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</m:e>
                    </m:ra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,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𝑓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=(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Nn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)-1. 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Якщо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n=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var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то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ctrlPr>
                              <a:rPr lang="ru-RU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𝑁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та </a:t>
                </a:r>
                <a:r>
                  <a:rPr lang="el-GR" dirty="0" smtClean="0">
                    <a:latin typeface="Arial" pitchFamily="34" charset="0"/>
                    <a:cs typeface="Arial" pitchFamily="34" charset="0"/>
                  </a:rPr>
                  <a:t>ƒ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−1.</m:t>
                    </m:r>
                  </m:oMath>
                </a14:m>
                <a:endParaRPr lang="uk-UA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66985"/>
                <a:ext cx="9144000" cy="4870327"/>
              </a:xfrm>
              <a:blipFill rotWithShape="1">
                <a:blip r:embed="rId2"/>
                <a:stretch>
                  <a:fillRect l="-533" t="-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36054"/>
            <a:ext cx="9144000" cy="916682"/>
          </a:xfrm>
        </p:spPr>
        <p:txBody>
          <a:bodyPr/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Довірча ймовірність та довірчі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інтервали для характеристик генеральної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сукупности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40768"/>
                <a:ext cx="9144000" cy="5517231"/>
              </a:xfrm>
            </p:spPr>
            <p:txBody>
              <a:bodyPr anchor="t"/>
              <a:lstStyle/>
              <a:p>
                <a:pPr>
                  <a:buFont typeface="Wingdings" pitchFamily="2" charset="2"/>
                  <a:buChar char="v"/>
                </a:pP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Якщо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Arial" pitchFamily="34" charset="0"/>
                      </a:rPr>
                      <m:t>→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𝑚𝑖𝑛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</m:oMath>
                </a14:m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то </a:t>
                </a:r>
                <a:r>
                  <a:rPr lang="ru-RU" dirty="0" err="1" smtClean="0">
                    <a:latin typeface="Arial" pitchFamily="34" charset="0"/>
                    <a:cs typeface="Arial" pitchFamily="34" charset="0"/>
                  </a:rPr>
                  <a:t>довірчий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 smtClean="0">
                    <a:latin typeface="Arial" pitchFamily="34" charset="0"/>
                    <a:cs typeface="Arial" pitchFamily="34" charset="0"/>
                  </a:rPr>
                  <a:t>інтервал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 smtClean="0">
                    <a:latin typeface="Arial" pitchFamily="34" charset="0"/>
                    <a:cs typeface="Arial" pitchFamily="34" charset="0"/>
                  </a:rPr>
                  <a:t>будують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 за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z-</a:t>
                </a:r>
                <a:r>
                  <a:rPr lang="uk-UA" dirty="0" smtClean="0">
                    <a:latin typeface="Arial" pitchFamily="34" charset="0"/>
                    <a:cs typeface="Arial" pitchFamily="34" charset="0"/>
                  </a:rPr>
                  <a:t>критерієм: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𝑇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=1−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:</m:t>
                    </m:r>
                  </m:oMath>
                </a14:m>
                <a:endParaRPr lang="en-US" b="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p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/>
                                <a:cs typeface="Arial" pitchFamily="34" charset="0"/>
                              </a:rPr>
                              <m:t>∗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/>
                                <a:cs typeface="Arial" pitchFamily="34" charset="0"/>
                              </a:rPr>
                              <m:t>∗(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𝑓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𝑓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itchFamily="34" charset="0"/>
                                  </a:rPr>
                                  <m:t>+1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&lt;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  </m:t>
                                </m:r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∗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∗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</m:d>
                    <m:r>
                      <a:rPr lang="en-US" sz="2400" i="1">
                        <a:latin typeface="Cambria Math"/>
                        <a:cs typeface="Arial" pitchFamily="34" charset="0"/>
                      </a:rPr>
                      <m:t>=1−</m:t>
                    </m:r>
                    <m:r>
                      <a:rPr lang="en-US" sz="2400" i="1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uk-UA" sz="24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.</a:t>
                </a:r>
                <a:endParaRPr lang="en-US" sz="240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Якщо </a:t>
                </a:r>
                <a:r>
                  <a:rPr lang="en-US" dirty="0" smtClean="0"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Arial" pitchFamily="34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max, </a:t>
                </a:r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то довірчий інтервал будують за критерієм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uk-UA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Х</m:t>
                        </m:r>
                      </m:e>
                      <m:sub>
                        <m:r>
                          <a:rPr lang="uk-UA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Т</m:t>
                        </m:r>
                      </m:sub>
                      <m:sup>
                        <m:r>
                          <a:rPr lang="uk-UA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2</m:t>
                        </m:r>
                      </m:sup>
                    </m:sSubSup>
                    <m:r>
                      <a:rPr lang="uk-UA" b="0" i="1" smtClean="0"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uk-UA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𝑞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:</m:t>
                    </m:r>
                  </m:oMath>
                </a14:m>
                <a:endParaRPr lang="en-US" b="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p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𝑓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∗</m:t>
                                </m:r>
                                <m:sSubSup>
                                  <m:sSubSup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sz="240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;</m:t>
                                    </m:r>
                                    <m:f>
                                      <m:fPr>
                                        <m:type m:val="lin"/>
                                        <m:ctrlP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  <m:t>𝛼</m:t>
                                        </m:r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den>
                            </m:f>
                          </m:e>
                        </m:d>
                        <m:r>
                          <a:rPr lang="en-US" sz="240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sSubSupPr>
                          <m:e>
                            <m:r>
                              <a:rPr lang="en-US" sz="2400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&lt;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𝑓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∗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;1−</m:t>
                                    </m:r>
                                    <m:f>
                                      <m:fPr>
                                        <m:type m:val="lin"/>
                                        <m:ctrlPr>
                                          <a:rPr lang="en-US" sz="2400" i="1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  <m:t>𝛼</m:t>
                                        </m:r>
                                      </m:num>
                                      <m:den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  <a:cs typeface="Arial" pitchFamily="34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den>
                            </m:f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  <a:cs typeface="Arial" pitchFamily="34" charset="0"/>
                      </a:rPr>
                      <m:t>=1−</m:t>
                    </m:r>
                    <m:r>
                      <a:rPr lang="en-US" sz="2400" b="0" i="1" smtClean="0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uk-UA" b="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 algn="ctr">
                  <a:buNone/>
                </a:pPr>
                <a:endParaRPr lang="en-US" b="0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За час проведення експериментів вченими доведено, що необхідно будувати довірчі інтервали за </a:t>
                </a:r>
                <a:r>
                  <a:rPr lang="en-US" dirty="0" smtClean="0">
                    <a:latin typeface="Arial" pitchFamily="34" charset="0"/>
                    <a:ea typeface="Cambria Math"/>
                    <a:cs typeface="Arial" pitchFamily="34" charset="0"/>
                  </a:rPr>
                  <a:t>Z 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- критеріями одночасно та не менше, як двох рівнів </a:t>
                </a:r>
                <a:r>
                  <a:rPr lang="uk-UA" dirty="0" err="1" smtClean="0">
                    <a:latin typeface="Arial" pitchFamily="34" charset="0"/>
                    <a:ea typeface="Cambria Math"/>
                    <a:cs typeface="Arial" pitchFamily="34" charset="0"/>
                  </a:rPr>
                  <a:t>значущости</a:t>
                </a:r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l-GR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α</a:t>
                </a:r>
                <a:r>
                  <a:rPr lang="uk-UA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=0,10;0,05;0,01;… .</a:t>
                </a:r>
                <a:endParaRPr lang="en-US" dirty="0"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40768"/>
                <a:ext cx="9144000" cy="5517231"/>
              </a:xfrm>
              <a:blipFill rotWithShape="1">
                <a:blip r:embed="rId2"/>
                <a:stretch>
                  <a:fillRect l="-533" t="-5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6303" y="0"/>
            <a:ext cx="9150303" cy="1052736"/>
          </a:xfrm>
        </p:spPr>
        <p:txBody>
          <a:bodyPr/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Довірча ймовірність та довірчі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інтервали для генеральної дисперсії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58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40768"/>
                <a:ext cx="8964488" cy="5256583"/>
              </a:xfrm>
            </p:spPr>
            <p:txBody>
              <a:bodyPr>
                <a:norm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𝑝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</a:rPr>
                              <m:t>∗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rad>
                          </m:e>
                        </m:d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≤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&lt;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rad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=1+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 smtClean="0"/>
                  <a:t>,</a:t>
                </a:r>
              </a:p>
              <a:p>
                <a:pPr marL="0" indent="0" algn="ctr">
                  <a:buNone/>
                </a:pPr>
                <a:r>
                  <a:rPr lang="uk-UA" sz="2400" dirty="0" smtClean="0"/>
                  <a:t>або</a:t>
                </a:r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𝑝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∗</m:t>
                                </m:r>
                                <m:sSubSup>
                                  <m:sSubSup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,</m:t>
                                    </m:r>
                                    <m:f>
                                      <m:fPr>
                                        <m:type m:val="skw"/>
                                        <m:ctrlPr>
                                          <a:rPr lang="en-US" sz="2400" b="0" i="1" smtClean="0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𝛼</m:t>
                                        </m:r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den>
                            </m:f>
                          </m:e>
                        </m:rad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≤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&lt;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∗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,1−</m:t>
                                    </m:r>
                                    <m:f>
                                      <m:fPr>
                                        <m:type m:val="skw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</a:rPr>
                                          <m:t>𝛼</m:t>
                                        </m:r>
                                      </m:num>
                                      <m:den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den>
                            </m:f>
                          </m:e>
                        </m:rad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=1−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40768"/>
                <a:ext cx="8964488" cy="525658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/>
          </p:cNvSpPr>
          <p:nvPr/>
        </p:nvSpPr>
        <p:spPr>
          <a:xfrm>
            <a:off x="-6303" y="0"/>
            <a:ext cx="9150303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Довірча ймовірність та довірчі інтервали для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ґенерального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середнього квадратичного відхилення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0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412776"/>
                <a:ext cx="9144000" cy="4824535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𝑝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,</m:t>
                                    </m:r>
                                    <m:f>
                                      <m:fPr>
                                        <m:type m:val="skw"/>
                                        <m:ctrlPr>
                                          <a:rPr lang="en-US" sz="2400" b="0" i="1" smtClean="0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</a:rPr>
                                          <m:t>∝</m:t>
                                        </m:r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  <m:rad>
                                  <m:radPr>
                                    <m:degHide m:val="on"/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2400" b="0" i="1" smtClean="0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1+2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𝛾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sub>
                                          <m:sup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𝑓</m:t>
                                        </m:r>
                                      </m:den>
                                    </m:f>
                                  </m:e>
                                </m:rad>
                              </m:den>
                            </m:f>
                          </m:e>
                        </m:d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≤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&lt;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  <a:ea typeface="Cambria Math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,</m:t>
                                    </m:r>
                                    <m:f>
                                      <m:fPr>
                                        <m:type m:val="skw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/>
                                            <a:ea typeface="Cambria Math"/>
                                          </a:rPr>
                                          <m:t>∝</m:t>
                                        </m:r>
                                      </m:num>
                                      <m:den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  <m:rad>
                                  <m:radPr>
                                    <m:degHide m:val="on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1+2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2400" i="1">
                                                <a:latin typeface="Cambria Math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2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𝛾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sub>
                                          <m:sup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𝑓</m:t>
                                        </m:r>
                                      </m:den>
                                    </m:f>
                                  </m:e>
                                </m:rad>
                              </m:den>
                            </m:f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=1−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∝</m:t>
                    </m:r>
                  </m:oMath>
                </a14:m>
                <a:r>
                  <a:rPr lang="en-US" sz="2400" dirty="0" smtClean="0"/>
                  <a:t>,</a:t>
                </a:r>
                <a:endParaRPr lang="ru-RU" sz="2400" dirty="0" smtClean="0"/>
              </a:p>
              <a:p>
                <a:pPr algn="ctr"/>
                <a:endParaRPr lang="en-US" dirty="0" smtClean="0"/>
              </a:p>
              <a:p>
                <a:pPr marL="0" indent="0">
                  <a:buNone/>
                </a:pPr>
                <a:r>
                  <a:rPr lang="ru-RU" dirty="0" smtClean="0"/>
                  <a:t>    д</a:t>
                </a:r>
                <a:r>
                  <a:rPr lang="uk-UA" dirty="0" smtClean="0"/>
                  <a:t>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uk-UA" b="0" i="1" smtClean="0">
                            <a:latin typeface="Cambria Math"/>
                          </a:rPr>
                          <m:t>Т</m:t>
                        </m:r>
                      </m:sub>
                    </m:sSub>
                  </m:oMath>
                </a14:m>
                <a:r>
                  <a:rPr lang="ru-RU" dirty="0" smtClean="0"/>
                  <a:t> (</a:t>
                </a:r>
                <a:r>
                  <a:rPr lang="ru-RU" dirty="0" err="1" smtClean="0"/>
                  <a:t>теоретичне</a:t>
                </a:r>
                <a:r>
                  <a:rPr lang="ru-RU" dirty="0" smtClean="0"/>
                  <a:t>) – </a:t>
                </a:r>
                <a:r>
                  <a:rPr lang="ru-RU" dirty="0" err="1" smtClean="0"/>
                  <a:t>табличне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значення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критерія</a:t>
                </a:r>
                <a:r>
                  <a:rPr lang="ru-RU" dirty="0" smtClean="0"/>
                  <a:t> Стьюдента, </a:t>
                </a:r>
                <a:r>
                  <a:rPr lang="ru-RU" dirty="0" err="1" smtClean="0"/>
                  <a:t>вибраного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із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таблиць</a:t>
                </a:r>
                <a:r>
                  <a:rPr lang="ru-RU" dirty="0" smtClean="0"/>
                  <a:t> для </a:t>
                </a:r>
                <a:r>
                  <a:rPr lang="ru-RU" dirty="0" err="1" smtClean="0"/>
                  <a:t>рівня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значущости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𝛼</m:t>
                        </m:r>
                      </m:num>
                      <m:den>
                        <m:r>
                          <a:rPr lang="uk-UA" b="0" i="1" smtClean="0">
                            <a:latin typeface="Cambria Math"/>
                            <a:ea typeface="Cambria Math"/>
                          </a:rPr>
                          <m:t>2 </m:t>
                        </m:r>
                      </m:den>
                    </m:f>
                    <m:d>
                      <m:dPr>
                        <m:ctrlPr>
                          <a:rPr lang="uk-UA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uk-UA" b="0" i="1" smtClean="0">
                            <a:latin typeface="Cambria Math"/>
                            <a:ea typeface="Cambria Math"/>
                          </a:rPr>
                          <m:t>або </m:t>
                        </m:r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d>
                  </m:oMath>
                </a14:m>
                <a:r>
                  <a:rPr lang="ru-RU" dirty="0" smtClean="0"/>
                  <a:t> та числа </a:t>
                </a:r>
                <a:r>
                  <a:rPr lang="ru-RU" dirty="0" err="1" smtClean="0"/>
                  <a:t>ступенів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вільностей</a:t>
                </a:r>
                <a:r>
                  <a:rPr lang="ru-RU" dirty="0" smtClean="0"/>
                  <a:t> </a:t>
                </a:r>
                <a:r>
                  <a:rPr lang="en-US" i="1" dirty="0" smtClean="0"/>
                  <a:t>f=N-1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12776"/>
                <a:ext cx="9144000" cy="4824535"/>
              </a:xfrm>
              <a:blipFill rotWithShape="1">
                <a:blip r:embed="rId2"/>
                <a:stretch>
                  <a:fillRect l="-533" r="-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600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Довірча ймовірність та довірчі інтервали для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ґенерального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коефіцієнта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варіяції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5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1196752"/>
          </a:xfrm>
        </p:spPr>
        <p:txBody>
          <a:bodyPr/>
          <a:lstStyle/>
          <a:p>
            <a:pPr algn="ctr"/>
            <a:r>
              <a:rPr lang="uk-UA" dirty="0" smtClean="0"/>
              <a:t>Вимоги до </a:t>
            </a:r>
            <a:r>
              <a:rPr lang="uk-UA" dirty="0" err="1" smtClean="0"/>
              <a:t>інтервальних</a:t>
            </a:r>
            <a:r>
              <a:rPr lang="uk-UA" dirty="0" smtClean="0"/>
              <a:t> оцінок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97" y="1484784"/>
            <a:ext cx="9036496" cy="5184575"/>
          </a:xfrm>
        </p:spPr>
        <p:txBody>
          <a:bodyPr>
            <a:noAutofit/>
          </a:bodyPr>
          <a:lstStyle/>
          <a:p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Підвищити надійність результатів – це означає </a:t>
            </a:r>
            <a:r>
              <a:rPr lang="uk-UA" sz="2200" u="sng" dirty="0" smtClean="0">
                <a:latin typeface="Times New Roman" pitchFamily="18" charset="0"/>
                <a:cs typeface="Times New Roman" pitchFamily="18" charset="0"/>
              </a:rPr>
              <a:t>розширити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довірчий інтервал, що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рівносильно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зменшити точність результатів, 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але, разом з тим, зменшити ймовірність ризику </a:t>
            </a:r>
            <a:r>
              <a:rPr lang="uk-UA" sz="22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неправдивости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від </a:t>
            </a:r>
            <a:r>
              <a:rPr lang="el-GR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=0,10 до </a:t>
            </a:r>
            <a:r>
              <a:rPr lang="el-GR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=0,01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і, навпаки, зменшити надійність результатів – це означає </a:t>
            </a:r>
            <a:r>
              <a:rPr lang="uk-UA" sz="2200" u="sng" dirty="0" smtClean="0">
                <a:latin typeface="Times New Roman" pitchFamily="18" charset="0"/>
                <a:cs typeface="Times New Roman" pitchFamily="18" charset="0"/>
              </a:rPr>
              <a:t>звузити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довірчий інтервал, що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рівносильно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підвищує точність результатів, 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 разом з тим, збільшити ймовірність ризику </a:t>
            </a:r>
            <a:r>
              <a:rPr lang="uk-UA" sz="22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неправдивости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=0,05 </a:t>
            </a:r>
            <a:r>
              <a:rPr lang="uk-UA" sz="2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el-GR" sz="2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=0,15.</a:t>
            </a:r>
          </a:p>
          <a:p>
            <a:endParaRPr lang="uk-UA" sz="2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Якщо розширити довірчий інтервал, то автоматично зростає надійність результатів істинного, правдивого результату, то він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язково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попаде в довірчий інтервал і, навпаки, якщо звузити довірчий інтервал, то автоматично зменшиться надійність цих результатів.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34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2452</TotalTime>
  <Words>895</Words>
  <Application>Microsoft Office PowerPoint</Application>
  <PresentationFormat>Экран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Summer</vt:lpstr>
      <vt:lpstr>Презентация PowerPoint</vt:lpstr>
      <vt:lpstr>Довірча ймовірність та довірчі інтервали для характеристик генеральної сукупности</vt:lpstr>
      <vt:lpstr>Довірча ймовірність та довірчі інтервали для характеристик генеральної сукупности</vt:lpstr>
      <vt:lpstr>Довірча ймовірність та довірчі інтервали для генеральної дисперсії</vt:lpstr>
      <vt:lpstr>Презентация PowerPoint</vt:lpstr>
      <vt:lpstr>Довірча ймовірність та довірчі інтервали для ґенерального коефіцієнта варіяції</vt:lpstr>
      <vt:lpstr>Вимоги до інтервальних оцінок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ДВНЗ «Прикарпатський національний університет імені Василя Стефаника»</dc:title>
  <dc:creator>Home</dc:creator>
  <cp:lastModifiedBy>user</cp:lastModifiedBy>
  <cp:revision>31</cp:revision>
  <dcterms:created xsi:type="dcterms:W3CDTF">2020-09-20T15:31:22Z</dcterms:created>
  <dcterms:modified xsi:type="dcterms:W3CDTF">2020-09-25T18:10:23Z</dcterms:modified>
</cp:coreProperties>
</file>