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4" r:id="rId1"/>
  </p:sldMasterIdLst>
  <p:notesMasterIdLst>
    <p:notesMasterId r:id="rId24"/>
  </p:notes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1" r:id="rId18"/>
    <p:sldId id="272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83" autoAdjust="0"/>
  </p:normalViewPr>
  <p:slideViewPr>
    <p:cSldViewPr>
      <p:cViewPr>
        <p:scale>
          <a:sx n="90" d="100"/>
          <a:sy n="90" d="100"/>
        </p:scale>
        <p:origin x="-1234" y="25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baseline="0" dirty="0" smtClean="0"/>
              <a:t> </a:t>
            </a:r>
            <a:endParaRPr lang="ru-RU" dirty="0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Джерела забруднень</c:v>
                </c:pt>
              </c:strCache>
            </c:strRef>
          </c:tx>
          <c:explosion val="4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40%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30%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30%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Автотранспорт</c:v>
                </c:pt>
                <c:pt idx="1">
                  <c:v>Теплоенергетика</c:v>
                </c:pt>
                <c:pt idx="2">
                  <c:v>Важка промисловість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0.4</c:v>
                </c:pt>
                <c:pt idx="1">
                  <c:v>0.3</c:v>
                </c:pt>
                <c:pt idx="2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egendEntry>
        <c:idx val="0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uk-UA"/>
          </a:p>
        </c:txPr>
      </c:legendEntry>
      <c:layout>
        <c:manualLayout>
          <c:xMode val="edge"/>
          <c:yMode val="edge"/>
          <c:x val="7.7991473169647815E-2"/>
          <c:y val="4.4680220716216718E-2"/>
          <c:w val="0.85107182535273862"/>
          <c:h val="0.2171666916236360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2DC94A-8140-456B-ABCB-13ADEC2B1F37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662BFE-1B04-4E72-96A7-3247FA7D1D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68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62BFE-1B04-4E72-96A7-3247FA7D1D6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21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953ED82-8F67-42D4-94A1-7881778A74E1}" type="datetime1">
              <a:rPr lang="ru-RU" smtClean="0"/>
              <a:t>18.02.2021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B9D9-EF8B-456A-A025-643FAAACB9D7}" type="datetime1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CE52-F69F-4867-A369-7EB341678A15}" type="datetime1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8826B-AEA9-40F2-B3ED-ED9125FD2C13}" type="datetime1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688FF-8D29-4310-8530-F77FC16A6F32}" type="datetime1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89606-FF00-4705-8584-0B3EC5F47EC3}" type="datetime1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1D319-17F2-4F7E-B2CC-F476C5D7928C}" type="datetime1">
              <a:rPr lang="ru-RU" smtClean="0"/>
              <a:t>18.02.2021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9DD92-3148-490D-A369-4368DDDEF59E}" type="datetime1">
              <a:rPr lang="ru-RU" smtClean="0"/>
              <a:t>18.02.2021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F4F79-B610-4F66-A414-474C01A09AEA}" type="datetime1">
              <a:rPr lang="ru-RU" smtClean="0"/>
              <a:t>18.02.2021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CE76D-0AAF-40C8-9D8E-B12C0EDC3E78}" type="datetime1">
              <a:rPr lang="ru-RU" smtClean="0"/>
              <a:t>18.02.2021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9B9CB-9157-4FCB-B5AE-049BDF4983E8}" type="datetime1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2FE3F04-D4AC-4629-816D-C24DACAB3508}" type="datetime1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27985" y="1628800"/>
            <a:ext cx="3744416" cy="403244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>
                <a:effectLst/>
              </a:rPr>
              <a:t>Методи</a:t>
            </a:r>
            <a:r>
              <a:rPr lang="ru-RU" sz="2800" b="1" dirty="0">
                <a:effectLst/>
              </a:rPr>
              <a:t> і </a:t>
            </a:r>
            <a:r>
              <a:rPr lang="ru-RU" sz="2800" b="1" dirty="0" err="1">
                <a:effectLst/>
              </a:rPr>
              <a:t>системи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очищення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повітря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від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газоподібних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домішок</a:t>
            </a:r>
            <a:r>
              <a:rPr lang="ru-RU" sz="2800" b="1" dirty="0">
                <a:effectLst/>
              </a:rPr>
              <a:t>. </a:t>
            </a:r>
            <a:r>
              <a:rPr lang="ru-RU" sz="2800" b="1" dirty="0" err="1">
                <a:effectLst/>
              </a:rPr>
              <a:t>Специфіка</a:t>
            </a:r>
            <a:r>
              <a:rPr lang="ru-RU" sz="2800" b="1" dirty="0">
                <a:effectLst/>
              </a:rPr>
              <a:t> і </a:t>
            </a:r>
            <a:r>
              <a:rPr lang="ru-RU" sz="2800" b="1" dirty="0" err="1">
                <a:effectLst/>
              </a:rPr>
              <a:t>ефективність</a:t>
            </a:r>
            <a:r>
              <a:rPr lang="ru-RU" sz="2800" b="1" dirty="0">
                <a:effectLst/>
              </a:rPr>
              <a:t> </a:t>
            </a:r>
            <a:r>
              <a:rPr lang="ru-RU" sz="2800" b="1" dirty="0" err="1">
                <a:effectLst/>
              </a:rPr>
              <a:t>застосування</a:t>
            </a: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509120"/>
            <a:ext cx="3563888" cy="504056"/>
          </a:xfrm>
        </p:spPr>
        <p:txBody>
          <a:bodyPr>
            <a:normAutofit/>
          </a:bodyPr>
          <a:lstStyle/>
          <a:p>
            <a:r>
              <a:rPr lang="uk-UA" sz="2000" b="1" dirty="0" smtClean="0"/>
              <a:t>Тема 10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6334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734016"/>
            <a:ext cx="4143375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5256584" cy="546833"/>
          </a:xfrm>
        </p:spPr>
        <p:txBody>
          <a:bodyPr>
            <a:normAutofit/>
          </a:bodyPr>
          <a:lstStyle/>
          <a:p>
            <a:r>
              <a:rPr lang="uk-UA" sz="2800" dirty="0" smtClean="0"/>
              <a:t>Інерційні </a:t>
            </a:r>
            <a:r>
              <a:rPr lang="uk-UA" sz="2800" dirty="0" err="1" smtClean="0"/>
              <a:t>пиловловювачі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4609" y="1199094"/>
            <a:ext cx="3923928" cy="4392488"/>
          </a:xfrm>
        </p:spPr>
        <p:txBody>
          <a:bodyPr>
            <a:normAutofit fontScale="77500" lnSpcReduction="20000"/>
          </a:bodyPr>
          <a:lstStyle/>
          <a:p>
            <a:pPr marL="68580" indent="0">
              <a:buNone/>
            </a:pPr>
            <a:r>
              <a:rPr lang="ru-RU" i="1" dirty="0" err="1"/>
              <a:t>Інерційні</a:t>
            </a:r>
            <a:r>
              <a:rPr lang="ru-RU" i="1" dirty="0"/>
              <a:t> </a:t>
            </a:r>
            <a:r>
              <a:rPr lang="ru-RU" i="1" dirty="0" err="1"/>
              <a:t>пиловловлювачі</a:t>
            </a:r>
            <a:r>
              <a:rPr lang="ru-RU" dirty="0"/>
              <a:t> </a:t>
            </a:r>
            <a:r>
              <a:rPr lang="ru-RU" dirty="0" err="1"/>
              <a:t>застосовують</a:t>
            </a:r>
            <a:r>
              <a:rPr lang="ru-RU" dirty="0"/>
              <a:t> для грубого </a:t>
            </a:r>
            <a:r>
              <a:rPr lang="ru-RU" dirty="0" err="1"/>
              <a:t>очищення</a:t>
            </a:r>
            <a:r>
              <a:rPr lang="ru-RU" dirty="0"/>
              <a:t> сухих </a:t>
            </a:r>
            <a:r>
              <a:rPr lang="ru-RU" dirty="0" err="1"/>
              <a:t>газових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частинок</a:t>
            </a:r>
            <a:r>
              <a:rPr lang="ru-RU" dirty="0"/>
              <a:t> пилу </a:t>
            </a:r>
            <a:r>
              <a:rPr lang="ru-RU" dirty="0" err="1"/>
              <a:t>розміром</a:t>
            </a:r>
            <a:r>
              <a:rPr lang="ru-RU" dirty="0"/>
              <a:t> 30…100 мкм. Принцип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інерційних</a:t>
            </a:r>
            <a:r>
              <a:rPr lang="ru-RU" dirty="0"/>
              <a:t> </a:t>
            </a:r>
            <a:r>
              <a:rPr lang="ru-RU" dirty="0" err="1"/>
              <a:t>апаратів</a:t>
            </a:r>
            <a:r>
              <a:rPr lang="ru-RU" dirty="0"/>
              <a:t> </a:t>
            </a:r>
            <a:r>
              <a:rPr lang="ru-RU" dirty="0" err="1"/>
              <a:t>ґрунтується</a:t>
            </a:r>
            <a:r>
              <a:rPr lang="ru-RU" dirty="0"/>
              <a:t> на </a:t>
            </a:r>
            <a:r>
              <a:rPr lang="ru-RU" dirty="0" err="1"/>
              <a:t>використанні</a:t>
            </a:r>
            <a:r>
              <a:rPr lang="ru-RU" dirty="0"/>
              <a:t> </a:t>
            </a:r>
            <a:r>
              <a:rPr lang="ru-RU" dirty="0" err="1"/>
              <a:t>інерційних</a:t>
            </a:r>
            <a:r>
              <a:rPr lang="ru-RU" dirty="0"/>
              <a:t> сил. </a:t>
            </a:r>
            <a:r>
              <a:rPr lang="ru-RU" dirty="0" err="1"/>
              <a:t>Якщо</a:t>
            </a:r>
            <a:r>
              <a:rPr lang="ru-RU" dirty="0"/>
              <a:t> в </a:t>
            </a:r>
            <a:r>
              <a:rPr lang="ru-RU" dirty="0" err="1"/>
              <a:t>апараті</a:t>
            </a:r>
            <a:r>
              <a:rPr lang="ru-RU" dirty="0"/>
              <a:t> за </a:t>
            </a:r>
            <a:r>
              <a:rPr lang="ru-RU" dirty="0" err="1"/>
              <a:t>напрямком</a:t>
            </a:r>
            <a:r>
              <a:rPr lang="ru-RU" dirty="0"/>
              <a:t> </a:t>
            </a:r>
            <a:r>
              <a:rPr lang="ru-RU" dirty="0" err="1"/>
              <a:t>руху</a:t>
            </a:r>
            <a:r>
              <a:rPr lang="ru-RU" dirty="0"/>
              <a:t> газу </a:t>
            </a:r>
            <a:r>
              <a:rPr lang="ru-RU" dirty="0" err="1"/>
              <a:t>встановити</a:t>
            </a:r>
            <a:r>
              <a:rPr lang="ru-RU" dirty="0"/>
              <a:t> </a:t>
            </a:r>
            <a:r>
              <a:rPr lang="ru-RU" dirty="0" err="1"/>
              <a:t>перепону</a:t>
            </a:r>
            <a:r>
              <a:rPr lang="ru-RU" dirty="0"/>
              <a:t>, то </a:t>
            </a:r>
            <a:r>
              <a:rPr lang="ru-RU" dirty="0" err="1"/>
              <a:t>газовий</a:t>
            </a:r>
            <a:r>
              <a:rPr lang="ru-RU" dirty="0"/>
              <a:t> </a:t>
            </a:r>
            <a:r>
              <a:rPr lang="ru-RU" dirty="0" err="1"/>
              <a:t>потік</a:t>
            </a:r>
            <a:r>
              <a:rPr lang="ru-RU" dirty="0"/>
              <a:t> </a:t>
            </a:r>
            <a:r>
              <a:rPr lang="ru-RU" dirty="0" err="1"/>
              <a:t>огинає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, а </a:t>
            </a:r>
            <a:r>
              <a:rPr lang="ru-RU" dirty="0" err="1"/>
              <a:t>тверді</a:t>
            </a:r>
            <a:r>
              <a:rPr lang="ru-RU" dirty="0"/>
              <a:t> </a:t>
            </a:r>
            <a:r>
              <a:rPr lang="ru-RU" dirty="0" err="1"/>
              <a:t>частинки</a:t>
            </a:r>
            <a:r>
              <a:rPr lang="ru-RU" dirty="0"/>
              <a:t> за </a:t>
            </a:r>
            <a:r>
              <a:rPr lang="ru-RU" dirty="0" err="1"/>
              <a:t>інерцією</a:t>
            </a:r>
            <a:r>
              <a:rPr lang="ru-RU" dirty="0"/>
              <a:t> </a:t>
            </a:r>
            <a:r>
              <a:rPr lang="ru-RU" dirty="0" err="1"/>
              <a:t>зберігають</a:t>
            </a:r>
            <a:r>
              <a:rPr lang="ru-RU" dirty="0"/>
              <a:t> </a:t>
            </a:r>
            <a:r>
              <a:rPr lang="ru-RU" dirty="0" err="1"/>
              <a:t>попередній</a:t>
            </a:r>
            <a:r>
              <a:rPr lang="ru-RU" dirty="0"/>
              <a:t> </a:t>
            </a:r>
            <a:r>
              <a:rPr lang="ru-RU" dirty="0" err="1"/>
              <a:t>напрямок</a:t>
            </a:r>
            <a:r>
              <a:rPr lang="ru-RU" dirty="0"/>
              <a:t> </a:t>
            </a:r>
            <a:r>
              <a:rPr lang="ru-RU" dirty="0" err="1"/>
              <a:t>руху</a:t>
            </a:r>
            <a:r>
              <a:rPr lang="ru-RU" dirty="0"/>
              <a:t>. </a:t>
            </a:r>
            <a:r>
              <a:rPr lang="ru-RU" dirty="0" err="1"/>
              <a:t>Наштовхуючись</a:t>
            </a:r>
            <a:r>
              <a:rPr lang="ru-RU" dirty="0"/>
              <a:t> на </a:t>
            </a:r>
            <a:r>
              <a:rPr lang="ru-RU" dirty="0" err="1"/>
              <a:t>перепону</a:t>
            </a:r>
            <a:r>
              <a:rPr lang="ru-RU" dirty="0"/>
              <a:t>, вони </a:t>
            </a:r>
            <a:r>
              <a:rPr lang="ru-RU" dirty="0" err="1"/>
              <a:t>втрачають</a:t>
            </a:r>
            <a:r>
              <a:rPr lang="ru-RU" dirty="0"/>
              <a:t> </a:t>
            </a:r>
            <a:r>
              <a:rPr lang="ru-RU" dirty="0" err="1"/>
              <a:t>швидкість</a:t>
            </a:r>
            <a:r>
              <a:rPr lang="ru-RU" dirty="0"/>
              <a:t> і </a:t>
            </a:r>
            <a:r>
              <a:rPr lang="ru-RU" dirty="0" err="1"/>
              <a:t>випадають</a:t>
            </a:r>
            <a:r>
              <a:rPr lang="ru-RU" dirty="0"/>
              <a:t> з </a:t>
            </a:r>
            <a:r>
              <a:rPr lang="ru-RU" dirty="0" err="1"/>
              <a:t>течії</a:t>
            </a:r>
            <a:r>
              <a:rPr lang="ru-RU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91680" y="5672546"/>
            <a:ext cx="7239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Рис. </a:t>
            </a:r>
            <a:r>
              <a:rPr lang="ru-RU" dirty="0" smtClean="0"/>
              <a:t>1.3</a:t>
            </a:r>
            <a:r>
              <a:rPr lang="ru-RU" dirty="0"/>
              <a:t>. </a:t>
            </a:r>
            <a:r>
              <a:rPr lang="ru-RU" dirty="0" err="1"/>
              <a:t>Конструкції</a:t>
            </a:r>
            <a:r>
              <a:rPr lang="ru-RU" dirty="0"/>
              <a:t> </a:t>
            </a:r>
            <a:r>
              <a:rPr lang="ru-RU" dirty="0" err="1"/>
              <a:t>інерційних</a:t>
            </a:r>
            <a:r>
              <a:rPr lang="ru-RU" dirty="0"/>
              <a:t> </a:t>
            </a:r>
            <a:r>
              <a:rPr lang="ru-RU" dirty="0" err="1"/>
              <a:t>пиловловлювачів</a:t>
            </a:r>
            <a:r>
              <a:rPr lang="ru-RU" dirty="0"/>
              <a:t>:</a:t>
            </a:r>
          </a:p>
          <a:p>
            <a:r>
              <a:rPr lang="ru-RU" dirty="0"/>
              <a:t>1 – перегородка; 2 – центральна труба; 3 – </a:t>
            </a:r>
            <a:r>
              <a:rPr lang="ru-RU" dirty="0" err="1"/>
              <a:t>боковий</a:t>
            </a:r>
            <a:r>
              <a:rPr lang="ru-RU" dirty="0"/>
              <a:t> штуцер;</a:t>
            </a:r>
          </a:p>
          <a:p>
            <a:r>
              <a:rPr lang="ru-RU" dirty="0"/>
              <a:t>4 – </a:t>
            </a:r>
            <a:r>
              <a:rPr lang="ru-RU" dirty="0" err="1"/>
              <a:t>горизонтальні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endParaRPr lang="ru-RU" dirty="0"/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2245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63071"/>
            <a:ext cx="4206133" cy="327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6840878" cy="601136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Циклонні сепаратори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1450132"/>
            <a:ext cx="4176464" cy="4968552"/>
          </a:xfrm>
        </p:spPr>
        <p:txBody>
          <a:bodyPr>
            <a:normAutofit fontScale="70000" lnSpcReduction="20000"/>
          </a:bodyPr>
          <a:lstStyle/>
          <a:p>
            <a:pPr marL="68580" indent="0">
              <a:buNone/>
            </a:pPr>
            <a:r>
              <a:rPr lang="ru-RU" dirty="0" err="1">
                <a:solidFill>
                  <a:schemeClr val="tx1"/>
                </a:solidFill>
              </a:rPr>
              <a:t>Серед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засобів</a:t>
            </a:r>
            <a:r>
              <a:rPr lang="ru-RU" dirty="0">
                <a:solidFill>
                  <a:schemeClr val="tx1"/>
                </a:solidFill>
              </a:rPr>
              <a:t> сухого </a:t>
            </a:r>
            <a:r>
              <a:rPr lang="ru-RU" dirty="0" err="1">
                <a:solidFill>
                  <a:schemeClr val="tx1"/>
                </a:solidFill>
              </a:rPr>
              <a:t>інерційного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очищення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газових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викидів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</a:t>
            </a:r>
            <a:r>
              <a:rPr lang="ru-RU" dirty="0">
                <a:solidFill>
                  <a:schemeClr val="tx1"/>
                </a:solidFill>
              </a:rPr>
              <a:t> пилу </a:t>
            </a:r>
            <a:r>
              <a:rPr lang="ru-RU" dirty="0" err="1">
                <a:solidFill>
                  <a:schemeClr val="tx1"/>
                </a:solidFill>
              </a:rPr>
              <a:t>найбільш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поширені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i="1" dirty="0" err="1">
                <a:solidFill>
                  <a:schemeClr val="tx1"/>
                </a:solidFill>
              </a:rPr>
              <a:t>циклони</a:t>
            </a:r>
            <a:r>
              <a:rPr lang="ru-RU" i="1" dirty="0">
                <a:solidFill>
                  <a:schemeClr val="tx1"/>
                </a:solidFill>
              </a:rPr>
              <a:t> (</a:t>
            </a:r>
            <a:r>
              <a:rPr lang="ru-RU" i="1" dirty="0" err="1">
                <a:solidFill>
                  <a:schemeClr val="tx1"/>
                </a:solidFill>
              </a:rPr>
              <a:t>циклонні</a:t>
            </a:r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err="1">
                <a:solidFill>
                  <a:schemeClr val="tx1"/>
                </a:solidFill>
              </a:rPr>
              <a:t>сепаратори</a:t>
            </a:r>
            <a:r>
              <a:rPr lang="ru-RU" i="1" dirty="0">
                <a:solidFill>
                  <a:schemeClr val="tx1"/>
                </a:solidFill>
              </a:rPr>
              <a:t>)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які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застосовуються</a:t>
            </a:r>
            <a:r>
              <a:rPr lang="ru-RU" dirty="0">
                <a:solidFill>
                  <a:schemeClr val="tx1"/>
                </a:solidFill>
              </a:rPr>
              <a:t> для </a:t>
            </a:r>
            <a:r>
              <a:rPr lang="ru-RU" dirty="0" err="1">
                <a:solidFill>
                  <a:schemeClr val="tx1"/>
                </a:solidFill>
              </a:rPr>
              <a:t>виділення</a:t>
            </a:r>
            <a:r>
              <a:rPr lang="ru-RU" dirty="0">
                <a:solidFill>
                  <a:schemeClr val="tx1"/>
                </a:solidFill>
              </a:rPr>
              <a:t> з газового потоку </a:t>
            </a:r>
            <a:r>
              <a:rPr lang="ru-RU" dirty="0" err="1">
                <a:solidFill>
                  <a:schemeClr val="tx1"/>
                </a:solidFill>
              </a:rPr>
              <a:t>частинок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порівняно</a:t>
            </a:r>
            <a:r>
              <a:rPr lang="ru-RU" dirty="0">
                <a:solidFill>
                  <a:schemeClr val="tx1"/>
                </a:solidFill>
              </a:rPr>
              <a:t> великого </a:t>
            </a:r>
            <a:r>
              <a:rPr lang="ru-RU" dirty="0" err="1">
                <a:solidFill>
                  <a:schemeClr val="tx1"/>
                </a:solidFill>
              </a:rPr>
              <a:t>розміру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Залежно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якостей</a:t>
            </a:r>
            <a:r>
              <a:rPr lang="ru-RU" dirty="0">
                <a:solidFill>
                  <a:schemeClr val="tx1"/>
                </a:solidFill>
              </a:rPr>
              <a:t> пилу і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дисперсного складу та </a:t>
            </a:r>
            <a:r>
              <a:rPr lang="ru-RU" dirty="0" err="1">
                <a:solidFill>
                  <a:schemeClr val="tx1"/>
                </a:solidFill>
              </a:rPr>
              <a:t>вимог</a:t>
            </a:r>
            <a:r>
              <a:rPr lang="ru-RU" dirty="0">
                <a:solidFill>
                  <a:schemeClr val="tx1"/>
                </a:solidFill>
              </a:rPr>
              <a:t> до </a:t>
            </a:r>
            <a:r>
              <a:rPr lang="ru-RU" dirty="0" err="1">
                <a:solidFill>
                  <a:schemeClr val="tx1"/>
                </a:solidFill>
              </a:rPr>
              <a:t>очищення</a:t>
            </a:r>
            <a:r>
              <a:rPr lang="ru-RU" dirty="0">
                <a:solidFill>
                  <a:schemeClr val="tx1"/>
                </a:solidFill>
              </a:rPr>
              <a:t> газу </a:t>
            </a:r>
            <a:r>
              <a:rPr lang="ru-RU" dirty="0" err="1">
                <a:solidFill>
                  <a:schemeClr val="tx1"/>
                </a:solidFill>
              </a:rPr>
              <a:t>циклони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застосовуються</a:t>
            </a:r>
            <a:r>
              <a:rPr lang="ru-RU" dirty="0">
                <a:solidFill>
                  <a:schemeClr val="tx1"/>
                </a:solidFill>
              </a:rPr>
              <a:t> як </a:t>
            </a:r>
            <a:r>
              <a:rPr lang="ru-RU" dirty="0" err="1">
                <a:solidFill>
                  <a:schemeClr val="tx1"/>
                </a:solidFill>
              </a:rPr>
              <a:t>апарати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першого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ступеня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очищення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сполучені</a:t>
            </a:r>
            <a:r>
              <a:rPr lang="ru-RU" dirty="0">
                <a:solidFill>
                  <a:schemeClr val="tx1"/>
                </a:solidFill>
              </a:rPr>
              <a:t> з </a:t>
            </a:r>
            <a:r>
              <a:rPr lang="ru-RU" dirty="0" err="1">
                <a:solidFill>
                  <a:schemeClr val="tx1"/>
                </a:solidFill>
              </a:rPr>
              <a:t>іншими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пиловловлювачами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smtClean="0">
                <a:solidFill>
                  <a:schemeClr val="tx1"/>
                </a:solidFill>
              </a:rPr>
              <a:t>Вони </a:t>
            </a:r>
            <a:r>
              <a:rPr lang="ru-RU" dirty="0" err="1">
                <a:solidFill>
                  <a:schemeClr val="tx1"/>
                </a:solidFill>
              </a:rPr>
              <a:t>ефективно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вловлюють</a:t>
            </a:r>
            <a:r>
              <a:rPr lang="ru-RU" dirty="0">
                <a:solidFill>
                  <a:schemeClr val="tx1"/>
                </a:solidFill>
              </a:rPr>
              <a:t> з газу </a:t>
            </a:r>
            <a:r>
              <a:rPr lang="ru-RU" dirty="0" err="1">
                <a:solidFill>
                  <a:schemeClr val="tx1"/>
                </a:solidFill>
              </a:rPr>
              <a:t>частинки</a:t>
            </a:r>
            <a:r>
              <a:rPr lang="ru-RU" dirty="0">
                <a:solidFill>
                  <a:schemeClr val="tx1"/>
                </a:solidFill>
              </a:rPr>
              <a:t> пилу </a:t>
            </a:r>
            <a:r>
              <a:rPr lang="ru-RU" dirty="0" err="1">
                <a:solidFill>
                  <a:schemeClr val="tx1"/>
                </a:solidFill>
              </a:rPr>
              <a:t>діаметром</a:t>
            </a:r>
            <a:r>
              <a:rPr lang="ru-RU" dirty="0">
                <a:solidFill>
                  <a:schemeClr val="tx1"/>
                </a:solidFill>
              </a:rPr>
              <a:t> 25 мкм і </a:t>
            </a:r>
            <a:r>
              <a:rPr lang="ru-RU" dirty="0" err="1">
                <a:solidFill>
                  <a:schemeClr val="tx1"/>
                </a:solidFill>
              </a:rPr>
              <a:t>більші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marL="6858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Основним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недоліком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циклонів</a:t>
            </a:r>
            <a:r>
              <a:rPr lang="ru-RU" dirty="0">
                <a:solidFill>
                  <a:schemeClr val="tx1"/>
                </a:solidFill>
              </a:rPr>
              <a:t> є </a:t>
            </a:r>
            <a:r>
              <a:rPr lang="ru-RU" dirty="0" err="1">
                <a:solidFill>
                  <a:schemeClr val="tx1"/>
                </a:solidFill>
              </a:rPr>
              <a:t>значне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абразивне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спрацювання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частин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апарата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пилом</a:t>
            </a:r>
            <a:r>
              <a:rPr lang="ru-RU" dirty="0">
                <a:solidFill>
                  <a:schemeClr val="tx1"/>
                </a:solidFill>
              </a:rPr>
              <a:t>. Тому </a:t>
            </a:r>
            <a:r>
              <a:rPr lang="ru-RU" dirty="0" err="1">
                <a:solidFill>
                  <a:schemeClr val="tx1"/>
                </a:solidFill>
              </a:rPr>
              <a:t>ці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частини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вкривають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синтетичними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матеріалами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стійкими</a:t>
            </a:r>
            <a:r>
              <a:rPr lang="ru-RU" dirty="0">
                <a:solidFill>
                  <a:schemeClr val="tx1"/>
                </a:solidFill>
              </a:rPr>
              <a:t> до </a:t>
            </a:r>
            <a:r>
              <a:rPr lang="ru-RU" dirty="0" err="1">
                <a:solidFill>
                  <a:schemeClr val="tx1"/>
                </a:solidFill>
              </a:rPr>
              <a:t>стирання</a:t>
            </a:r>
            <a:r>
              <a:rPr lang="ru-RU" dirty="0">
                <a:solidFill>
                  <a:schemeClr val="tx1"/>
                </a:solidFill>
              </a:rPr>
              <a:t> сплавами, а </a:t>
            </a:r>
            <a:r>
              <a:rPr lang="ru-RU" dirty="0" err="1">
                <a:solidFill>
                  <a:schemeClr val="tx1"/>
                </a:solidFill>
              </a:rPr>
              <a:t>це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підвищує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вартість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конструкції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апарата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96752"/>
            <a:ext cx="1879476" cy="2392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2263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8880"/>
            <a:ext cx="4921793" cy="4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675" y="1030424"/>
            <a:ext cx="4048325" cy="72008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Циклон типу УЦ-38: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6104" y="3657747"/>
            <a:ext cx="3564396" cy="3200253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1 – патрубок </a:t>
            </a:r>
            <a:r>
              <a:rPr lang="ru-RU" dirty="0" err="1">
                <a:solidFill>
                  <a:schemeClr val="tx1"/>
                </a:solidFill>
              </a:rPr>
              <a:t>подачі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забрудненого</a:t>
            </a:r>
            <a:r>
              <a:rPr lang="ru-RU" dirty="0">
                <a:solidFill>
                  <a:schemeClr val="tx1"/>
                </a:solidFill>
              </a:rPr>
              <a:t> газу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2 – патрубок для </a:t>
            </a:r>
            <a:r>
              <a:rPr lang="ru-RU" dirty="0" err="1">
                <a:solidFill>
                  <a:schemeClr val="tx1"/>
                </a:solidFill>
              </a:rPr>
              <a:t>видалення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очищеного</a:t>
            </a:r>
            <a:r>
              <a:rPr lang="ru-RU" dirty="0">
                <a:solidFill>
                  <a:schemeClr val="tx1"/>
                </a:solidFill>
              </a:rPr>
              <a:t> газу;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3 </a:t>
            </a:r>
            <a:r>
              <a:rPr lang="ru-RU" dirty="0">
                <a:solidFill>
                  <a:schemeClr val="tx1"/>
                </a:solidFill>
              </a:rPr>
              <a:t>– </a:t>
            </a:r>
            <a:r>
              <a:rPr lang="ru-RU" dirty="0" err="1">
                <a:solidFill>
                  <a:schemeClr val="tx1"/>
                </a:solidFill>
              </a:rPr>
              <a:t>кришка</a:t>
            </a:r>
            <a:r>
              <a:rPr lang="ru-RU" dirty="0">
                <a:solidFill>
                  <a:schemeClr val="tx1"/>
                </a:solidFill>
              </a:rPr>
              <a:t>;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4 </a:t>
            </a:r>
            <a:r>
              <a:rPr lang="ru-RU" dirty="0">
                <a:solidFill>
                  <a:schemeClr val="tx1"/>
                </a:solidFill>
              </a:rPr>
              <a:t>– центральна </a:t>
            </a:r>
            <a:r>
              <a:rPr lang="ru-RU" dirty="0" smtClean="0">
                <a:solidFill>
                  <a:schemeClr val="tx1"/>
                </a:solidFill>
              </a:rPr>
              <a:t>труба;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5 </a:t>
            </a:r>
            <a:r>
              <a:rPr lang="ru-RU" dirty="0">
                <a:solidFill>
                  <a:schemeClr val="tx1"/>
                </a:solidFill>
              </a:rPr>
              <a:t>– </a:t>
            </a:r>
            <a:r>
              <a:rPr lang="ru-RU" dirty="0" err="1">
                <a:solidFill>
                  <a:schemeClr val="tx1"/>
                </a:solidFill>
              </a:rPr>
              <a:t>циліндр</a:t>
            </a:r>
            <a:r>
              <a:rPr lang="ru-RU" dirty="0">
                <a:solidFill>
                  <a:schemeClr val="tx1"/>
                </a:solidFill>
              </a:rPr>
              <a:t>;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6 </a:t>
            </a:r>
            <a:r>
              <a:rPr lang="ru-RU" dirty="0">
                <a:solidFill>
                  <a:schemeClr val="tx1"/>
                </a:solidFill>
              </a:rPr>
              <a:t>– опора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7 – конус.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730985"/>
            <a:ext cx="3600400" cy="2914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25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4752528" cy="1008112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Фільтрування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7992888" cy="1800200"/>
          </a:xfrm>
        </p:spPr>
        <p:txBody>
          <a:bodyPr>
            <a:normAutofit fontScale="85000" lnSpcReduction="20000"/>
          </a:bodyPr>
          <a:lstStyle/>
          <a:p>
            <a:r>
              <a:rPr lang="ru-RU" i="1" dirty="0" err="1">
                <a:solidFill>
                  <a:schemeClr val="tx1"/>
                </a:solidFill>
              </a:rPr>
              <a:t>Фільтрування</a:t>
            </a:r>
            <a:r>
              <a:rPr lang="ru-RU" dirty="0">
                <a:solidFill>
                  <a:schemeClr val="tx1"/>
                </a:solidFill>
              </a:rPr>
              <a:t> – </a:t>
            </a:r>
            <a:r>
              <a:rPr lang="ru-RU" dirty="0" err="1">
                <a:solidFill>
                  <a:schemeClr val="tx1"/>
                </a:solidFill>
              </a:rPr>
              <a:t>процес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розділення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неоднорідних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сумішей</a:t>
            </a:r>
            <a:r>
              <a:rPr lang="ru-RU" dirty="0">
                <a:solidFill>
                  <a:schemeClr val="tx1"/>
                </a:solidFill>
              </a:rPr>
              <a:t> за </a:t>
            </a:r>
            <a:r>
              <a:rPr lang="ru-RU" dirty="0" err="1">
                <a:solidFill>
                  <a:schemeClr val="tx1"/>
                </a:solidFill>
              </a:rPr>
              <a:t>допомогою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пористих</a:t>
            </a:r>
            <a:r>
              <a:rPr lang="ru-RU" dirty="0">
                <a:solidFill>
                  <a:schemeClr val="tx1"/>
                </a:solidFill>
              </a:rPr>
              <a:t> перегородок </a:t>
            </a:r>
            <a:r>
              <a:rPr lang="ru-RU" dirty="0" err="1">
                <a:solidFill>
                  <a:schemeClr val="tx1"/>
                </a:solidFill>
              </a:rPr>
              <a:t>різної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щільності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товщини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які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затримують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дисперсну</a:t>
            </a:r>
            <a:r>
              <a:rPr lang="ru-RU" dirty="0">
                <a:solidFill>
                  <a:schemeClr val="tx1"/>
                </a:solidFill>
              </a:rPr>
              <a:t> фазу і </a:t>
            </a:r>
            <a:r>
              <a:rPr lang="ru-RU" dirty="0" err="1">
                <a:solidFill>
                  <a:schemeClr val="tx1"/>
                </a:solidFill>
              </a:rPr>
              <a:t>пропускають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суцільну</a:t>
            </a:r>
            <a:r>
              <a:rPr lang="ru-RU" dirty="0">
                <a:solidFill>
                  <a:schemeClr val="tx1"/>
                </a:solidFill>
              </a:rPr>
              <a:t> фазу. </a:t>
            </a:r>
            <a:r>
              <a:rPr lang="ru-RU" dirty="0" err="1">
                <a:solidFill>
                  <a:schemeClr val="tx1"/>
                </a:solidFill>
              </a:rPr>
              <a:t>Апарати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які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використовуються</a:t>
            </a:r>
            <a:r>
              <a:rPr lang="ru-RU" dirty="0">
                <a:solidFill>
                  <a:schemeClr val="tx1"/>
                </a:solidFill>
              </a:rPr>
              <a:t> для </a:t>
            </a:r>
            <a:r>
              <a:rPr lang="ru-RU" dirty="0" err="1">
                <a:solidFill>
                  <a:schemeClr val="tx1"/>
                </a:solidFill>
              </a:rPr>
              <a:t>цього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процесу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називаються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i="1" dirty="0" err="1">
                <a:solidFill>
                  <a:schemeClr val="tx1"/>
                </a:solidFill>
              </a:rPr>
              <a:t>фільтрами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Основним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елементом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фільтрів</a:t>
            </a:r>
            <a:r>
              <a:rPr lang="ru-RU" dirty="0">
                <a:solidFill>
                  <a:schemeClr val="tx1"/>
                </a:solidFill>
              </a:rPr>
              <a:t> є </a:t>
            </a:r>
            <a:r>
              <a:rPr lang="ru-RU" dirty="0" err="1">
                <a:solidFill>
                  <a:schemeClr val="tx1"/>
                </a:solidFill>
              </a:rPr>
              <a:t>фільтрувальні</a:t>
            </a:r>
            <a:r>
              <a:rPr lang="ru-RU" dirty="0">
                <a:solidFill>
                  <a:schemeClr val="tx1"/>
                </a:solidFill>
              </a:rPr>
              <a:t> перегородки; </a:t>
            </a:r>
            <a:r>
              <a:rPr lang="ru-RU" dirty="0" err="1">
                <a:solidFill>
                  <a:schemeClr val="tx1"/>
                </a:solidFill>
              </a:rPr>
              <a:t>від</a:t>
            </a:r>
            <a:r>
              <a:rPr lang="ru-RU" dirty="0">
                <a:solidFill>
                  <a:schemeClr val="tx1"/>
                </a:solidFill>
              </a:rPr>
              <a:t> них </a:t>
            </a:r>
            <a:r>
              <a:rPr lang="ru-RU" dirty="0" err="1">
                <a:solidFill>
                  <a:schemeClr val="tx1"/>
                </a:solidFill>
              </a:rPr>
              <a:t>залежить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продуктивність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фільтра</a:t>
            </a:r>
            <a:r>
              <a:rPr lang="ru-RU" dirty="0">
                <a:solidFill>
                  <a:schemeClr val="tx1"/>
                </a:solidFill>
              </a:rPr>
              <a:t> та чистота </a:t>
            </a:r>
            <a:r>
              <a:rPr lang="ru-RU" dirty="0" err="1">
                <a:solidFill>
                  <a:schemeClr val="tx1"/>
                </a:solidFill>
              </a:rPr>
              <a:t>фільтрату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90" y="3356992"/>
            <a:ext cx="7969894" cy="3043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80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3168470" cy="745152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Фільтри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3600400" cy="5544616"/>
          </a:xfrm>
        </p:spPr>
        <p:txBody>
          <a:bodyPr>
            <a:normAutofit fontScale="85000" lnSpcReduction="10000"/>
          </a:bodyPr>
          <a:lstStyle/>
          <a:p>
            <a:pPr marL="68580" indent="0">
              <a:buNone/>
            </a:pPr>
            <a:r>
              <a:rPr lang="ru-RU" dirty="0">
                <a:solidFill>
                  <a:schemeClr val="tx1"/>
                </a:solidFill>
              </a:rPr>
              <a:t>Рис. </a:t>
            </a:r>
            <a:r>
              <a:rPr lang="ru-RU" dirty="0" smtClean="0">
                <a:solidFill>
                  <a:schemeClr val="tx1"/>
                </a:solidFill>
              </a:rPr>
              <a:t>1.5</a:t>
            </a:r>
            <a:r>
              <a:rPr lang="ru-RU" dirty="0">
                <a:solidFill>
                  <a:schemeClr val="tx1"/>
                </a:solidFill>
              </a:rPr>
              <a:t>. Конструктивна схема зернистого </a:t>
            </a:r>
            <a:r>
              <a:rPr lang="ru-RU" dirty="0" err="1">
                <a:solidFill>
                  <a:schemeClr val="tx1"/>
                </a:solidFill>
              </a:rPr>
              <a:t>фільтра</a:t>
            </a:r>
            <a:r>
              <a:rPr lang="ru-RU" dirty="0">
                <a:solidFill>
                  <a:schemeClr val="tx1"/>
                </a:solidFill>
              </a:rPr>
              <a:t> з </a:t>
            </a:r>
            <a:r>
              <a:rPr lang="ru-RU" dirty="0" err="1">
                <a:solidFill>
                  <a:schemeClr val="tx1"/>
                </a:solidFill>
              </a:rPr>
              <a:t>нерухомим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фільтрувальним</a:t>
            </a:r>
            <a:r>
              <a:rPr lang="ru-RU" dirty="0">
                <a:solidFill>
                  <a:schemeClr val="tx1"/>
                </a:solidFill>
              </a:rPr>
              <a:t> шаром: </a:t>
            </a:r>
            <a:endParaRPr lang="ru-RU" dirty="0" smtClean="0">
              <a:solidFill>
                <a:schemeClr val="tx1"/>
              </a:solidFill>
            </a:endParaRPr>
          </a:p>
          <a:p>
            <a:pPr marL="6858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1 </a:t>
            </a:r>
            <a:r>
              <a:rPr lang="ru-RU" dirty="0">
                <a:solidFill>
                  <a:schemeClr val="tx1"/>
                </a:solidFill>
              </a:rPr>
              <a:t>– корпус</a:t>
            </a:r>
            <a:r>
              <a:rPr lang="ru-RU" dirty="0" smtClean="0">
                <a:solidFill>
                  <a:schemeClr val="tx1"/>
                </a:solidFill>
              </a:rPr>
              <a:t>,</a:t>
            </a:r>
          </a:p>
          <a:p>
            <a:pPr marL="6858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2 - </a:t>
            </a:r>
            <a:r>
              <a:rPr lang="ru-RU" dirty="0" err="1">
                <a:solidFill>
                  <a:schemeClr val="tx1"/>
                </a:solidFill>
              </a:rPr>
              <a:t>насипні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фільтрувальні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шари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endParaRPr lang="ru-RU" dirty="0" smtClean="0">
              <a:solidFill>
                <a:schemeClr val="tx1"/>
              </a:solidFill>
            </a:endParaRPr>
          </a:p>
          <a:p>
            <a:pPr marL="6858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3 </a:t>
            </a:r>
            <a:r>
              <a:rPr lang="ru-RU" dirty="0">
                <a:solidFill>
                  <a:schemeClr val="tx1"/>
                </a:solidFill>
              </a:rPr>
              <a:t>- </a:t>
            </a:r>
            <a:r>
              <a:rPr lang="ru-RU" dirty="0" err="1">
                <a:solidFill>
                  <a:schemeClr val="tx1"/>
                </a:solidFill>
              </a:rPr>
              <a:t>вібратор</a:t>
            </a:r>
            <a:r>
              <a:rPr lang="ru-RU" dirty="0" smtClean="0">
                <a:solidFill>
                  <a:schemeClr val="tx1"/>
                </a:solidFill>
              </a:rPr>
              <a:t>,</a:t>
            </a:r>
          </a:p>
          <a:p>
            <a:pPr marL="6858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4 </a:t>
            </a:r>
            <a:r>
              <a:rPr lang="ru-RU" dirty="0">
                <a:solidFill>
                  <a:schemeClr val="tx1"/>
                </a:solidFill>
              </a:rPr>
              <a:t>– </a:t>
            </a:r>
            <a:r>
              <a:rPr lang="ru-RU" dirty="0" err="1">
                <a:solidFill>
                  <a:schemeClr val="tx1"/>
                </a:solidFill>
              </a:rPr>
              <a:t>пружини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endParaRPr lang="ru-RU" dirty="0" smtClean="0">
              <a:solidFill>
                <a:schemeClr val="tx1"/>
              </a:solidFill>
            </a:endParaRPr>
          </a:p>
          <a:p>
            <a:pPr marL="6858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5 </a:t>
            </a:r>
            <a:r>
              <a:rPr lang="ru-RU" dirty="0">
                <a:solidFill>
                  <a:schemeClr val="tx1"/>
                </a:solidFill>
              </a:rPr>
              <a:t>– бункер для пилу, </a:t>
            </a:r>
            <a:endParaRPr lang="ru-RU" dirty="0" smtClean="0">
              <a:solidFill>
                <a:schemeClr val="tx1"/>
              </a:solidFill>
            </a:endParaRPr>
          </a:p>
          <a:p>
            <a:pPr marL="6858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6 </a:t>
            </a:r>
            <a:r>
              <a:rPr lang="ru-RU" dirty="0">
                <a:solidFill>
                  <a:schemeClr val="tx1"/>
                </a:solidFill>
              </a:rPr>
              <a:t>– </a:t>
            </a:r>
            <a:r>
              <a:rPr lang="ru-RU" dirty="0" err="1">
                <a:solidFill>
                  <a:schemeClr val="tx1"/>
                </a:solidFill>
              </a:rPr>
              <a:t>вхідний</a:t>
            </a:r>
            <a:r>
              <a:rPr lang="ru-RU" dirty="0">
                <a:solidFill>
                  <a:schemeClr val="tx1"/>
                </a:solidFill>
              </a:rPr>
              <a:t> патрубок </a:t>
            </a:r>
            <a:r>
              <a:rPr lang="ru-RU" dirty="0" err="1">
                <a:solidFill>
                  <a:schemeClr val="tx1"/>
                </a:solidFill>
              </a:rPr>
              <a:t>запиленого</a:t>
            </a:r>
            <a:r>
              <a:rPr lang="ru-RU" dirty="0">
                <a:solidFill>
                  <a:schemeClr val="tx1"/>
                </a:solidFill>
              </a:rPr>
              <a:t> газу</a:t>
            </a:r>
            <a:r>
              <a:rPr lang="ru-RU" dirty="0" smtClean="0">
                <a:solidFill>
                  <a:schemeClr val="tx1"/>
                </a:solidFill>
              </a:rPr>
              <a:t>,</a:t>
            </a:r>
          </a:p>
          <a:p>
            <a:pPr marL="6858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7 </a:t>
            </a:r>
            <a:r>
              <a:rPr lang="ru-RU" dirty="0">
                <a:solidFill>
                  <a:schemeClr val="tx1"/>
                </a:solidFill>
              </a:rPr>
              <a:t>– </a:t>
            </a:r>
            <a:r>
              <a:rPr lang="ru-RU" dirty="0" err="1">
                <a:solidFill>
                  <a:schemeClr val="tx1"/>
                </a:solidFill>
              </a:rPr>
              <a:t>продувний</a:t>
            </a:r>
            <a:r>
              <a:rPr lang="ru-RU" dirty="0">
                <a:solidFill>
                  <a:schemeClr val="tx1"/>
                </a:solidFill>
              </a:rPr>
              <a:t> патрубок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</a:p>
          <a:p>
            <a:pPr marL="6858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8 </a:t>
            </a:r>
            <a:r>
              <a:rPr lang="ru-RU" dirty="0">
                <a:solidFill>
                  <a:schemeClr val="tx1"/>
                </a:solidFill>
              </a:rPr>
              <a:t>– камера </a:t>
            </a:r>
            <a:r>
              <a:rPr lang="ru-RU" dirty="0" err="1">
                <a:solidFill>
                  <a:schemeClr val="tx1"/>
                </a:solidFill>
              </a:rPr>
              <a:t>очищеного</a:t>
            </a:r>
            <a:r>
              <a:rPr lang="ru-RU" dirty="0">
                <a:solidFill>
                  <a:schemeClr val="tx1"/>
                </a:solidFill>
              </a:rPr>
              <a:t> газу, </a:t>
            </a:r>
            <a:endParaRPr lang="ru-RU" dirty="0" smtClean="0">
              <a:solidFill>
                <a:schemeClr val="tx1"/>
              </a:solidFill>
            </a:endParaRPr>
          </a:p>
          <a:p>
            <a:pPr marL="6858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9 </a:t>
            </a:r>
            <a:r>
              <a:rPr lang="ru-RU" dirty="0">
                <a:solidFill>
                  <a:schemeClr val="tx1"/>
                </a:solidFill>
              </a:rPr>
              <a:t>– </a:t>
            </a:r>
            <a:r>
              <a:rPr lang="ru-RU" dirty="0" err="1">
                <a:solidFill>
                  <a:schemeClr val="tx1"/>
                </a:solidFill>
              </a:rPr>
              <a:t>вихідний</a:t>
            </a:r>
            <a:r>
              <a:rPr lang="ru-RU" dirty="0">
                <a:solidFill>
                  <a:schemeClr val="tx1"/>
                </a:solidFill>
              </a:rPr>
              <a:t> патрубок для </a:t>
            </a:r>
            <a:r>
              <a:rPr lang="ru-RU" dirty="0" err="1">
                <a:solidFill>
                  <a:schemeClr val="tx1"/>
                </a:solidFill>
              </a:rPr>
              <a:t>очищеного</a:t>
            </a:r>
            <a:r>
              <a:rPr lang="ru-RU" dirty="0">
                <a:solidFill>
                  <a:schemeClr val="tx1"/>
                </a:solidFill>
              </a:rPr>
              <a:t> газу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680" y="2836981"/>
            <a:ext cx="3617703" cy="3563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391" y="692696"/>
            <a:ext cx="252028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29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4680520" cy="961176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Скрубери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1093165"/>
            <a:ext cx="3715683" cy="5478735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i="1" dirty="0" err="1">
                <a:solidFill>
                  <a:schemeClr val="tx1"/>
                </a:solidFill>
              </a:rPr>
              <a:t>С</a:t>
            </a:r>
            <a:r>
              <a:rPr lang="ru-RU" i="1" dirty="0" err="1" smtClean="0">
                <a:solidFill>
                  <a:schemeClr val="tx1"/>
                </a:solidFill>
              </a:rPr>
              <a:t>крубери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dirty="0" smtClean="0">
                <a:solidFill>
                  <a:schemeClr val="tx1"/>
                </a:solidFill>
              </a:rPr>
              <a:t>– </a:t>
            </a:r>
            <a:r>
              <a:rPr lang="ru-RU" dirty="0" err="1">
                <a:solidFill>
                  <a:schemeClr val="tx1"/>
                </a:solidFill>
              </a:rPr>
              <a:t>циліндричні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башти</a:t>
            </a:r>
            <a:r>
              <a:rPr lang="ru-RU" dirty="0">
                <a:solidFill>
                  <a:schemeClr val="tx1"/>
                </a:solidFill>
              </a:rPr>
              <a:t> з </a:t>
            </a:r>
            <a:r>
              <a:rPr lang="ru-RU" dirty="0" err="1">
                <a:solidFill>
                  <a:schemeClr val="tx1"/>
                </a:solidFill>
              </a:rPr>
              <a:t>металу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цегли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залізобетону.Скрубери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працюють</a:t>
            </a:r>
            <a:r>
              <a:rPr lang="ru-RU" dirty="0">
                <a:solidFill>
                  <a:schemeClr val="tx1"/>
                </a:solidFill>
              </a:rPr>
              <a:t> за принципом </a:t>
            </a:r>
            <a:r>
              <a:rPr lang="ru-RU" dirty="0" err="1">
                <a:solidFill>
                  <a:schemeClr val="tx1"/>
                </a:solidFill>
              </a:rPr>
              <a:t>протитечії</a:t>
            </a:r>
            <a:r>
              <a:rPr lang="ru-RU" dirty="0">
                <a:solidFill>
                  <a:schemeClr val="tx1"/>
                </a:solidFill>
              </a:rPr>
              <a:t>: газ </a:t>
            </a:r>
            <a:r>
              <a:rPr lang="ru-RU" dirty="0" err="1">
                <a:solidFill>
                  <a:schemeClr val="tx1"/>
                </a:solidFill>
              </a:rPr>
              <a:t>рухається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знизу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вгору</a:t>
            </a:r>
            <a:r>
              <a:rPr lang="ru-RU" dirty="0">
                <a:solidFill>
                  <a:schemeClr val="tx1"/>
                </a:solidFill>
              </a:rPr>
              <a:t>, а </a:t>
            </a:r>
            <a:r>
              <a:rPr lang="ru-RU" dirty="0" err="1">
                <a:solidFill>
                  <a:schemeClr val="tx1"/>
                </a:solidFill>
              </a:rPr>
              <a:t>поглинальна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рідина</a:t>
            </a:r>
            <a:r>
              <a:rPr lang="ru-RU" dirty="0">
                <a:solidFill>
                  <a:schemeClr val="tx1"/>
                </a:solidFill>
              </a:rPr>
              <a:t> (</a:t>
            </a:r>
            <a:r>
              <a:rPr lang="ru-RU" dirty="0" err="1">
                <a:solidFill>
                  <a:schemeClr val="tx1"/>
                </a:solidFill>
              </a:rPr>
              <a:t>найчастіше</a:t>
            </a:r>
            <a:r>
              <a:rPr lang="ru-RU" dirty="0">
                <a:solidFill>
                  <a:schemeClr val="tx1"/>
                </a:solidFill>
              </a:rPr>
              <a:t> вода) </a:t>
            </a:r>
            <a:r>
              <a:rPr lang="ru-RU" dirty="0" err="1">
                <a:solidFill>
                  <a:schemeClr val="tx1"/>
                </a:solidFill>
              </a:rPr>
              <a:t>розпилюється</a:t>
            </a:r>
            <a:r>
              <a:rPr lang="ru-RU" dirty="0">
                <a:solidFill>
                  <a:schemeClr val="tx1"/>
                </a:solidFill>
              </a:rPr>
              <a:t> форсунками </a:t>
            </a:r>
            <a:r>
              <a:rPr lang="ru-RU" dirty="0" err="1">
                <a:solidFill>
                  <a:schemeClr val="tx1"/>
                </a:solidFill>
              </a:rPr>
              <a:t>згори</a:t>
            </a:r>
            <a:r>
              <a:rPr lang="ru-RU" dirty="0">
                <a:solidFill>
                  <a:schemeClr val="tx1"/>
                </a:solidFill>
              </a:rPr>
              <a:t> вниз. </a:t>
            </a:r>
            <a:r>
              <a:rPr lang="ru-RU" dirty="0" err="1" smtClean="0">
                <a:solidFill>
                  <a:schemeClr val="tx1"/>
                </a:solidFill>
              </a:rPr>
              <a:t>Ефективність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очищення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газів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досягає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96–98 </a:t>
            </a:r>
            <a:r>
              <a:rPr lang="ru-RU" dirty="0" smtClean="0">
                <a:solidFill>
                  <a:schemeClr val="tx1"/>
                </a:solidFill>
              </a:rPr>
              <a:t>%.). </a:t>
            </a:r>
            <a:r>
              <a:rPr lang="ru-RU" dirty="0" err="1">
                <a:solidFill>
                  <a:schemeClr val="tx1"/>
                </a:solidFill>
              </a:rPr>
              <a:t>Скрубери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можна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застосовувати</a:t>
            </a:r>
            <a:r>
              <a:rPr lang="ru-RU" dirty="0">
                <a:solidFill>
                  <a:schemeClr val="tx1"/>
                </a:solidFill>
              </a:rPr>
              <a:t> для </a:t>
            </a:r>
            <a:r>
              <a:rPr lang="ru-RU" dirty="0" err="1">
                <a:solidFill>
                  <a:schemeClr val="tx1"/>
                </a:solidFill>
              </a:rPr>
              <a:t>холодних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гарячих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газів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які</a:t>
            </a:r>
            <a:r>
              <a:rPr lang="ru-RU" dirty="0">
                <a:solidFill>
                  <a:schemeClr val="tx1"/>
                </a:solidFill>
              </a:rPr>
              <a:t> не </a:t>
            </a:r>
            <a:r>
              <a:rPr lang="ru-RU" dirty="0" err="1">
                <a:solidFill>
                  <a:schemeClr val="tx1"/>
                </a:solidFill>
              </a:rPr>
              <a:t>містять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токсичних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речовин</a:t>
            </a:r>
            <a:r>
              <a:rPr lang="ru-RU" dirty="0">
                <a:solidFill>
                  <a:schemeClr val="tx1"/>
                </a:solidFill>
              </a:rPr>
              <a:t> (кислот, хлору </a:t>
            </a:r>
            <a:r>
              <a:rPr lang="ru-RU" dirty="0" err="1">
                <a:solidFill>
                  <a:schemeClr val="tx1"/>
                </a:solidFill>
              </a:rPr>
              <a:t>тощо</a:t>
            </a:r>
            <a:r>
              <a:rPr lang="ru-RU" dirty="0">
                <a:solidFill>
                  <a:schemeClr val="tx1"/>
                </a:solidFill>
              </a:rPr>
              <a:t>), </a:t>
            </a:r>
            <a:r>
              <a:rPr lang="ru-RU" dirty="0" err="1">
                <a:solidFill>
                  <a:schemeClr val="tx1"/>
                </a:solidFill>
              </a:rPr>
              <a:t>оскільки</a:t>
            </a:r>
            <a:r>
              <a:rPr lang="ru-RU" dirty="0">
                <a:solidFill>
                  <a:schemeClr val="tx1"/>
                </a:solidFill>
              </a:rPr>
              <a:t> вони </a:t>
            </a:r>
            <a:r>
              <a:rPr lang="ru-RU" dirty="0" err="1">
                <a:solidFill>
                  <a:schemeClr val="tx1"/>
                </a:solidFill>
              </a:rPr>
              <a:t>видаляються</a:t>
            </a:r>
            <a:r>
              <a:rPr lang="ru-RU" dirty="0">
                <a:solidFill>
                  <a:schemeClr val="tx1"/>
                </a:solidFill>
              </a:rPr>
              <a:t> в атмосферу разом з </a:t>
            </a:r>
            <a:r>
              <a:rPr lang="ru-RU" dirty="0" err="1">
                <a:solidFill>
                  <a:schemeClr val="tx1"/>
                </a:solidFill>
              </a:rPr>
              <a:t>очищеним</a:t>
            </a:r>
            <a:r>
              <a:rPr lang="ru-RU" dirty="0">
                <a:solidFill>
                  <a:schemeClr val="tx1"/>
                </a:solidFill>
              </a:rPr>
              <a:t> газом у </a:t>
            </a:r>
            <a:r>
              <a:rPr lang="ru-RU" dirty="0" err="1">
                <a:solidFill>
                  <a:schemeClr val="tx1"/>
                </a:solidFill>
              </a:rPr>
              <a:t>вигляді</a:t>
            </a:r>
            <a:r>
              <a:rPr lang="ru-RU" dirty="0">
                <a:solidFill>
                  <a:schemeClr val="tx1"/>
                </a:solidFill>
              </a:rPr>
              <a:t> туману</a:t>
            </a: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4784"/>
            <a:ext cx="3168352" cy="469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18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531" y="889185"/>
            <a:ext cx="6120680" cy="864096"/>
          </a:xfrm>
        </p:spPr>
        <p:txBody>
          <a:bodyPr>
            <a:noAutofit/>
          </a:bodyPr>
          <a:lstStyle/>
          <a:p>
            <a:r>
              <a:rPr lang="uk-UA" sz="3200" dirty="0">
                <a:solidFill>
                  <a:schemeClr val="tx1"/>
                </a:solidFill>
              </a:rPr>
              <a:t>Фізико-хімічні методи. </a:t>
            </a:r>
            <a:r>
              <a:rPr lang="uk-UA" sz="3200" dirty="0" smtClean="0">
                <a:solidFill>
                  <a:schemeClr val="tx1"/>
                </a:solidFill>
              </a:rPr>
              <a:t>Абсорбція та адсорбція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8180743" cy="4770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24056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6624854" cy="457120"/>
          </a:xfrm>
        </p:spPr>
        <p:txBody>
          <a:bodyPr>
            <a:noAutofit/>
          </a:bodyPr>
          <a:lstStyle/>
          <a:p>
            <a:r>
              <a:rPr lang="uk-UA" sz="2800" dirty="0" smtClean="0"/>
              <a:t> </a:t>
            </a:r>
            <a:r>
              <a:rPr lang="uk-UA" sz="2800" dirty="0" smtClean="0">
                <a:solidFill>
                  <a:schemeClr val="tx1"/>
                </a:solidFill>
              </a:rPr>
              <a:t>Абсорбція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8" name="Текст 5"/>
          <p:cNvSpPr>
            <a:spLocks noGrp="1"/>
          </p:cNvSpPr>
          <p:nvPr>
            <p:ph sz="half" idx="2"/>
          </p:nvPr>
        </p:nvSpPr>
        <p:spPr>
          <a:xfrm>
            <a:off x="539552" y="1340768"/>
            <a:ext cx="8064896" cy="3528392"/>
          </a:xfrm>
        </p:spPr>
        <p:txBody>
          <a:bodyPr>
            <a:normAutofit fontScale="77500" lnSpcReduction="20000"/>
          </a:bodyPr>
          <a:lstStyle/>
          <a:p>
            <a:r>
              <a:rPr lang="ru-RU" i="1" dirty="0" err="1" smtClean="0">
                <a:solidFill>
                  <a:schemeClr val="tx1"/>
                </a:solidFill>
              </a:rPr>
              <a:t>Абсорбція</a:t>
            </a:r>
            <a:r>
              <a:rPr lang="ru-RU" i="1" dirty="0">
                <a:solidFill>
                  <a:schemeClr val="tx1"/>
                </a:solidFill>
              </a:rPr>
              <a:t> </a:t>
            </a:r>
            <a:r>
              <a:rPr lang="ru-RU" dirty="0">
                <a:solidFill>
                  <a:schemeClr val="tx1"/>
                </a:solidFill>
              </a:rPr>
              <a:t>– </a:t>
            </a:r>
            <a:r>
              <a:rPr lang="ru-RU" dirty="0" err="1">
                <a:solidFill>
                  <a:schemeClr val="tx1"/>
                </a:solidFill>
              </a:rPr>
              <a:t>це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процес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хімічного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осадження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зв'язування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забруднювальних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речовин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під</a:t>
            </a:r>
            <a:r>
              <a:rPr lang="ru-RU" dirty="0">
                <a:solidFill>
                  <a:schemeClr val="tx1"/>
                </a:solidFill>
              </a:rPr>
              <a:t> час </a:t>
            </a:r>
            <a:r>
              <a:rPr lang="ru-RU" dirty="0" err="1">
                <a:solidFill>
                  <a:schemeClr val="tx1"/>
                </a:solidFill>
              </a:rPr>
              <a:t>пропускання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очищуваного</a:t>
            </a:r>
            <a:r>
              <a:rPr lang="ru-RU" dirty="0">
                <a:solidFill>
                  <a:schemeClr val="tx1"/>
                </a:solidFill>
              </a:rPr>
              <a:t> газу </a:t>
            </a:r>
            <a:r>
              <a:rPr lang="ru-RU" dirty="0" err="1">
                <a:solidFill>
                  <a:schemeClr val="tx1"/>
                </a:solidFill>
              </a:rPr>
              <a:t>крізь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рідкий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поглинач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Апарати</a:t>
            </a:r>
            <a:r>
              <a:rPr lang="ru-RU" dirty="0">
                <a:solidFill>
                  <a:schemeClr val="tx1"/>
                </a:solidFill>
              </a:rPr>
              <a:t> для такого </a:t>
            </a:r>
            <a:r>
              <a:rPr lang="ru-RU" dirty="0" err="1">
                <a:solidFill>
                  <a:schemeClr val="tx1"/>
                </a:solidFill>
              </a:rPr>
              <a:t>очищення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називають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i="1" dirty="0">
                <a:solidFill>
                  <a:schemeClr val="tx1"/>
                </a:solidFill>
              </a:rPr>
              <a:t>абсорберами</a:t>
            </a:r>
            <a:r>
              <a:rPr lang="ru-RU" dirty="0">
                <a:solidFill>
                  <a:schemeClr val="tx1"/>
                </a:solidFill>
              </a:rPr>
              <a:t>. В </a:t>
            </a:r>
            <a:r>
              <a:rPr lang="ru-RU" dirty="0" err="1">
                <a:solidFill>
                  <a:schemeClr val="tx1"/>
                </a:solidFill>
              </a:rPr>
              <a:t>цих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апаратах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очищуваний</a:t>
            </a:r>
            <a:r>
              <a:rPr lang="ru-RU" dirty="0">
                <a:solidFill>
                  <a:schemeClr val="tx1"/>
                </a:solidFill>
              </a:rPr>
              <a:t> газ і </a:t>
            </a:r>
            <a:r>
              <a:rPr lang="ru-RU" dirty="0" err="1">
                <a:solidFill>
                  <a:schemeClr val="tx1"/>
                </a:solidFill>
              </a:rPr>
              <a:t>абсорбувальна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рідина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руха­ються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назустріч</a:t>
            </a:r>
            <a:r>
              <a:rPr lang="ru-RU" dirty="0">
                <a:solidFill>
                  <a:schemeClr val="tx1"/>
                </a:solidFill>
              </a:rPr>
              <a:t> один одному. </a:t>
            </a:r>
            <a:r>
              <a:rPr lang="ru-RU" dirty="0" err="1">
                <a:solidFill>
                  <a:schemeClr val="tx1"/>
                </a:solidFill>
              </a:rPr>
              <a:t>Контактування</a:t>
            </a:r>
            <a:r>
              <a:rPr lang="ru-RU" dirty="0">
                <a:solidFill>
                  <a:schemeClr val="tx1"/>
                </a:solidFill>
              </a:rPr>
              <a:t> газу з </a:t>
            </a:r>
            <a:r>
              <a:rPr lang="ru-RU" dirty="0" err="1">
                <a:solidFill>
                  <a:schemeClr val="tx1"/>
                </a:solidFill>
              </a:rPr>
              <a:t>рідиною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відбувається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змоченій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поверхні</a:t>
            </a:r>
            <a:r>
              <a:rPr lang="ru-RU" dirty="0">
                <a:solidFill>
                  <a:schemeClr val="tx1"/>
                </a:solidFill>
              </a:rPr>
              <a:t> насадки, по </a:t>
            </a:r>
            <a:r>
              <a:rPr lang="ru-RU" dirty="0" err="1">
                <a:solidFill>
                  <a:schemeClr val="tx1"/>
                </a:solidFill>
              </a:rPr>
              <a:t>якій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стікає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зрошувальна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рідина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dirty="0" err="1">
                <a:solidFill>
                  <a:schemeClr val="tx1"/>
                </a:solidFill>
              </a:rPr>
              <a:t>Абсорбцію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застосовують</a:t>
            </a:r>
            <a:r>
              <a:rPr lang="ru-RU" dirty="0">
                <a:solidFill>
                  <a:schemeClr val="tx1"/>
                </a:solidFill>
              </a:rPr>
              <a:t> для </a:t>
            </a:r>
            <a:r>
              <a:rPr lang="ru-RU" dirty="0" err="1">
                <a:solidFill>
                  <a:schemeClr val="tx1"/>
                </a:solidFill>
              </a:rPr>
              <a:t>очищення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повітря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відхідних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газів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містять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токсичні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забруднення</a:t>
            </a:r>
            <a:r>
              <a:rPr lang="ru-RU" dirty="0">
                <a:solidFill>
                  <a:schemeClr val="tx1"/>
                </a:solidFill>
              </a:rPr>
              <a:t> – </a:t>
            </a:r>
            <a:r>
              <a:rPr lang="ru-RU" dirty="0" err="1">
                <a:solidFill>
                  <a:schemeClr val="tx1"/>
                </a:solidFill>
              </a:rPr>
              <a:t>кислотні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тумани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оксиди</a:t>
            </a:r>
            <a:r>
              <a:rPr lang="ru-RU" dirty="0">
                <a:solidFill>
                  <a:schemeClr val="tx1"/>
                </a:solidFill>
              </a:rPr>
              <a:t> карбону (</a:t>
            </a:r>
            <a:r>
              <a:rPr lang="en-US" dirty="0">
                <a:solidFill>
                  <a:schemeClr val="tx1"/>
                </a:solidFill>
              </a:rPr>
              <a:t>II) </a:t>
            </a:r>
            <a:r>
              <a:rPr lang="ru-RU" dirty="0">
                <a:solidFill>
                  <a:schemeClr val="tx1"/>
                </a:solidFill>
              </a:rPr>
              <a:t>і (</a:t>
            </a:r>
            <a:r>
              <a:rPr lang="en-US" dirty="0">
                <a:solidFill>
                  <a:schemeClr val="tx1"/>
                </a:solidFill>
              </a:rPr>
              <a:t>IV), </a:t>
            </a:r>
            <a:r>
              <a:rPr lang="ru-RU" dirty="0" err="1">
                <a:solidFill>
                  <a:schemeClr val="tx1"/>
                </a:solidFill>
              </a:rPr>
              <a:t>ціанідну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ацетатну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кислоти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сірчистий</a:t>
            </a:r>
            <a:r>
              <a:rPr lang="ru-RU" dirty="0">
                <a:solidFill>
                  <a:schemeClr val="tx1"/>
                </a:solidFill>
              </a:rPr>
              <a:t> газ, </a:t>
            </a:r>
            <a:r>
              <a:rPr lang="ru-RU" dirty="0" err="1">
                <a:solidFill>
                  <a:schemeClr val="tx1"/>
                </a:solidFill>
              </a:rPr>
              <a:t>оксиди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нітрогену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різні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розчинники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тощо</a:t>
            </a:r>
            <a:r>
              <a:rPr lang="ru-RU" dirty="0">
                <a:solidFill>
                  <a:schemeClr val="tx1"/>
                </a:solidFill>
              </a:rPr>
              <a:t>. Як </a:t>
            </a:r>
            <a:r>
              <a:rPr lang="ru-RU" dirty="0" err="1">
                <a:solidFill>
                  <a:schemeClr val="tx1"/>
                </a:solidFill>
              </a:rPr>
              <a:t>поглинач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використовують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суспензії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містять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оксиди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магнію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кальцію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вапняк</a:t>
            </a:r>
            <a:r>
              <a:rPr lang="ru-RU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95736" y="4581128"/>
            <a:ext cx="49685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СаО</a:t>
            </a:r>
            <a:r>
              <a:rPr lang="ru-RU" dirty="0"/>
              <a:t> + СО</a:t>
            </a:r>
            <a:r>
              <a:rPr lang="ru-RU" baseline="-25000" dirty="0"/>
              <a:t>2</a:t>
            </a:r>
            <a:r>
              <a:rPr lang="ru-RU" dirty="0"/>
              <a:t> → СаСО</a:t>
            </a:r>
            <a:r>
              <a:rPr lang="ru-RU" baseline="-25000" dirty="0"/>
              <a:t>3</a:t>
            </a:r>
            <a:r>
              <a:rPr lang="ru-RU" dirty="0"/>
              <a:t>;</a:t>
            </a:r>
          </a:p>
          <a:p>
            <a:r>
              <a:rPr lang="ru-RU" dirty="0"/>
              <a:t>Мg0 + SО</a:t>
            </a:r>
            <a:r>
              <a:rPr lang="ru-RU" baseline="-25000" dirty="0"/>
              <a:t>2</a:t>
            </a:r>
            <a:r>
              <a:rPr lang="ru-RU" dirty="0"/>
              <a:t> → МgSО</a:t>
            </a:r>
            <a:r>
              <a:rPr lang="ru-RU" baseline="-25000" dirty="0"/>
              <a:t>3</a:t>
            </a:r>
            <a:r>
              <a:rPr lang="ru-RU" dirty="0"/>
              <a:t>;</a:t>
            </a:r>
          </a:p>
          <a:p>
            <a:r>
              <a:rPr lang="ru-RU" dirty="0" err="1"/>
              <a:t>СаО</a:t>
            </a:r>
            <a:r>
              <a:rPr lang="ru-RU" dirty="0"/>
              <a:t> + SО</a:t>
            </a:r>
            <a:r>
              <a:rPr lang="ru-RU" baseline="-25000" dirty="0"/>
              <a:t>2</a:t>
            </a:r>
            <a:r>
              <a:rPr lang="ru-RU" dirty="0"/>
              <a:t> → СаSО</a:t>
            </a:r>
            <a:r>
              <a:rPr lang="ru-RU" baseline="-25000" dirty="0"/>
              <a:t>3</a:t>
            </a:r>
            <a:r>
              <a:rPr lang="ru-RU" dirty="0"/>
              <a:t>;</a:t>
            </a:r>
          </a:p>
          <a:p>
            <a:r>
              <a:rPr lang="ru-RU" dirty="0"/>
              <a:t>СаСО</a:t>
            </a:r>
            <a:r>
              <a:rPr lang="ru-RU" baseline="-25000" dirty="0"/>
              <a:t>3</a:t>
            </a:r>
            <a:r>
              <a:rPr lang="ru-RU" dirty="0"/>
              <a:t> + 2НС1 → СаС1</a:t>
            </a:r>
            <a:r>
              <a:rPr lang="ru-RU" baseline="-25000" dirty="0"/>
              <a:t>2</a:t>
            </a:r>
            <a:r>
              <a:rPr lang="ru-RU" dirty="0"/>
              <a:t> + Н</a:t>
            </a:r>
            <a:r>
              <a:rPr lang="ru-RU" baseline="-25000" dirty="0"/>
              <a:t>2</a:t>
            </a:r>
            <a:r>
              <a:rPr lang="ru-RU" dirty="0"/>
              <a:t>О + СО</a:t>
            </a:r>
            <a:r>
              <a:rPr lang="ru-RU" baseline="-25000" dirty="0"/>
              <a:t>2</a:t>
            </a:r>
            <a:r>
              <a:rPr lang="ru-RU" dirty="0"/>
              <a:t> ↑.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90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25146" y="260648"/>
            <a:ext cx="6736594" cy="745152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Адсорбція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51520" y="4437112"/>
            <a:ext cx="8352928" cy="2132856"/>
          </a:xfrm>
        </p:spPr>
        <p:txBody>
          <a:bodyPr>
            <a:normAutofit fontScale="85000" lnSpcReduction="20000"/>
          </a:bodyPr>
          <a:lstStyle/>
          <a:p>
            <a:r>
              <a:rPr lang="ru-RU" i="1" dirty="0" err="1">
                <a:solidFill>
                  <a:schemeClr val="tx1"/>
                </a:solidFill>
              </a:rPr>
              <a:t>Адсорбційний</a:t>
            </a:r>
            <a:r>
              <a:rPr lang="ru-RU" i="1" dirty="0">
                <a:solidFill>
                  <a:schemeClr val="tx1"/>
                </a:solidFill>
              </a:rPr>
              <a:t> метод </a:t>
            </a:r>
            <a:r>
              <a:rPr lang="ru-RU" dirty="0" err="1">
                <a:solidFill>
                  <a:schemeClr val="tx1"/>
                </a:solidFill>
              </a:rPr>
              <a:t>очищення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газів</a:t>
            </a:r>
            <a:r>
              <a:rPr lang="ru-RU" dirty="0">
                <a:solidFill>
                  <a:schemeClr val="tx1"/>
                </a:solidFill>
              </a:rPr>
              <a:t> – </a:t>
            </a:r>
            <a:r>
              <a:rPr lang="ru-RU" dirty="0" err="1">
                <a:solidFill>
                  <a:schemeClr val="tx1"/>
                </a:solidFill>
              </a:rPr>
              <a:t>це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поглинання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газоподібних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речовин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поверхні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об'ємі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мікропор</a:t>
            </a:r>
            <a:r>
              <a:rPr lang="ru-RU" dirty="0">
                <a:solidFill>
                  <a:schemeClr val="tx1"/>
                </a:solidFill>
              </a:rPr>
              <a:t> твердого </a:t>
            </a:r>
            <a:r>
              <a:rPr lang="ru-RU" dirty="0" err="1" smtClean="0">
                <a:solidFill>
                  <a:schemeClr val="tx1"/>
                </a:solidFill>
              </a:rPr>
              <a:t>тіла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dirty="0" err="1" smtClean="0">
                <a:solidFill>
                  <a:schemeClr val="tx1"/>
                </a:solidFill>
              </a:rPr>
              <a:t>Тверду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речовину</a:t>
            </a:r>
            <a:r>
              <a:rPr lang="ru-RU" dirty="0">
                <a:solidFill>
                  <a:schemeClr val="tx1"/>
                </a:solidFill>
              </a:rPr>
              <a:t>, на </a:t>
            </a:r>
            <a:r>
              <a:rPr lang="ru-RU" dirty="0" err="1" smtClean="0">
                <a:solidFill>
                  <a:schemeClr val="tx1"/>
                </a:solidFill>
              </a:rPr>
              <a:t>поверхні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якої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>
                <a:solidFill>
                  <a:schemeClr val="tx1"/>
                </a:solidFill>
              </a:rPr>
              <a:t>об'ємі</a:t>
            </a:r>
            <a:r>
              <a:rPr lang="ru-RU" dirty="0">
                <a:solidFill>
                  <a:schemeClr val="tx1"/>
                </a:solidFill>
              </a:rPr>
              <a:t> пор </a:t>
            </a:r>
            <a:r>
              <a:rPr lang="ru-RU" dirty="0" err="1" smtClean="0">
                <a:solidFill>
                  <a:schemeClr val="tx1"/>
                </a:solidFill>
              </a:rPr>
              <a:t>відбувається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концентрування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очищуваних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речовин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називають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i="1" dirty="0">
                <a:solidFill>
                  <a:schemeClr val="tx1"/>
                </a:solidFill>
              </a:rPr>
              <a:t>адсорбентом. </a:t>
            </a:r>
            <a:endParaRPr lang="ru-RU" i="1" dirty="0" smtClean="0">
              <a:solidFill>
                <a:schemeClr val="tx1"/>
              </a:solidFill>
            </a:endParaRPr>
          </a:p>
          <a:p>
            <a:r>
              <a:rPr lang="ru-RU" dirty="0" err="1" smtClean="0">
                <a:solidFill>
                  <a:schemeClr val="tx1"/>
                </a:solidFill>
              </a:rPr>
              <a:t>Забруднювальні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речови­ни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перебувають</a:t>
            </a:r>
            <a:r>
              <a:rPr lang="ru-RU" dirty="0">
                <a:solidFill>
                  <a:schemeClr val="tx1"/>
                </a:solidFill>
              </a:rPr>
              <a:t> у </a:t>
            </a:r>
            <a:r>
              <a:rPr lang="ru-RU" dirty="0" err="1">
                <a:solidFill>
                  <a:schemeClr val="tx1"/>
                </a:solidFill>
              </a:rPr>
              <a:t>газовій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рідкій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фазі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називають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i="1" dirty="0" err="1">
                <a:solidFill>
                  <a:schemeClr val="tx1"/>
                </a:solidFill>
              </a:rPr>
              <a:t>адсорбтивом</a:t>
            </a:r>
            <a:r>
              <a:rPr lang="ru-RU" i="1" dirty="0">
                <a:solidFill>
                  <a:schemeClr val="tx1"/>
                </a:solidFill>
              </a:rPr>
              <a:t>, </a:t>
            </a:r>
            <a:r>
              <a:rPr lang="ru-RU" dirty="0">
                <a:solidFill>
                  <a:schemeClr val="tx1"/>
                </a:solidFill>
              </a:rPr>
              <a:t>а </a:t>
            </a:r>
            <a:r>
              <a:rPr lang="ru-RU" dirty="0" err="1">
                <a:solidFill>
                  <a:schemeClr val="tx1"/>
                </a:solidFill>
              </a:rPr>
              <a:t>після</a:t>
            </a:r>
            <a:r>
              <a:rPr lang="ru-RU" dirty="0">
                <a:solidFill>
                  <a:schemeClr val="tx1"/>
                </a:solidFill>
              </a:rPr>
              <a:t> переходу в </a:t>
            </a:r>
            <a:r>
              <a:rPr lang="ru-RU" dirty="0" err="1">
                <a:solidFill>
                  <a:schemeClr val="tx1"/>
                </a:solidFill>
              </a:rPr>
              <a:t>адсорбований</a:t>
            </a:r>
            <a:r>
              <a:rPr lang="ru-RU" dirty="0">
                <a:solidFill>
                  <a:schemeClr val="tx1"/>
                </a:solidFill>
              </a:rPr>
              <a:t> стан – </a:t>
            </a:r>
            <a:r>
              <a:rPr lang="ru-RU" i="1" dirty="0" err="1">
                <a:solidFill>
                  <a:schemeClr val="tx1"/>
                </a:solidFill>
              </a:rPr>
              <a:t>адсорбатом</a:t>
            </a:r>
            <a:r>
              <a:rPr lang="ru-RU" i="1" dirty="0">
                <a:solidFill>
                  <a:schemeClr val="tx1"/>
                </a:solidFill>
              </a:rPr>
              <a:t>.</a:t>
            </a:r>
            <a:r>
              <a:rPr lang="ru-RU" dirty="0">
                <a:solidFill>
                  <a:schemeClr val="tx1"/>
                </a:solidFill>
              </a:rPr>
              <a:t> </a:t>
            </a:r>
          </a:p>
        </p:txBody>
      </p:sp>
      <p:pic>
        <p:nvPicPr>
          <p:cNvPr id="3" name="GlumGlamorousBudgie-mobil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51720" y="1017859"/>
            <a:ext cx="5112568" cy="3266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798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8572" y="620688"/>
            <a:ext cx="4541899" cy="2952328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 Для </a:t>
            </a:r>
            <a:r>
              <a:rPr lang="ru-RU" dirty="0" err="1">
                <a:solidFill>
                  <a:schemeClr val="tx1"/>
                </a:solidFill>
              </a:rPr>
              <a:t>адсорбційного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очищення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газів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використовують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активоване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вугілля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силікагелі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цеоліти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глинисті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мінерали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пористе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скло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тощо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Апарати</a:t>
            </a:r>
            <a:r>
              <a:rPr lang="ru-RU" dirty="0">
                <a:solidFill>
                  <a:schemeClr val="tx1"/>
                </a:solidFill>
              </a:rPr>
              <a:t>, в </a:t>
            </a:r>
            <a:r>
              <a:rPr lang="ru-RU" dirty="0" err="1">
                <a:solidFill>
                  <a:schemeClr val="tx1"/>
                </a:solidFill>
              </a:rPr>
              <a:t>яких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здійснюється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процес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очищення</a:t>
            </a:r>
            <a:r>
              <a:rPr lang="ru-RU" dirty="0">
                <a:solidFill>
                  <a:schemeClr val="tx1"/>
                </a:solidFill>
              </a:rPr>
              <a:t> за </a:t>
            </a:r>
            <a:r>
              <a:rPr lang="ru-RU" dirty="0" err="1">
                <a:solidFill>
                  <a:schemeClr val="tx1"/>
                </a:solidFill>
              </a:rPr>
              <a:t>допомогою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цього</a:t>
            </a:r>
            <a:r>
              <a:rPr lang="ru-RU" dirty="0">
                <a:solidFill>
                  <a:schemeClr val="tx1"/>
                </a:solidFill>
              </a:rPr>
              <a:t> методу, </a:t>
            </a:r>
            <a:r>
              <a:rPr lang="ru-RU" dirty="0" err="1">
                <a:solidFill>
                  <a:schemeClr val="tx1"/>
                </a:solidFill>
              </a:rPr>
              <a:t>називаються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i="1" dirty="0">
                <a:solidFill>
                  <a:schemeClr val="tx1"/>
                </a:solidFill>
              </a:rPr>
              <a:t>адсорберами</a:t>
            </a:r>
            <a:r>
              <a:rPr lang="ru-RU" dirty="0">
                <a:solidFill>
                  <a:schemeClr val="tx1"/>
                </a:solidFill>
              </a:rPr>
              <a:t>. На </a:t>
            </a:r>
            <a:r>
              <a:rPr lang="ru-RU" dirty="0" err="1">
                <a:solidFill>
                  <a:schemeClr val="tx1"/>
                </a:solidFill>
              </a:rPr>
              <a:t>практиці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використовують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адсорбери</a:t>
            </a:r>
            <a:r>
              <a:rPr lang="ru-RU" dirty="0">
                <a:solidFill>
                  <a:schemeClr val="tx1"/>
                </a:solidFill>
              </a:rPr>
              <a:t> з </a:t>
            </a:r>
            <a:r>
              <a:rPr lang="ru-RU" dirty="0" err="1">
                <a:solidFill>
                  <a:schemeClr val="tx1"/>
                </a:solidFill>
              </a:rPr>
              <a:t>нерухомим</a:t>
            </a:r>
            <a:r>
              <a:rPr lang="ru-RU" dirty="0">
                <a:solidFill>
                  <a:schemeClr val="tx1"/>
                </a:solidFill>
              </a:rPr>
              <a:t> шаром адсорбенту, з </a:t>
            </a:r>
            <a:r>
              <a:rPr lang="ru-RU" dirty="0" err="1">
                <a:solidFill>
                  <a:schemeClr val="tx1"/>
                </a:solidFill>
              </a:rPr>
              <a:t>рухомим</a:t>
            </a:r>
            <a:r>
              <a:rPr lang="ru-RU" dirty="0">
                <a:solidFill>
                  <a:schemeClr val="tx1"/>
                </a:solidFill>
              </a:rPr>
              <a:t> шаром адсорбенту та з </a:t>
            </a:r>
            <a:r>
              <a:rPr lang="ru-RU" dirty="0" err="1">
                <a:solidFill>
                  <a:schemeClr val="tx1"/>
                </a:solidFill>
              </a:rPr>
              <a:t>киплячим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шаром.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3552" y="-13276856"/>
            <a:ext cx="8415567" cy="5954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93" y="332656"/>
            <a:ext cx="3867479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212976"/>
            <a:ext cx="3168352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5877" y="3228302"/>
            <a:ext cx="480897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Конструктивна схема адсорбера з </a:t>
            </a:r>
            <a:r>
              <a:rPr lang="ru-RU" dirty="0" err="1"/>
              <a:t>киплячим</a:t>
            </a:r>
            <a:r>
              <a:rPr lang="ru-RU" dirty="0"/>
              <a:t> шаром.</a:t>
            </a:r>
          </a:p>
          <a:p>
            <a:r>
              <a:rPr lang="ru-RU" dirty="0"/>
              <a:t>1 – </a:t>
            </a:r>
            <a:r>
              <a:rPr lang="ru-RU" dirty="0" err="1"/>
              <a:t>циліндричний</a:t>
            </a:r>
            <a:r>
              <a:rPr lang="ru-RU" dirty="0"/>
              <a:t> корпус з конусом </a:t>
            </a:r>
            <a:r>
              <a:rPr lang="ru-RU" dirty="0" err="1"/>
              <a:t>унизу</a:t>
            </a:r>
            <a:r>
              <a:rPr lang="ru-RU" dirty="0"/>
              <a:t>;</a:t>
            </a:r>
          </a:p>
          <a:p>
            <a:r>
              <a:rPr lang="ru-RU" dirty="0"/>
              <a:t>2 – </a:t>
            </a:r>
            <a:r>
              <a:rPr lang="ru-RU" dirty="0" err="1"/>
              <a:t>розподільча</a:t>
            </a:r>
            <a:r>
              <a:rPr lang="ru-RU" dirty="0"/>
              <a:t> </a:t>
            </a:r>
            <a:r>
              <a:rPr lang="ru-RU" dirty="0" err="1"/>
              <a:t>решітка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3 </a:t>
            </a:r>
            <a:r>
              <a:rPr lang="ru-RU" dirty="0"/>
              <a:t>– патрубок для </a:t>
            </a:r>
            <a:r>
              <a:rPr lang="ru-RU" dirty="0" err="1"/>
              <a:t>введення</a:t>
            </a:r>
            <a:r>
              <a:rPr lang="ru-RU" dirty="0"/>
              <a:t> адсорбенту; </a:t>
            </a:r>
            <a:endParaRPr lang="ru-RU" dirty="0" smtClean="0"/>
          </a:p>
          <a:p>
            <a:r>
              <a:rPr lang="ru-RU" dirty="0" smtClean="0"/>
              <a:t>4 </a:t>
            </a:r>
            <a:r>
              <a:rPr lang="ru-RU" dirty="0"/>
              <a:t>– </a:t>
            </a:r>
            <a:r>
              <a:rPr lang="ru-RU" dirty="0" err="1"/>
              <a:t>циклонний</a:t>
            </a:r>
            <a:r>
              <a:rPr lang="ru-RU" dirty="0"/>
              <a:t> </a:t>
            </a:r>
            <a:r>
              <a:rPr lang="ru-RU" dirty="0" err="1"/>
              <a:t>пристрій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5 </a:t>
            </a:r>
            <a:r>
              <a:rPr lang="ru-RU" dirty="0"/>
              <a:t>– </a:t>
            </a:r>
            <a:r>
              <a:rPr lang="ru-RU" dirty="0" err="1"/>
              <a:t>киплячий</a:t>
            </a:r>
            <a:r>
              <a:rPr lang="ru-RU" dirty="0"/>
              <a:t> шар адсорбенту; </a:t>
            </a:r>
            <a:endParaRPr lang="ru-RU" dirty="0" smtClean="0"/>
          </a:p>
          <a:p>
            <a:r>
              <a:rPr lang="ru-RU" dirty="0" smtClean="0"/>
              <a:t>6 </a:t>
            </a:r>
            <a:r>
              <a:rPr lang="ru-RU" dirty="0"/>
              <a:t>патрубок для </a:t>
            </a:r>
            <a:r>
              <a:rPr lang="ru-RU" dirty="0" err="1"/>
              <a:t>виведення</a:t>
            </a:r>
            <a:r>
              <a:rPr lang="ru-RU" dirty="0"/>
              <a:t> адсорбенту; </a:t>
            </a:r>
            <a:endParaRPr lang="ru-RU" dirty="0" smtClean="0"/>
          </a:p>
          <a:p>
            <a:r>
              <a:rPr lang="ru-RU" dirty="0" smtClean="0"/>
              <a:t>7 </a:t>
            </a:r>
            <a:r>
              <a:rPr lang="ru-RU" dirty="0"/>
              <a:t>– штуцер для </a:t>
            </a:r>
            <a:r>
              <a:rPr lang="ru-RU" dirty="0" err="1"/>
              <a:t>подачі</a:t>
            </a:r>
            <a:r>
              <a:rPr lang="ru-RU" dirty="0"/>
              <a:t> </a:t>
            </a:r>
            <a:r>
              <a:rPr lang="ru-RU" dirty="0" err="1"/>
              <a:t>забрудненого</a:t>
            </a:r>
            <a:r>
              <a:rPr lang="ru-RU" dirty="0"/>
              <a:t> газу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73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4104456" cy="961176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Зміст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1. Вступ.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2. Механічні методи очищення повітря.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3. Фізико-хімічні методи.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4. Хімічні методи.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5. Висновок.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988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980728"/>
            <a:ext cx="6480838" cy="673144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Термічне знешкодження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916832"/>
            <a:ext cx="7344816" cy="4032448"/>
          </a:xfrm>
        </p:spPr>
        <p:txBody>
          <a:bodyPr>
            <a:normAutofit fontScale="92500"/>
          </a:bodyPr>
          <a:lstStyle/>
          <a:p>
            <a:pPr marL="68580" indent="0" algn="ctr">
              <a:buNone/>
            </a:pPr>
            <a:r>
              <a:rPr lang="ru-RU" i="1" dirty="0" err="1">
                <a:solidFill>
                  <a:schemeClr val="tx1"/>
                </a:solidFill>
              </a:rPr>
              <a:t>Термічне</a:t>
            </a:r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err="1">
                <a:solidFill>
                  <a:schemeClr val="tx1"/>
                </a:solidFill>
              </a:rPr>
              <a:t>знешкодження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dirty="0" err="1">
                <a:solidFill>
                  <a:schemeClr val="tx1"/>
                </a:solidFill>
              </a:rPr>
              <a:t>газів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ґрунтується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>
                <a:solidFill>
                  <a:schemeClr val="tx1"/>
                </a:solidFill>
              </a:rPr>
              <a:t>високотемпературному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спалюванні</a:t>
            </a:r>
            <a:r>
              <a:rPr lang="ru-RU" dirty="0">
                <a:solidFill>
                  <a:schemeClr val="tx1"/>
                </a:solidFill>
              </a:rPr>
              <a:t> горючих </a:t>
            </a:r>
            <a:r>
              <a:rPr lang="ru-RU" dirty="0" err="1">
                <a:solidFill>
                  <a:schemeClr val="tx1"/>
                </a:solidFill>
              </a:rPr>
              <a:t>домішок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тобто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окисненні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знешкоджуваних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компонентів</a:t>
            </a:r>
            <a:r>
              <a:rPr lang="ru-RU" dirty="0">
                <a:solidFill>
                  <a:schemeClr val="tx1"/>
                </a:solidFill>
              </a:rPr>
              <a:t> киснем. </a:t>
            </a:r>
            <a:endParaRPr lang="ru-RU" dirty="0" smtClean="0">
              <a:solidFill>
                <a:schemeClr val="tx1"/>
              </a:solidFill>
            </a:endParaRPr>
          </a:p>
          <a:p>
            <a:pPr marL="68580" indent="0" algn="ctr">
              <a:buNone/>
            </a:pPr>
            <a:r>
              <a:rPr lang="ru-RU" dirty="0" err="1" smtClean="0">
                <a:solidFill>
                  <a:schemeClr val="tx1"/>
                </a:solidFill>
              </a:rPr>
              <a:t>Перевагою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методів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термічного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знешкодження</a:t>
            </a:r>
            <a:r>
              <a:rPr lang="ru-RU" dirty="0">
                <a:solidFill>
                  <a:schemeClr val="tx1"/>
                </a:solidFill>
              </a:rPr>
              <a:t> є </a:t>
            </a:r>
            <a:r>
              <a:rPr lang="ru-RU" dirty="0" smtClean="0">
                <a:solidFill>
                  <a:schemeClr val="tx1"/>
                </a:solidFill>
              </a:rPr>
              <a:t>: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dirty="0" err="1" smtClean="0">
                <a:solidFill>
                  <a:schemeClr val="tx1"/>
                </a:solidFill>
              </a:rPr>
              <a:t>невеликі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розміри</a:t>
            </a:r>
            <a:r>
              <a:rPr lang="ru-RU" dirty="0">
                <a:solidFill>
                  <a:schemeClr val="tx1"/>
                </a:solidFill>
              </a:rPr>
              <a:t> установок </a:t>
            </a:r>
            <a:r>
              <a:rPr lang="ru-RU" dirty="0" smtClean="0">
                <a:solidFill>
                  <a:schemeClr val="tx1"/>
                </a:solidFill>
              </a:rPr>
              <a:t>,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простота </a:t>
            </a:r>
            <a:r>
              <a:rPr lang="ru-RU" dirty="0" err="1">
                <a:solidFill>
                  <a:schemeClr val="tx1"/>
                </a:solidFill>
              </a:rPr>
              <a:t>їх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обслуговування</a:t>
            </a:r>
            <a:r>
              <a:rPr lang="ru-RU" dirty="0">
                <a:solidFill>
                  <a:schemeClr val="tx1"/>
                </a:solidFill>
              </a:rPr>
              <a:t>, </a:t>
            </a:r>
            <a:endParaRPr lang="ru-RU" dirty="0" smtClean="0">
              <a:solidFill>
                <a:schemeClr val="tx1"/>
              </a:solidFill>
            </a:endParaRP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dirty="0" err="1" smtClean="0">
                <a:solidFill>
                  <a:schemeClr val="tx1"/>
                </a:solidFill>
              </a:rPr>
              <a:t>можливість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автоматизації</a:t>
            </a:r>
            <a:r>
              <a:rPr lang="ru-RU" dirty="0">
                <a:solidFill>
                  <a:schemeClr val="tx1"/>
                </a:solidFill>
              </a:rPr>
              <a:t>, </a:t>
            </a:r>
            <a:endParaRPr lang="ru-RU" dirty="0" smtClean="0">
              <a:solidFill>
                <a:schemeClr val="tx1"/>
              </a:solidFill>
            </a:endParaRP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dirty="0" err="1" smtClean="0">
                <a:solidFill>
                  <a:schemeClr val="tx1"/>
                </a:solidFill>
              </a:rPr>
              <a:t>висока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ефективність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знешкодження</a:t>
            </a:r>
            <a:r>
              <a:rPr lang="ru-RU" dirty="0">
                <a:solidFill>
                  <a:schemeClr val="tx1"/>
                </a:solidFill>
              </a:rPr>
              <a:t> при </a:t>
            </a:r>
            <a:r>
              <a:rPr lang="ru-RU" dirty="0" err="1">
                <a:solidFill>
                  <a:schemeClr val="tx1"/>
                </a:solidFill>
              </a:rPr>
              <a:t>низьких</a:t>
            </a:r>
            <a:r>
              <a:rPr lang="ru-RU" dirty="0">
                <a:solidFill>
                  <a:schemeClr val="tx1"/>
                </a:solidFill>
              </a:rPr>
              <a:t> затратах </a:t>
            </a:r>
            <a:r>
              <a:rPr lang="ru-RU" dirty="0" err="1">
                <a:solidFill>
                  <a:schemeClr val="tx1"/>
                </a:solidFill>
              </a:rPr>
              <a:t>коштів</a:t>
            </a:r>
            <a:r>
              <a:rPr lang="ru-RU" dirty="0"/>
              <a:t>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67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0" y="5373216"/>
            <a:ext cx="8200706" cy="124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750" y="476672"/>
            <a:ext cx="5671001" cy="601136"/>
          </a:xfrm>
        </p:spPr>
        <p:txBody>
          <a:bodyPr>
            <a:normAutofit/>
          </a:bodyPr>
          <a:lstStyle/>
          <a:p>
            <a:r>
              <a:rPr lang="uk-UA" sz="2800" dirty="0" smtClean="0">
                <a:solidFill>
                  <a:schemeClr val="tx1"/>
                </a:solidFill>
              </a:rPr>
              <a:t>Каталітичне окиснення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5040560" cy="4443189"/>
          </a:xfrm>
        </p:spPr>
        <p:txBody>
          <a:bodyPr>
            <a:normAutofit fontScale="85000" lnSpcReduction="20000"/>
          </a:bodyPr>
          <a:lstStyle/>
          <a:p>
            <a:pPr marL="68580" indent="0">
              <a:buNone/>
            </a:pPr>
            <a:r>
              <a:rPr lang="ru-RU" dirty="0">
                <a:solidFill>
                  <a:schemeClr val="tx1"/>
                </a:solidFill>
              </a:rPr>
              <a:t>У </a:t>
            </a:r>
            <a:r>
              <a:rPr lang="ru-RU" dirty="0" err="1">
                <a:solidFill>
                  <a:schemeClr val="tx1"/>
                </a:solidFill>
              </a:rPr>
              <a:t>багатьох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випадках</a:t>
            </a:r>
            <a:r>
              <a:rPr lang="ru-RU" dirty="0">
                <a:solidFill>
                  <a:schemeClr val="tx1"/>
                </a:solidFill>
              </a:rPr>
              <a:t> для </a:t>
            </a:r>
            <a:r>
              <a:rPr lang="ru-RU" dirty="0" err="1">
                <a:solidFill>
                  <a:schemeClr val="tx1"/>
                </a:solidFill>
              </a:rPr>
              <a:t>очищення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відхідних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газів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застосовують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i="1" dirty="0" err="1">
                <a:solidFill>
                  <a:schemeClr val="tx1"/>
                </a:solidFill>
              </a:rPr>
              <a:t>каталітичні</a:t>
            </a:r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err="1">
                <a:solidFill>
                  <a:schemeClr val="tx1"/>
                </a:solidFill>
              </a:rPr>
              <a:t>процеси</a:t>
            </a:r>
            <a:r>
              <a:rPr lang="ru-RU" i="1" dirty="0">
                <a:solidFill>
                  <a:schemeClr val="tx1"/>
                </a:solidFill>
              </a:rPr>
              <a:t> </a:t>
            </a:r>
            <a:r>
              <a:rPr lang="ru-RU" dirty="0" err="1">
                <a:solidFill>
                  <a:schemeClr val="tx1"/>
                </a:solidFill>
              </a:rPr>
              <a:t>окиснення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відновлення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розкладання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Наприклад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вихлопні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автомобільні</a:t>
            </a:r>
            <a:r>
              <a:rPr lang="ru-RU" dirty="0">
                <a:solidFill>
                  <a:schemeClr val="tx1"/>
                </a:solidFill>
              </a:rPr>
              <a:t> гази </a:t>
            </a:r>
            <a:r>
              <a:rPr lang="ru-RU" dirty="0" err="1">
                <a:solidFill>
                  <a:schemeClr val="tx1"/>
                </a:solidFill>
              </a:rPr>
              <a:t>очищають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</a:t>
            </a:r>
            <a:r>
              <a:rPr lang="ru-RU" dirty="0">
                <a:solidFill>
                  <a:schemeClr val="tx1"/>
                </a:solidFill>
              </a:rPr>
              <a:t> оксиду карбону (</a:t>
            </a:r>
            <a:r>
              <a:rPr lang="en-US" dirty="0">
                <a:solidFill>
                  <a:schemeClr val="tx1"/>
                </a:solidFill>
              </a:rPr>
              <a:t>II) </a:t>
            </a:r>
            <a:r>
              <a:rPr lang="ru-RU" dirty="0">
                <a:solidFill>
                  <a:schemeClr val="tx1"/>
                </a:solidFill>
              </a:rPr>
              <a:t>шляхом </a:t>
            </a:r>
            <a:r>
              <a:rPr lang="ru-RU" dirty="0" err="1">
                <a:solidFill>
                  <a:schemeClr val="tx1"/>
                </a:solidFill>
              </a:rPr>
              <a:t>його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окиснення</a:t>
            </a:r>
            <a:r>
              <a:rPr lang="ru-RU" dirty="0">
                <a:solidFill>
                  <a:schemeClr val="tx1"/>
                </a:solidFill>
              </a:rPr>
              <a:t> до </a:t>
            </a:r>
            <a:r>
              <a:rPr lang="ru-RU" dirty="0" err="1">
                <a:solidFill>
                  <a:schemeClr val="tx1"/>
                </a:solidFill>
              </a:rPr>
              <a:t>вуглекислого</a:t>
            </a:r>
            <a:r>
              <a:rPr lang="ru-RU" dirty="0">
                <a:solidFill>
                  <a:schemeClr val="tx1"/>
                </a:solidFill>
              </a:rPr>
              <a:t> газу на </a:t>
            </a:r>
            <a:r>
              <a:rPr lang="ru-RU" dirty="0" err="1">
                <a:solidFill>
                  <a:schemeClr val="tx1"/>
                </a:solidFill>
              </a:rPr>
              <a:t>купрум-мангановому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каталізаторі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являє</a:t>
            </a:r>
            <a:r>
              <a:rPr lang="ru-RU" dirty="0">
                <a:solidFill>
                  <a:schemeClr val="tx1"/>
                </a:solidFill>
              </a:rPr>
              <a:t> собою </a:t>
            </a:r>
            <a:r>
              <a:rPr lang="ru-RU" dirty="0" err="1">
                <a:solidFill>
                  <a:schemeClr val="tx1"/>
                </a:solidFill>
              </a:rPr>
              <a:t>суміш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оксидів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мангану</a:t>
            </a:r>
            <a:r>
              <a:rPr lang="ru-RU" dirty="0">
                <a:solidFill>
                  <a:schemeClr val="tx1"/>
                </a:solidFill>
              </a:rPr>
              <a:t> і </a:t>
            </a:r>
            <a:r>
              <a:rPr lang="ru-RU" dirty="0" err="1">
                <a:solidFill>
                  <a:schemeClr val="tx1"/>
                </a:solidFill>
              </a:rPr>
              <a:t>купруму</a:t>
            </a:r>
            <a:r>
              <a:rPr lang="ru-RU" dirty="0">
                <a:solidFill>
                  <a:schemeClr val="tx1"/>
                </a:solidFill>
              </a:rPr>
              <a:t>:</a:t>
            </a:r>
          </a:p>
          <a:p>
            <a:pPr marL="68580" indent="0">
              <a:buNone/>
            </a:pPr>
            <a:r>
              <a:rPr lang="ru-RU" dirty="0" smtClean="0"/>
              <a:t>			2</a:t>
            </a:r>
            <a:r>
              <a:rPr lang="en-US" dirty="0"/>
              <a:t>CO+O</a:t>
            </a:r>
            <a:r>
              <a:rPr lang="en-US" baseline="-25000" dirty="0"/>
              <a:t>2 </a:t>
            </a:r>
            <a:r>
              <a:rPr lang="en-US" dirty="0"/>
              <a:t>2CO</a:t>
            </a:r>
            <a:r>
              <a:rPr lang="en-US" baseline="-25000" dirty="0"/>
              <a:t>2</a:t>
            </a:r>
            <a:endParaRPr lang="en-US" dirty="0"/>
          </a:p>
          <a:p>
            <a:pPr marL="68580" indent="0">
              <a:buNone/>
            </a:pPr>
            <a:r>
              <a:rPr lang="ru-RU" dirty="0" err="1">
                <a:solidFill>
                  <a:schemeClr val="tx1"/>
                </a:solidFill>
              </a:rPr>
              <a:t>Каталітичне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відновлення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оксидів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нітрогену</a:t>
            </a:r>
            <a:r>
              <a:rPr lang="ru-RU" dirty="0">
                <a:solidFill>
                  <a:schemeClr val="tx1"/>
                </a:solidFill>
              </a:rPr>
              <a:t> до </a:t>
            </a:r>
            <a:r>
              <a:rPr lang="en-US" dirty="0">
                <a:solidFill>
                  <a:schemeClr val="tx1"/>
                </a:solidFill>
              </a:rPr>
              <a:t>N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ru-RU" dirty="0" err="1">
                <a:solidFill>
                  <a:schemeClr val="tx1"/>
                </a:solidFill>
              </a:rPr>
              <a:t>здійснюють</a:t>
            </a:r>
            <a:r>
              <a:rPr lang="ru-RU" dirty="0">
                <a:solidFill>
                  <a:schemeClr val="tx1"/>
                </a:solidFill>
              </a:rPr>
              <a:t> за </a:t>
            </a:r>
            <a:r>
              <a:rPr lang="ru-RU" dirty="0" err="1">
                <a:solidFill>
                  <a:schemeClr val="tx1"/>
                </a:solidFill>
              </a:rPr>
              <a:t>допо­могою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відновників</a:t>
            </a:r>
            <a:r>
              <a:rPr lang="ru-RU" dirty="0">
                <a:solidFill>
                  <a:schemeClr val="tx1"/>
                </a:solidFill>
              </a:rPr>
              <a:t> — </a:t>
            </a:r>
            <a:r>
              <a:rPr lang="ru-RU" dirty="0" err="1">
                <a:solidFill>
                  <a:schemeClr val="tx1"/>
                </a:solidFill>
              </a:rPr>
              <a:t>водню</a:t>
            </a:r>
            <a:r>
              <a:rPr lang="ru-RU" dirty="0">
                <a:solidFill>
                  <a:schemeClr val="tx1"/>
                </a:solidFill>
              </a:rPr>
              <a:t>, метану </a:t>
            </a:r>
            <a:r>
              <a:rPr lang="ru-RU" dirty="0" err="1">
                <a:solidFill>
                  <a:schemeClr val="tx1"/>
                </a:solidFill>
              </a:rPr>
              <a:t>або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аміаку</a:t>
            </a:r>
            <a:r>
              <a:rPr lang="ru-RU" dirty="0">
                <a:solidFill>
                  <a:schemeClr val="tx1"/>
                </a:solidFill>
              </a:rPr>
              <a:t> за </a:t>
            </a:r>
            <a:r>
              <a:rPr lang="ru-RU" dirty="0" err="1">
                <a:solidFill>
                  <a:schemeClr val="tx1"/>
                </a:solidFill>
              </a:rPr>
              <a:t>наявності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платино-паладієво-родієвих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каталізаторів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060848"/>
            <a:ext cx="3923928" cy="2523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6592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" t="2655" r="2983" b="13145"/>
          <a:stretch/>
        </p:blipFill>
        <p:spPr bwMode="auto">
          <a:xfrm>
            <a:off x="-89393" y="-171400"/>
            <a:ext cx="9246535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3930016" cy="954360"/>
          </a:xfrm>
        </p:spPr>
        <p:txBody>
          <a:bodyPr/>
          <a:lstStyle/>
          <a:p>
            <a:r>
              <a:rPr lang="uk-UA" b="1" dirty="0" smtClean="0">
                <a:solidFill>
                  <a:schemeClr val="tx1"/>
                </a:solidFill>
              </a:rPr>
              <a:t>Висновок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3848" y="-24764"/>
            <a:ext cx="2972900" cy="6048672"/>
          </a:xfrm>
        </p:spPr>
        <p:txBody>
          <a:bodyPr>
            <a:normAutofit fontScale="92500" lnSpcReduction="20000"/>
          </a:bodyPr>
          <a:lstStyle/>
          <a:p>
            <a:pPr marL="68580" indent="0" algn="ctr">
              <a:buNone/>
            </a:pPr>
            <a:r>
              <a:rPr lang="uk-UA" b="1" dirty="0" smtClean="0">
                <a:solidFill>
                  <a:schemeClr val="tx1"/>
                </a:solidFill>
              </a:rPr>
              <a:t>Отже, в час значного антропогенного  забруднення атмосфери ми повинні вдосконалювати методи і системи очищення повітря, берегти наші ліси, адже </a:t>
            </a:r>
            <a:r>
              <a:rPr lang="ru-RU" b="1" dirty="0" err="1">
                <a:solidFill>
                  <a:schemeClr val="tx1"/>
                </a:solidFill>
              </a:rPr>
              <a:t>с</a:t>
            </a:r>
            <a:r>
              <a:rPr lang="ru-RU" b="1" dirty="0" err="1" smtClean="0">
                <a:solidFill>
                  <a:schemeClr val="tx1"/>
                </a:solidFill>
              </a:rPr>
              <a:t>аме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дерева </a:t>
            </a:r>
            <a:r>
              <a:rPr lang="ru-RU" b="1" dirty="0" err="1">
                <a:solidFill>
                  <a:schemeClr val="tx1"/>
                </a:solidFill>
              </a:rPr>
              <a:t>поступово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знижують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дію</a:t>
            </a:r>
            <a:r>
              <a:rPr lang="ru-RU" b="1" dirty="0">
                <a:solidFill>
                  <a:schemeClr val="tx1"/>
                </a:solidFill>
              </a:rPr>
              <a:t> парникового </a:t>
            </a:r>
            <a:r>
              <a:rPr lang="ru-RU" b="1" dirty="0" err="1">
                <a:solidFill>
                  <a:schemeClr val="tx1"/>
                </a:solidFill>
              </a:rPr>
              <a:t>ефекту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фільтрують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повітря</a:t>
            </a:r>
            <a:r>
              <a:rPr lang="ru-RU" b="1" dirty="0">
                <a:solidFill>
                  <a:schemeClr val="tx1"/>
                </a:solidFill>
              </a:rPr>
              <a:t> і </a:t>
            </a:r>
            <a:r>
              <a:rPr lang="ru-RU" b="1" dirty="0" err="1">
                <a:solidFill>
                  <a:schemeClr val="tx1"/>
                </a:solidFill>
              </a:rPr>
              <a:t>виділяють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кисень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r>
              <a:rPr lang="uk-UA" b="1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Тому стан </a:t>
            </a:r>
            <a:r>
              <a:rPr lang="ru-RU" b="1" dirty="0" err="1">
                <a:solidFill>
                  <a:schemeClr val="tx1"/>
                </a:solidFill>
              </a:rPr>
              <a:t>нашої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планети</a:t>
            </a:r>
            <a:r>
              <a:rPr lang="ru-RU" b="1" dirty="0">
                <a:solidFill>
                  <a:schemeClr val="tx1"/>
                </a:solidFill>
              </a:rPr>
              <a:t> та наше </a:t>
            </a:r>
            <a:r>
              <a:rPr lang="ru-RU" b="1" dirty="0" err="1">
                <a:solidFill>
                  <a:schemeClr val="tx1"/>
                </a:solidFill>
              </a:rPr>
              <a:t>майбутнє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залежить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від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кожного!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96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720806"/>
            <a:ext cx="5688632" cy="3199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48932"/>
            <a:ext cx="1800200" cy="360040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Вступ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920662"/>
            <a:ext cx="8352928" cy="2604682"/>
          </a:xfrm>
        </p:spPr>
        <p:txBody>
          <a:bodyPr>
            <a:normAutofit fontScale="92500" lnSpcReduction="10000"/>
          </a:bodyPr>
          <a:lstStyle/>
          <a:p>
            <a:pPr marL="68580" indent="0" algn="ctr">
              <a:buNone/>
            </a:pPr>
            <a:r>
              <a:rPr lang="ru-RU" dirty="0" err="1">
                <a:solidFill>
                  <a:schemeClr val="tx1"/>
                </a:solidFill>
              </a:rPr>
              <a:t>Сучасний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розвиток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суспільства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характеризується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зростанням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економічних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енергетичних</a:t>
            </a:r>
            <a:r>
              <a:rPr lang="ru-RU" dirty="0">
                <a:solidFill>
                  <a:schemeClr val="tx1"/>
                </a:solidFill>
              </a:rPr>
              <a:t> потреб. </a:t>
            </a:r>
            <a:r>
              <a:rPr lang="ru-RU" dirty="0" err="1">
                <a:solidFill>
                  <a:schemeClr val="tx1"/>
                </a:solidFill>
              </a:rPr>
              <a:t>Потужні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викиди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промислових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шкідливих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речовин</a:t>
            </a:r>
            <a:r>
              <a:rPr lang="ru-RU" dirty="0">
                <a:solidFill>
                  <a:schemeClr val="tx1"/>
                </a:solidFill>
              </a:rPr>
              <a:t> в атмосферу, </a:t>
            </a:r>
            <a:r>
              <a:rPr lang="ru-RU" dirty="0" err="1">
                <a:solidFill>
                  <a:schemeClr val="tx1"/>
                </a:solidFill>
              </a:rPr>
              <a:t>вихлопних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газів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автомобілів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застосування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фреонів</a:t>
            </a:r>
            <a:r>
              <a:rPr lang="ru-RU" dirty="0">
                <a:solidFill>
                  <a:schemeClr val="tx1"/>
                </a:solidFill>
              </a:rPr>
              <a:t> у </a:t>
            </a:r>
            <a:r>
              <a:rPr lang="ru-RU" dirty="0" err="1">
                <a:solidFill>
                  <a:schemeClr val="tx1"/>
                </a:solidFill>
              </a:rPr>
              <a:t>побуті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спричиняють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виникнення</a:t>
            </a:r>
            <a:r>
              <a:rPr lang="ru-RU" dirty="0">
                <a:solidFill>
                  <a:schemeClr val="tx1"/>
                </a:solidFill>
              </a:rPr>
              <a:t> парникового </a:t>
            </a:r>
            <a:r>
              <a:rPr lang="ru-RU" dirty="0" err="1">
                <a:solidFill>
                  <a:schemeClr val="tx1"/>
                </a:solidFill>
              </a:rPr>
              <a:t>ефекту</a:t>
            </a:r>
            <a:r>
              <a:rPr lang="ru-RU" dirty="0">
                <a:solidFill>
                  <a:schemeClr val="tx1"/>
                </a:solidFill>
              </a:rPr>
              <a:t> на </a:t>
            </a:r>
            <a:r>
              <a:rPr lang="ru-RU" dirty="0" err="1" smtClean="0">
                <a:solidFill>
                  <a:schemeClr val="tx1"/>
                </a:solidFill>
              </a:rPr>
              <a:t>планеті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та </a:t>
            </a:r>
            <a:r>
              <a:rPr lang="ru-RU" dirty="0" err="1">
                <a:solidFill>
                  <a:schemeClr val="tx1"/>
                </a:solidFill>
              </a:rPr>
              <a:t>зміну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клімату</a:t>
            </a:r>
            <a:r>
              <a:rPr lang="ru-RU" dirty="0">
                <a:solidFill>
                  <a:schemeClr val="tx1"/>
                </a:solidFill>
              </a:rPr>
              <a:t> в </a:t>
            </a:r>
            <a:r>
              <a:rPr lang="ru-RU" dirty="0" err="1" smtClean="0">
                <a:solidFill>
                  <a:schemeClr val="tx1"/>
                </a:solidFill>
              </a:rPr>
              <a:t>цілому</a:t>
            </a:r>
            <a:r>
              <a:rPr lang="ru-RU" dirty="0" smtClean="0">
                <a:solidFill>
                  <a:schemeClr val="tx1"/>
                </a:solidFill>
              </a:rPr>
              <a:t>. Тому тема  </a:t>
            </a:r>
            <a:r>
              <a:rPr lang="ru-RU" dirty="0" err="1" smtClean="0">
                <a:solidFill>
                  <a:schemeClr val="tx1"/>
                </a:solidFill>
              </a:rPr>
              <a:t>застосування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різних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методів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очищення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повітря</a:t>
            </a:r>
            <a:r>
              <a:rPr lang="ru-RU" dirty="0" smtClean="0">
                <a:solidFill>
                  <a:schemeClr val="tx1"/>
                </a:solidFill>
              </a:rPr>
              <a:t> є </a:t>
            </a:r>
            <a:r>
              <a:rPr lang="ru-RU" dirty="0" err="1" smtClean="0">
                <a:solidFill>
                  <a:schemeClr val="tx1"/>
                </a:solidFill>
              </a:rPr>
              <a:t>досить</a:t>
            </a:r>
            <a:r>
              <a:rPr lang="ru-RU" dirty="0" smtClean="0">
                <a:solidFill>
                  <a:schemeClr val="tx1"/>
                </a:solidFill>
              </a:rPr>
              <a:t> актуальною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70633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36712"/>
            <a:ext cx="7128792" cy="1296144"/>
          </a:xfrm>
        </p:spPr>
        <p:txBody>
          <a:bodyPr>
            <a:noAutofit/>
          </a:bodyPr>
          <a:lstStyle/>
          <a:p>
            <a:r>
              <a:rPr lang="ru-RU" sz="2800" dirty="0" err="1">
                <a:solidFill>
                  <a:schemeClr val="tx1"/>
                </a:solidFill>
              </a:rPr>
              <a:t>Основними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джерелами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забруднення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атмосфери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є </a:t>
            </a:r>
            <a:r>
              <a:rPr lang="uk-UA" sz="2800" dirty="0">
                <a:solidFill>
                  <a:schemeClr val="tx1"/>
                </a:solidFill>
              </a:rPr>
              <a:t>: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900483763"/>
              </p:ext>
            </p:extLst>
          </p:nvPr>
        </p:nvGraphicFramePr>
        <p:xfrm>
          <a:off x="899592" y="1628800"/>
          <a:ext cx="720080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71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2" t="12501" r="21244" b="6249"/>
          <a:stretch/>
        </p:blipFill>
        <p:spPr bwMode="auto">
          <a:xfrm>
            <a:off x="238555" y="332656"/>
            <a:ext cx="8549363" cy="6519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4788023" cy="548680"/>
          </a:xfrm>
        </p:spPr>
        <p:txBody>
          <a:bodyPr>
            <a:normAutofit fontScale="90000"/>
          </a:bodyPr>
          <a:lstStyle/>
          <a:p>
            <a:r>
              <a:rPr lang="uk-UA" sz="2000" dirty="0" smtClean="0">
                <a:solidFill>
                  <a:schemeClr val="tx1"/>
                </a:solidFill>
              </a:rPr>
              <a:t>Рівні забруднення повітря в містах України станом на 2014 рік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0200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979712" y="1268760"/>
            <a:ext cx="4536504" cy="3960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Методи очищення газових викидів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4" t="15779" r="38377" b="8052"/>
          <a:stretch/>
        </p:blipFill>
        <p:spPr bwMode="auto">
          <a:xfrm>
            <a:off x="1030514" y="0"/>
            <a:ext cx="6698970" cy="652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80112" y="5325015"/>
            <a:ext cx="3096344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err="1"/>
              <a:t>Класифікація</a:t>
            </a:r>
            <a:r>
              <a:rPr lang="ru-RU" b="1" dirty="0"/>
              <a:t> </a:t>
            </a:r>
            <a:r>
              <a:rPr lang="ru-RU" b="1" dirty="0" err="1" smtClean="0"/>
              <a:t>методів</a:t>
            </a:r>
            <a:r>
              <a:rPr lang="ru-RU" b="1" dirty="0" smtClean="0"/>
              <a:t> </a:t>
            </a:r>
            <a:r>
              <a:rPr lang="ru-RU" b="1" dirty="0" err="1"/>
              <a:t>очищення</a:t>
            </a:r>
            <a:r>
              <a:rPr lang="ru-RU" b="1" dirty="0"/>
              <a:t> </a:t>
            </a:r>
            <a:r>
              <a:rPr lang="ru-RU" b="1" dirty="0" err="1"/>
              <a:t>викидів</a:t>
            </a:r>
            <a:r>
              <a:rPr lang="ru-RU" b="1" dirty="0"/>
              <a:t> в атмосферу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00369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6664586" cy="529128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Механічні методи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040" y="4005064"/>
            <a:ext cx="4312803" cy="2623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3" y="836712"/>
            <a:ext cx="8568952" cy="3397666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>
                <a:solidFill>
                  <a:schemeClr val="tx1"/>
                </a:solidFill>
              </a:rPr>
              <a:t>Механічні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методи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застосовують</a:t>
            </a:r>
            <a:r>
              <a:rPr lang="ru-RU" dirty="0">
                <a:solidFill>
                  <a:schemeClr val="tx1"/>
                </a:solidFill>
              </a:rPr>
              <a:t> для </a:t>
            </a:r>
            <a:r>
              <a:rPr lang="ru-RU" dirty="0" err="1">
                <a:solidFill>
                  <a:schemeClr val="tx1"/>
                </a:solidFill>
              </a:rPr>
              <a:t>очищення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вентиляційних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інших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газових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викидів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</a:t>
            </a:r>
            <a:r>
              <a:rPr lang="ru-RU" dirty="0">
                <a:solidFill>
                  <a:schemeClr val="tx1"/>
                </a:solidFill>
              </a:rPr>
              <a:t> грубодисперсного пилу. </a:t>
            </a:r>
            <a:r>
              <a:rPr lang="ru-RU" dirty="0" err="1">
                <a:solidFill>
                  <a:schemeClr val="tx1"/>
                </a:solidFill>
              </a:rPr>
              <a:t>Основними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механізмами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осадження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завислих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частинок</a:t>
            </a:r>
            <a:r>
              <a:rPr lang="ru-RU" dirty="0">
                <a:solidFill>
                  <a:schemeClr val="tx1"/>
                </a:solidFill>
              </a:rPr>
              <a:t> є </a:t>
            </a:r>
            <a:r>
              <a:rPr lang="ru-RU" dirty="0" err="1">
                <a:solidFill>
                  <a:schemeClr val="tx1"/>
                </a:solidFill>
              </a:rPr>
              <a:t>дія</a:t>
            </a:r>
            <a:r>
              <a:rPr lang="ru-RU" dirty="0">
                <a:solidFill>
                  <a:schemeClr val="tx1"/>
                </a:solidFill>
              </a:rPr>
              <a:t> сил </a:t>
            </a:r>
            <a:r>
              <a:rPr lang="ru-RU" dirty="0" err="1">
                <a:solidFill>
                  <a:schemeClr val="tx1"/>
                </a:solidFill>
              </a:rPr>
              <a:t>гравітації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інерції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дифузії</a:t>
            </a:r>
            <a:r>
              <a:rPr lang="ru-RU" dirty="0">
                <a:solidFill>
                  <a:schemeClr val="tx1"/>
                </a:solidFill>
              </a:rPr>
              <a:t>, а </a:t>
            </a:r>
            <a:r>
              <a:rPr lang="ru-RU" dirty="0" err="1">
                <a:solidFill>
                  <a:schemeClr val="tx1"/>
                </a:solidFill>
              </a:rPr>
              <a:t>також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відцентрових</a:t>
            </a:r>
            <a:r>
              <a:rPr lang="ru-RU" dirty="0">
                <a:solidFill>
                  <a:schemeClr val="tx1"/>
                </a:solidFill>
              </a:rPr>
              <a:t> сил та сил </a:t>
            </a:r>
            <a:r>
              <a:rPr lang="ru-RU" dirty="0" err="1" smtClean="0">
                <a:solidFill>
                  <a:schemeClr val="tx1"/>
                </a:solidFill>
              </a:rPr>
              <a:t>зчеплення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dirty="0" err="1">
                <a:solidFill>
                  <a:schemeClr val="tx1"/>
                </a:solidFill>
              </a:rPr>
              <a:t>Існує</a:t>
            </a:r>
            <a:r>
              <a:rPr lang="ru-RU" dirty="0">
                <a:solidFill>
                  <a:schemeClr val="tx1"/>
                </a:solidFill>
              </a:rPr>
              <a:t> два </a:t>
            </a:r>
            <a:r>
              <a:rPr lang="ru-RU" dirty="0" err="1">
                <a:solidFill>
                  <a:schemeClr val="tx1"/>
                </a:solidFill>
              </a:rPr>
              <a:t>види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пиловловлення</a:t>
            </a:r>
            <a:r>
              <a:rPr lang="ru-RU" dirty="0">
                <a:solidFill>
                  <a:schemeClr val="tx1"/>
                </a:solidFill>
              </a:rPr>
              <a:t>: </a:t>
            </a:r>
            <a:r>
              <a:rPr lang="ru-RU" i="1" dirty="0" err="1">
                <a:solidFill>
                  <a:schemeClr val="tx1"/>
                </a:solidFill>
              </a:rPr>
              <a:t>сухе</a:t>
            </a:r>
            <a:r>
              <a:rPr lang="ru-RU" i="1" dirty="0">
                <a:solidFill>
                  <a:schemeClr val="tx1"/>
                </a:solidFill>
              </a:rPr>
              <a:t> і </a:t>
            </a:r>
            <a:r>
              <a:rPr lang="ru-RU" i="1" dirty="0" err="1">
                <a:solidFill>
                  <a:schemeClr val="tx1"/>
                </a:solidFill>
              </a:rPr>
              <a:t>мокре</a:t>
            </a:r>
            <a:r>
              <a:rPr lang="ru-RU" dirty="0">
                <a:solidFill>
                  <a:schemeClr val="tx1"/>
                </a:solidFill>
              </a:rPr>
              <a:t>. З </a:t>
            </a:r>
            <a:r>
              <a:rPr lang="ru-RU" dirty="0" err="1">
                <a:solidFill>
                  <a:schemeClr val="tx1"/>
                </a:solidFill>
              </a:rPr>
              <a:t>економічного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погляду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доцільними</a:t>
            </a:r>
            <a:r>
              <a:rPr lang="ru-RU" dirty="0">
                <a:solidFill>
                  <a:schemeClr val="tx1"/>
                </a:solidFill>
              </a:rPr>
              <a:t> є </a:t>
            </a:r>
            <a:r>
              <a:rPr lang="ru-RU" dirty="0" err="1">
                <a:solidFill>
                  <a:schemeClr val="tx1"/>
                </a:solidFill>
              </a:rPr>
              <a:t>сухі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пиловловлювачі</a:t>
            </a:r>
            <a:r>
              <a:rPr lang="ru-RU" dirty="0">
                <a:solidFill>
                  <a:schemeClr val="tx1"/>
                </a:solidFill>
              </a:rPr>
              <a:t>. Вони </a:t>
            </a:r>
            <a:r>
              <a:rPr lang="ru-RU" dirty="0" err="1">
                <a:solidFill>
                  <a:schemeClr val="tx1"/>
                </a:solidFill>
              </a:rPr>
              <a:t>дають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змогу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повернути</a:t>
            </a:r>
            <a:r>
              <a:rPr lang="ru-RU" dirty="0">
                <a:solidFill>
                  <a:schemeClr val="tx1"/>
                </a:solidFill>
              </a:rPr>
              <a:t> у </a:t>
            </a:r>
            <a:r>
              <a:rPr lang="ru-RU" dirty="0" err="1">
                <a:solidFill>
                  <a:schemeClr val="tx1"/>
                </a:solidFill>
              </a:rPr>
              <a:t>виробництво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вловлений</a:t>
            </a:r>
            <a:r>
              <a:rPr lang="ru-RU" dirty="0">
                <a:solidFill>
                  <a:schemeClr val="tx1"/>
                </a:solidFill>
              </a:rPr>
              <a:t> пил, </a:t>
            </a:r>
            <a:r>
              <a:rPr lang="ru-RU" dirty="0" err="1">
                <a:solidFill>
                  <a:schemeClr val="tx1"/>
                </a:solidFill>
              </a:rPr>
              <a:t>тоді</a:t>
            </a:r>
            <a:r>
              <a:rPr lang="ru-RU" dirty="0">
                <a:solidFill>
                  <a:schemeClr val="tx1"/>
                </a:solidFill>
              </a:rPr>
              <a:t> як при мокрому </a:t>
            </a:r>
            <a:r>
              <a:rPr lang="ru-RU" dirty="0" err="1">
                <a:solidFill>
                  <a:schemeClr val="tx1"/>
                </a:solidFill>
              </a:rPr>
              <a:t>утворюються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водяні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суспензії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переробка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яких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потребує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додаткових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матеріальних</a:t>
            </a:r>
            <a:r>
              <a:rPr lang="ru-RU" dirty="0">
                <a:solidFill>
                  <a:schemeClr val="tx1"/>
                </a:solidFill>
              </a:rPr>
              <a:t> затрат. </a:t>
            </a:r>
            <a:r>
              <a:rPr lang="ru-RU" dirty="0" err="1">
                <a:solidFill>
                  <a:schemeClr val="tx1"/>
                </a:solidFill>
              </a:rPr>
              <a:t>Недоліком</a:t>
            </a:r>
            <a:r>
              <a:rPr lang="ru-RU" dirty="0">
                <a:solidFill>
                  <a:schemeClr val="tx1"/>
                </a:solidFill>
              </a:rPr>
              <a:t> сухого </a:t>
            </a:r>
            <a:r>
              <a:rPr lang="ru-RU" dirty="0" err="1">
                <a:solidFill>
                  <a:schemeClr val="tx1"/>
                </a:solidFill>
              </a:rPr>
              <a:t>пиловловлення</a:t>
            </a:r>
            <a:r>
              <a:rPr lang="ru-RU" dirty="0">
                <a:solidFill>
                  <a:schemeClr val="tx1"/>
                </a:solidFill>
              </a:rPr>
              <a:t> є те, </a:t>
            </a:r>
            <a:r>
              <a:rPr lang="ru-RU" dirty="0" err="1">
                <a:solidFill>
                  <a:schemeClr val="tx1"/>
                </a:solidFill>
              </a:rPr>
              <a:t>що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воно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забезпечує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висо­кий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ступінь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очищення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лише</a:t>
            </a:r>
            <a:r>
              <a:rPr lang="ru-RU" dirty="0">
                <a:solidFill>
                  <a:schemeClr val="tx1"/>
                </a:solidFill>
              </a:rPr>
              <a:t> за </a:t>
            </a:r>
            <a:r>
              <a:rPr lang="ru-RU" dirty="0" err="1">
                <a:solidFill>
                  <a:schemeClr val="tx1"/>
                </a:solidFill>
              </a:rPr>
              <a:t>умови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малої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запиленості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відхідних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газів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Ці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методи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використовуються</a:t>
            </a:r>
            <a:r>
              <a:rPr lang="ru-RU" dirty="0">
                <a:solidFill>
                  <a:schemeClr val="tx1"/>
                </a:solidFill>
              </a:rPr>
              <a:t> в основному для </a:t>
            </a:r>
            <a:r>
              <a:rPr lang="ru-RU" dirty="0" err="1">
                <a:solidFill>
                  <a:schemeClr val="tx1"/>
                </a:solidFill>
              </a:rPr>
              <a:t>попереднього</a:t>
            </a:r>
            <a:r>
              <a:rPr lang="ru-RU" dirty="0">
                <a:solidFill>
                  <a:schemeClr val="tx1"/>
                </a:solidFill>
              </a:rPr>
              <a:t> (грубого) </a:t>
            </a:r>
            <a:r>
              <a:rPr lang="ru-RU" dirty="0" err="1">
                <a:solidFill>
                  <a:schemeClr val="tx1"/>
                </a:solidFill>
              </a:rPr>
              <a:t>очищення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газів</a:t>
            </a:r>
            <a:r>
              <a:rPr lang="ru-RU" dirty="0">
                <a:solidFill>
                  <a:schemeClr val="tx1"/>
                </a:solidFill>
              </a:rPr>
              <a:t> перед </a:t>
            </a:r>
            <a:r>
              <a:rPr lang="ru-RU" dirty="0" err="1">
                <a:solidFill>
                  <a:schemeClr val="tx1"/>
                </a:solidFill>
              </a:rPr>
              <a:t>обладнанням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другої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третьої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груп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методів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11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3588" y="620688"/>
            <a:ext cx="7153588" cy="2016224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>
                <a:solidFill>
                  <a:schemeClr val="tx1"/>
                </a:solidFill>
              </a:rPr>
              <a:t>Механічне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сухе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пиловловлення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здійснюють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в </a:t>
            </a:r>
            <a:r>
              <a:rPr lang="ru-RU" dirty="0" err="1">
                <a:solidFill>
                  <a:schemeClr val="tx1"/>
                </a:solidFill>
              </a:rPr>
              <a:t>пилоосаджувальних</a:t>
            </a:r>
            <a:r>
              <a:rPr lang="ru-RU" dirty="0">
                <a:solidFill>
                  <a:schemeClr val="tx1"/>
                </a:solidFill>
              </a:rPr>
              <a:t> камерах, </a:t>
            </a:r>
            <a:r>
              <a:rPr lang="ru-RU" dirty="0" err="1">
                <a:solidFill>
                  <a:schemeClr val="tx1"/>
                </a:solidFill>
              </a:rPr>
              <a:t>інерційних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пиловловлювачах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циклонних</a:t>
            </a:r>
            <a:r>
              <a:rPr lang="ru-RU" dirty="0">
                <a:solidFill>
                  <a:schemeClr val="tx1"/>
                </a:solidFill>
              </a:rPr>
              <a:t> сепараторах, </a:t>
            </a:r>
            <a:r>
              <a:rPr lang="ru-RU" dirty="0" err="1">
                <a:solidFill>
                  <a:schemeClr val="tx1"/>
                </a:solidFill>
              </a:rPr>
              <a:t>механічних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електричних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фільтрах</a:t>
            </a:r>
            <a:r>
              <a:rPr lang="ru-RU" dirty="0">
                <a:solidFill>
                  <a:schemeClr val="tx1"/>
                </a:solidFill>
              </a:rPr>
              <a:t>. В </a:t>
            </a:r>
            <a:r>
              <a:rPr lang="ru-RU" i="1" dirty="0" err="1">
                <a:solidFill>
                  <a:schemeClr val="tx1"/>
                </a:solidFill>
              </a:rPr>
              <a:t>пилоосаджувальних</a:t>
            </a:r>
            <a:r>
              <a:rPr lang="ru-RU" i="1" dirty="0">
                <a:solidFill>
                  <a:schemeClr val="tx1"/>
                </a:solidFill>
              </a:rPr>
              <a:t> камерах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dirty="0" err="1">
                <a:solidFill>
                  <a:schemeClr val="tx1"/>
                </a:solidFill>
              </a:rPr>
              <a:t>очищують</a:t>
            </a:r>
            <a:r>
              <a:rPr lang="ru-RU" dirty="0">
                <a:solidFill>
                  <a:schemeClr val="tx1"/>
                </a:solidFill>
              </a:rPr>
              <a:t> гази з </a:t>
            </a:r>
            <a:r>
              <a:rPr lang="ru-RU" dirty="0" err="1">
                <a:solidFill>
                  <a:schemeClr val="tx1"/>
                </a:solidFill>
              </a:rPr>
              <a:t>грубодисперсними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часточками</a:t>
            </a:r>
            <a:r>
              <a:rPr lang="ru-RU" dirty="0">
                <a:solidFill>
                  <a:schemeClr val="tx1"/>
                </a:solidFill>
              </a:rPr>
              <a:t> пилу </a:t>
            </a:r>
            <a:r>
              <a:rPr lang="ru-RU" dirty="0" err="1">
                <a:solidFill>
                  <a:schemeClr val="tx1"/>
                </a:solidFill>
              </a:rPr>
              <a:t>розміром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від</a:t>
            </a:r>
            <a:r>
              <a:rPr lang="ru-RU" dirty="0">
                <a:solidFill>
                  <a:schemeClr val="tx1"/>
                </a:solidFill>
              </a:rPr>
              <a:t> 50 до 500 мкм (рис. </a:t>
            </a:r>
            <a:r>
              <a:rPr lang="ru-RU" dirty="0" smtClean="0">
                <a:solidFill>
                  <a:schemeClr val="tx1"/>
                </a:solidFill>
              </a:rPr>
              <a:t>1.1</a:t>
            </a:r>
            <a:r>
              <a:rPr lang="ru-RU" i="1" dirty="0">
                <a:solidFill>
                  <a:schemeClr val="tx1"/>
                </a:solidFill>
              </a:rPr>
              <a:t>)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2924945"/>
            <a:ext cx="7028485" cy="259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8" y="5514975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Рис 1.1.</a:t>
            </a:r>
            <a:r>
              <a:rPr lang="ru-RU" dirty="0"/>
              <a:t> </a:t>
            </a:r>
            <a:r>
              <a:rPr lang="ru-RU" dirty="0" err="1"/>
              <a:t>Принципова</a:t>
            </a:r>
            <a:r>
              <a:rPr lang="ru-RU" dirty="0"/>
              <a:t> конструктивна схема</a:t>
            </a:r>
          </a:p>
          <a:p>
            <a:r>
              <a:rPr lang="ru-RU" dirty="0" err="1"/>
              <a:t>пилоосаджувальної</a:t>
            </a:r>
            <a:r>
              <a:rPr lang="ru-RU" dirty="0"/>
              <a:t> </a:t>
            </a:r>
            <a:r>
              <a:rPr lang="ru-RU" dirty="0" err="1"/>
              <a:t>камери</a:t>
            </a:r>
            <a:r>
              <a:rPr lang="ru-RU" dirty="0"/>
              <a:t>:</a:t>
            </a:r>
          </a:p>
          <a:p>
            <a:r>
              <a:rPr lang="ru-RU" dirty="0"/>
              <a:t>1 – корпус; 2 – бункер; 3 – штуцер для </a:t>
            </a:r>
            <a:r>
              <a:rPr lang="ru-RU" dirty="0" err="1"/>
              <a:t>видалення</a:t>
            </a:r>
            <a:r>
              <a:rPr lang="ru-RU" dirty="0"/>
              <a:t> пилу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74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9"/>
            <a:ext cx="7852698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12160" y="548680"/>
            <a:ext cx="2736304" cy="4536504"/>
          </a:xfrm>
        </p:spPr>
        <p:txBody>
          <a:bodyPr>
            <a:normAutofit fontScale="70000" lnSpcReduction="20000"/>
          </a:bodyPr>
          <a:lstStyle/>
          <a:p>
            <a:pPr marL="68580" indent="0">
              <a:buNone/>
            </a:pPr>
            <a:r>
              <a:rPr lang="ru-RU" dirty="0">
                <a:solidFill>
                  <a:schemeClr val="tx1"/>
                </a:solidFill>
              </a:rPr>
              <a:t>За </a:t>
            </a:r>
            <a:r>
              <a:rPr lang="ru-RU" dirty="0" err="1">
                <a:solidFill>
                  <a:schemeClr val="tx1"/>
                </a:solidFill>
              </a:rPr>
              <a:t>конструкцією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пилоосаджувальні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камери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бувають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з </a:t>
            </a:r>
            <a:r>
              <a:rPr lang="ru-RU" dirty="0" err="1">
                <a:solidFill>
                  <a:schemeClr val="tx1"/>
                </a:solidFill>
              </a:rPr>
              <a:t>горизонтальними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полицями</a:t>
            </a:r>
            <a:r>
              <a:rPr lang="ru-RU" dirty="0">
                <a:solidFill>
                  <a:schemeClr val="tx1"/>
                </a:solidFill>
              </a:rPr>
              <a:t> (рис. </a:t>
            </a:r>
            <a:r>
              <a:rPr lang="ru-RU" dirty="0" smtClean="0">
                <a:solidFill>
                  <a:schemeClr val="tx1"/>
                </a:solidFill>
              </a:rPr>
              <a:t>1.2</a:t>
            </a:r>
            <a:r>
              <a:rPr lang="ru-RU" dirty="0">
                <a:solidFill>
                  <a:schemeClr val="tx1"/>
                </a:solidFill>
              </a:rPr>
              <a:t>, а), з </a:t>
            </a:r>
            <a:r>
              <a:rPr lang="ru-RU" dirty="0" err="1">
                <a:solidFill>
                  <a:schemeClr val="tx1"/>
                </a:solidFill>
              </a:rPr>
              <a:t>вертикальними</a:t>
            </a:r>
            <a:r>
              <a:rPr lang="ru-RU" dirty="0">
                <a:solidFill>
                  <a:schemeClr val="tx1"/>
                </a:solidFill>
              </a:rPr>
              <a:t> перегородками (рис. </a:t>
            </a:r>
            <a:r>
              <a:rPr lang="ru-RU" dirty="0" smtClean="0">
                <a:solidFill>
                  <a:schemeClr val="tx1"/>
                </a:solidFill>
              </a:rPr>
              <a:t>1.2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б,в</a:t>
            </a:r>
            <a:r>
              <a:rPr lang="ru-RU" dirty="0">
                <a:solidFill>
                  <a:schemeClr val="tx1"/>
                </a:solidFill>
              </a:rPr>
              <a:t>), з </a:t>
            </a:r>
            <a:r>
              <a:rPr lang="ru-RU" dirty="0" err="1">
                <a:solidFill>
                  <a:schemeClr val="tx1"/>
                </a:solidFill>
              </a:rPr>
              <a:t>ланцюговими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чи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дротяними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завісами</a:t>
            </a:r>
            <a:r>
              <a:rPr lang="ru-RU" dirty="0">
                <a:solidFill>
                  <a:schemeClr val="tx1"/>
                </a:solidFill>
              </a:rPr>
              <a:t> (рис. </a:t>
            </a:r>
            <a:r>
              <a:rPr lang="ru-RU" dirty="0" smtClean="0">
                <a:solidFill>
                  <a:schemeClr val="tx1"/>
                </a:solidFill>
              </a:rPr>
              <a:t>1.2</a:t>
            </a:r>
            <a:r>
              <a:rPr lang="ru-RU" dirty="0">
                <a:solidFill>
                  <a:schemeClr val="tx1"/>
                </a:solidFill>
              </a:rPr>
              <a:t>, г). </a:t>
            </a:r>
            <a:r>
              <a:rPr lang="ru-RU" dirty="0" err="1">
                <a:solidFill>
                  <a:schemeClr val="tx1"/>
                </a:solidFill>
              </a:rPr>
              <a:t>Продуктивність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пилоосаджувальної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камери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визначається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площею</a:t>
            </a:r>
            <a:r>
              <a:rPr lang="ru-RU" dirty="0">
                <a:solidFill>
                  <a:schemeClr val="tx1"/>
                </a:solidFill>
              </a:rPr>
              <a:t> поперечного </a:t>
            </a:r>
            <a:r>
              <a:rPr lang="ru-RU" dirty="0" err="1">
                <a:solidFill>
                  <a:schemeClr val="tx1"/>
                </a:solidFill>
              </a:rPr>
              <a:t>перерізу</a:t>
            </a:r>
            <a:r>
              <a:rPr lang="ru-RU" dirty="0">
                <a:solidFill>
                  <a:schemeClr val="tx1"/>
                </a:solidFill>
              </a:rPr>
              <a:t> та </a:t>
            </a:r>
            <a:r>
              <a:rPr lang="ru-RU" dirty="0" err="1">
                <a:solidFill>
                  <a:schemeClr val="tx1"/>
                </a:solidFill>
              </a:rPr>
              <a:t>швидкістю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осідання</a:t>
            </a:r>
            <a:r>
              <a:rPr lang="ru-RU" dirty="0">
                <a:solidFill>
                  <a:schemeClr val="tx1"/>
                </a:solidFill>
              </a:rPr>
              <a:t> пилу.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1999" y="5657671"/>
            <a:ext cx="45579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Рис 1.2.Конструкції  </a:t>
            </a:r>
            <a:r>
              <a:rPr lang="ru-RU" dirty="0" err="1" smtClean="0"/>
              <a:t>пилоосаджувальних</a:t>
            </a:r>
            <a:r>
              <a:rPr lang="ru-RU" dirty="0" smtClean="0"/>
              <a:t> </a:t>
            </a:r>
            <a:r>
              <a:rPr lang="ru-RU" dirty="0"/>
              <a:t>камер:</a:t>
            </a:r>
          </a:p>
          <a:p>
            <a:r>
              <a:rPr lang="ru-RU" dirty="0"/>
              <a:t>1 – </a:t>
            </a:r>
            <a:r>
              <a:rPr lang="ru-RU" dirty="0" err="1"/>
              <a:t>полиці</a:t>
            </a:r>
            <a:r>
              <a:rPr lang="ru-RU" dirty="0"/>
              <a:t>; 2 – перегородки; 3 – </a:t>
            </a:r>
            <a:r>
              <a:rPr lang="ru-RU" dirty="0" err="1"/>
              <a:t>ланцюгова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дротяна</a:t>
            </a:r>
            <a:r>
              <a:rPr lang="ru-RU" dirty="0"/>
              <a:t> </a:t>
            </a:r>
            <a:r>
              <a:rPr lang="ru-RU" dirty="0" err="1"/>
              <a:t>завіса</a:t>
            </a:r>
            <a:endParaRPr lang="ru-RU" dirty="0"/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97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480</TotalTime>
  <Words>581</Words>
  <Application>Microsoft Office PowerPoint</Application>
  <PresentationFormat>Экран (4:3)</PresentationFormat>
  <Paragraphs>115</Paragraphs>
  <Slides>22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Остин</vt:lpstr>
      <vt:lpstr>Методи і системи очищення повітря від газоподібних домішок. Специфіка і ефективність застосування</vt:lpstr>
      <vt:lpstr>Зміст</vt:lpstr>
      <vt:lpstr>Вступ</vt:lpstr>
      <vt:lpstr>Основними джерелами забруднення атмосфери  є : </vt:lpstr>
      <vt:lpstr>Рівні забруднення повітря в містах України станом на 2014 рік</vt:lpstr>
      <vt:lpstr>Презентация PowerPoint</vt:lpstr>
      <vt:lpstr>Механічні методи</vt:lpstr>
      <vt:lpstr>Презентация PowerPoint</vt:lpstr>
      <vt:lpstr>Презентация PowerPoint</vt:lpstr>
      <vt:lpstr>Інерційні пиловловювачі</vt:lpstr>
      <vt:lpstr>Циклонні сепаратори</vt:lpstr>
      <vt:lpstr>Циклон типу УЦ-38:</vt:lpstr>
      <vt:lpstr>Фільтрування</vt:lpstr>
      <vt:lpstr>Фільтри</vt:lpstr>
      <vt:lpstr>Скрубери</vt:lpstr>
      <vt:lpstr>Фізико-хімічні методи. Абсорбція та адсорбція</vt:lpstr>
      <vt:lpstr> Абсорбція</vt:lpstr>
      <vt:lpstr>Адсорбція</vt:lpstr>
      <vt:lpstr>Презентация PowerPoint</vt:lpstr>
      <vt:lpstr>Термічне знешкодження</vt:lpstr>
      <vt:lpstr>Каталітичне окиснення</vt:lpstr>
      <vt:lpstr>Висновок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 і системи очищення повітря від газоподібних домішок. Специфіка і ефективність застосування</dc:title>
  <dc:creator>User</dc:creator>
  <cp:lastModifiedBy>user</cp:lastModifiedBy>
  <cp:revision>40</cp:revision>
  <dcterms:created xsi:type="dcterms:W3CDTF">2020-02-18T18:12:21Z</dcterms:created>
  <dcterms:modified xsi:type="dcterms:W3CDTF">2021-02-18T20:49:56Z</dcterms:modified>
</cp:coreProperties>
</file>