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C95054-F7D9-41F9-A79B-A793331DD4F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A163C27-971E-494F-856F-87DB2ED0B08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AD85"/>
            </a:gs>
            <a:gs pos="50000">
              <a:srgbClr val="FFCBB4"/>
            </a:gs>
            <a:gs pos="100000">
              <a:srgbClr val="FFE4DA"/>
            </a:gs>
          </a:gsLst>
          <a:lin ang="5400012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>
            <a:spLocks noGrp="1"/>
          </p:cNvSpPr>
          <p:nvPr>
            <p:ph type="title"/>
          </p:nvPr>
        </p:nvSpPr>
        <p:spPr>
          <a:xfrm>
            <a:off x="611560" y="134076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3D00"/>
              </a:buClr>
              <a:buSzPts val="2700"/>
              <a:buFont typeface="Century Schoolbook"/>
              <a:buNone/>
            </a:pPr>
            <a:r>
              <a:rPr lang="ru-RU" sz="2700">
                <a:solidFill>
                  <a:srgbClr val="993D00"/>
                </a:solidFill>
              </a:rPr>
              <a:t>«Захист навколишнього середовища від нафти І нафтопродуктів»</a:t>
            </a:r>
            <a:br>
              <a:rPr lang="ru-RU" sz="2700">
                <a:solidFill>
                  <a:srgbClr val="993D00"/>
                </a:solidFill>
              </a:rPr>
            </a:br>
            <a:endParaRPr sz="2700">
              <a:solidFill>
                <a:srgbClr val="993D00"/>
              </a:solidFill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6207071" y="3968972"/>
            <a:ext cx="2093100" cy="85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Тема 12</a:t>
            </a:r>
            <a:endParaRPr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368152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Рослини</a:t>
            </a:r>
            <a:r>
              <a:rPr lang="ru-RU" sz="2000" dirty="0" smtClean="0"/>
              <a:t> </a:t>
            </a:r>
            <a:r>
              <a:rPr lang="ru-RU" sz="2000" dirty="0" err="1" smtClean="0"/>
              <a:t>із-за</a:t>
            </a:r>
            <a:r>
              <a:rPr lang="ru-RU" sz="2000" dirty="0" smtClean="0"/>
              <a:t> </a:t>
            </a:r>
            <a:r>
              <a:rPr lang="ru-RU" sz="2000" dirty="0" err="1" smtClean="0"/>
              <a:t>своєї</a:t>
            </a:r>
            <a:r>
              <a:rPr lang="ru-RU" sz="2000" dirty="0" smtClean="0"/>
              <a:t> </a:t>
            </a:r>
            <a:r>
              <a:rPr lang="ru-RU" sz="2000" dirty="0" err="1" smtClean="0"/>
              <a:t>обмеженості</a:t>
            </a:r>
            <a:r>
              <a:rPr lang="ru-RU" sz="2000" dirty="0" smtClean="0"/>
              <a:t> в </a:t>
            </a:r>
            <a:r>
              <a:rPr lang="ru-RU" sz="2000" dirty="0" err="1" smtClean="0"/>
              <a:t>пересуванні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є</a:t>
            </a:r>
            <a:r>
              <a:rPr lang="ru-RU" sz="2000" dirty="0" smtClean="0"/>
              <a:t> хорошими </a:t>
            </a:r>
            <a:r>
              <a:rPr lang="ru-RU" sz="2000" dirty="0" err="1" smtClean="0"/>
              <a:t>об'єктами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спостереження</a:t>
            </a:r>
            <a:r>
              <a:rPr lang="ru-RU" sz="2000" dirty="0" smtClean="0"/>
              <a:t> за </a:t>
            </a:r>
            <a:r>
              <a:rPr lang="ru-RU" sz="2000" dirty="0" err="1" smtClean="0"/>
              <a:t>впливом</a:t>
            </a:r>
            <a:r>
              <a:rPr lang="ru-RU" sz="2000" dirty="0" smtClean="0"/>
              <a:t>, </a:t>
            </a:r>
            <a:r>
              <a:rPr lang="ru-RU" sz="2000" dirty="0" err="1" smtClean="0"/>
              <a:t>який</a:t>
            </a:r>
            <a:r>
              <a:rPr lang="ru-RU" sz="2000" dirty="0" smtClean="0"/>
              <a:t> </a:t>
            </a:r>
            <a:r>
              <a:rPr lang="ru-RU" sz="2000" dirty="0" err="1" smtClean="0"/>
              <a:t>надає</a:t>
            </a:r>
            <a:r>
              <a:rPr lang="ru-RU" sz="2000" dirty="0" smtClean="0"/>
              <a:t> на них </a:t>
            </a:r>
            <a:r>
              <a:rPr lang="ru-RU" sz="2000" dirty="0" err="1" smtClean="0"/>
              <a:t>забруднення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навколишнього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середовища</a:t>
            </a:r>
            <a:r>
              <a:rPr lang="ru-RU" sz="2000" dirty="0" smtClean="0"/>
              <a:t>. </a:t>
            </a:r>
            <a:r>
              <a:rPr lang="ru-RU" sz="2000" dirty="0" err="1" smtClean="0"/>
              <a:t>Вплив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розливів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основні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місцеві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види</a:t>
            </a:r>
            <a:r>
              <a:rPr lang="ru-RU" sz="2000" dirty="0" smtClean="0"/>
              <a:t> </a:t>
            </a:r>
            <a:r>
              <a:rPr lang="ru-RU" sz="2000" dirty="0" err="1" smtClean="0"/>
              <a:t>рослин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продовжуватися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декількох</a:t>
            </a:r>
            <a:r>
              <a:rPr lang="ru-RU" sz="2000" dirty="0" smtClean="0"/>
              <a:t> </a:t>
            </a:r>
            <a:r>
              <a:rPr lang="ru-RU" sz="2000" dirty="0" err="1" smtClean="0"/>
              <a:t>тижнів</a:t>
            </a:r>
            <a:r>
              <a:rPr lang="ru-RU" sz="2000" dirty="0" smtClean="0"/>
              <a:t> до 5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 </a:t>
            </a:r>
            <a:r>
              <a:rPr lang="ru-RU" sz="2000" dirty="0" err="1" smtClean="0"/>
              <a:t>залежно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типу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; </a:t>
            </a:r>
            <a:r>
              <a:rPr lang="ru-RU" sz="2000" dirty="0" err="1" smtClean="0"/>
              <a:t>обставин</a:t>
            </a:r>
            <a:r>
              <a:rPr lang="ru-RU" sz="2000" dirty="0" smtClean="0"/>
              <a:t> розливу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видів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постраждали</a:t>
            </a:r>
            <a:r>
              <a:rPr lang="ru-RU" sz="2000" dirty="0" smtClean="0"/>
              <a:t>. </a:t>
            </a:r>
            <a:r>
              <a:rPr lang="ru-RU" sz="2000" dirty="0" err="1" smtClean="0"/>
              <a:t>Рослини</a:t>
            </a:r>
            <a:r>
              <a:rPr lang="ru-RU" sz="2000" dirty="0" smtClean="0"/>
              <a:t> в </a:t>
            </a:r>
            <a:r>
              <a:rPr lang="ru-RU" sz="2000" dirty="0" err="1" smtClean="0"/>
              <a:t>товщі</a:t>
            </a:r>
            <a:r>
              <a:rPr lang="ru-RU" sz="2000" dirty="0" smtClean="0"/>
              <a:t> води великого </a:t>
            </a:r>
            <a:r>
              <a:rPr lang="ru-RU" sz="2000" dirty="0" err="1" smtClean="0"/>
              <a:t>об'єму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повертаються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первинного</a:t>
            </a:r>
            <a:r>
              <a:rPr lang="ru-RU" sz="2000" dirty="0" smtClean="0"/>
              <a:t> (</a:t>
            </a:r>
            <a:r>
              <a:rPr lang="ru-RU" sz="2000" dirty="0" err="1" smtClean="0"/>
              <a:t>до</a:t>
            </a:r>
            <a:r>
              <a:rPr lang="ru-RU" sz="2000" dirty="0" smtClean="0"/>
              <a:t> розливу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) стану </a:t>
            </a:r>
            <a:r>
              <a:rPr lang="ru-RU" sz="2000" dirty="0" err="1" smtClean="0"/>
              <a:t>швидше</a:t>
            </a:r>
            <a:r>
              <a:rPr lang="ru-RU" sz="2000" dirty="0" smtClean="0"/>
              <a:t>, </a:t>
            </a:r>
            <a:r>
              <a:rPr lang="ru-RU" sz="2000" dirty="0" err="1" smtClean="0"/>
              <a:t>ніж</a:t>
            </a:r>
            <a:r>
              <a:rPr lang="ru-RU" sz="2000" dirty="0" smtClean="0"/>
              <a:t>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рослинами</a:t>
            </a:r>
            <a:r>
              <a:rPr lang="ru-RU" sz="2000" dirty="0" smtClean="0"/>
              <a:t> в </a:t>
            </a:r>
            <a:r>
              <a:rPr lang="ru-RU" sz="2000" dirty="0" err="1" smtClean="0"/>
              <a:t>менших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водоймищах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Содержимое 4" descr="1357767784_ochistka-vodoyomov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284984"/>
            <a:ext cx="3971699" cy="3156455"/>
          </a:xfrm>
        </p:spPr>
      </p:pic>
      <p:pic>
        <p:nvPicPr>
          <p:cNvPr id="7" name="Содержимое 6" descr="1274795186424755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356992"/>
            <a:ext cx="4104456" cy="30963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200223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В </a:t>
            </a:r>
            <a:r>
              <a:rPr lang="ru-RU" sz="2000" dirty="0" err="1" smtClean="0"/>
              <a:t>цілому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прикладних</a:t>
            </a:r>
            <a:r>
              <a:rPr lang="ru-RU" sz="2000" dirty="0" smtClean="0"/>
              <a:t> проблем </a:t>
            </a:r>
            <a:r>
              <a:rPr lang="ru-RU" sz="2000" dirty="0" err="1" smtClean="0"/>
              <a:t>очищення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нефтовмісних</a:t>
            </a:r>
            <a:r>
              <a:rPr lang="ru-RU" sz="2000" dirty="0" smtClean="0"/>
              <a:t> вод </a:t>
            </a:r>
            <a:r>
              <a:rPr lang="ru-RU" sz="2000" dirty="0" err="1" smtClean="0"/>
              <a:t>вже</a:t>
            </a:r>
            <a:r>
              <a:rPr lang="ru-RU" sz="2000" dirty="0" smtClean="0"/>
              <a:t> зараз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бути </a:t>
            </a:r>
            <a:r>
              <a:rPr lang="ru-RU" sz="2000" dirty="0" err="1" smtClean="0"/>
              <a:t>вирішені</a:t>
            </a:r>
            <a:r>
              <a:rPr lang="ru-RU" sz="2000" dirty="0" smtClean="0"/>
              <a:t> на </a:t>
            </a:r>
            <a:r>
              <a:rPr lang="ru-RU" sz="2000" dirty="0" err="1" smtClean="0"/>
              <a:t>сучасному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рівні</a:t>
            </a:r>
            <a:r>
              <a:rPr lang="ru-RU" sz="2000" dirty="0" smtClean="0"/>
              <a:t>. Цей </a:t>
            </a:r>
            <a:r>
              <a:rPr lang="ru-RU" sz="2000" dirty="0" err="1" smtClean="0"/>
              <a:t>рівень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припускає</a:t>
            </a:r>
            <a:r>
              <a:rPr lang="ru-RU" sz="2000" dirty="0" smtClean="0"/>
              <a:t> </a:t>
            </a:r>
            <a:r>
              <a:rPr lang="ru-RU" sz="2000" dirty="0" err="1" smtClean="0"/>
              <a:t>ефективність</a:t>
            </a:r>
            <a:r>
              <a:rPr lang="ru-RU" sz="2000" dirty="0" smtClean="0"/>
              <a:t>, </a:t>
            </a:r>
            <a:r>
              <a:rPr lang="ru-RU" sz="2000" dirty="0" err="1" smtClean="0"/>
              <a:t>надійність</a:t>
            </a:r>
            <a:r>
              <a:rPr lang="ru-RU" sz="2000" dirty="0" smtClean="0"/>
              <a:t>, </a:t>
            </a:r>
            <a:r>
              <a:rPr lang="ru-RU" sz="2000" dirty="0" err="1" smtClean="0"/>
              <a:t>гнучкість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економічність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технологічних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рішень</a:t>
            </a:r>
            <a:r>
              <a:rPr lang="ru-RU" sz="2000" dirty="0" smtClean="0"/>
              <a:t>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довготривалу</a:t>
            </a:r>
            <a:r>
              <a:rPr lang="ru-RU" sz="2000" dirty="0" smtClean="0"/>
              <a:t>, не </a:t>
            </a:r>
            <a:r>
              <a:rPr lang="ru-RU" sz="2000" dirty="0" err="1" smtClean="0"/>
              <a:t>менше</a:t>
            </a:r>
            <a:r>
              <a:rPr lang="ru-RU" sz="2000" dirty="0" smtClean="0"/>
              <a:t> 15-20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безвідмовну</a:t>
            </a:r>
            <a:r>
              <a:rPr lang="ru-RU" sz="2000" dirty="0" smtClean="0"/>
              <a:t> роботу </a:t>
            </a:r>
            <a:r>
              <a:rPr lang="ru-RU" sz="2000" dirty="0" err="1" smtClean="0"/>
              <a:t>вживаного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водоочисного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устаткування</a:t>
            </a:r>
            <a:r>
              <a:rPr lang="ru-RU" sz="2000" dirty="0" smtClean="0"/>
              <a:t>. </a:t>
            </a:r>
            <a:r>
              <a:rPr lang="ru-RU" sz="2000" dirty="0" err="1" smtClean="0"/>
              <a:t>Оскільки</a:t>
            </a:r>
            <a:r>
              <a:rPr lang="ru-RU" sz="2000" dirty="0" smtClean="0"/>
              <a:t> не </a:t>
            </a:r>
            <a:r>
              <a:rPr lang="ru-RU" sz="2000" dirty="0" err="1" smtClean="0"/>
              <a:t>всі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пропонованих</a:t>
            </a:r>
            <a:r>
              <a:rPr lang="ru-RU" sz="2000" dirty="0" smtClean="0"/>
              <a:t> на ринку </a:t>
            </a:r>
            <a:r>
              <a:rPr lang="ru-RU" sz="2000" dirty="0" err="1" smtClean="0"/>
              <a:t>розробок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цим</a:t>
            </a:r>
            <a:r>
              <a:rPr lang="ru-RU" sz="2000" dirty="0" smtClean="0"/>
              <a:t> </a:t>
            </a:r>
            <a:r>
              <a:rPr lang="ru-RU" sz="2000" dirty="0" err="1" smtClean="0"/>
              <a:t>умовам</a:t>
            </a:r>
            <a:r>
              <a:rPr lang="ru-RU" sz="2000" dirty="0" smtClean="0"/>
              <a:t>, то при </a:t>
            </a:r>
            <a:r>
              <a:rPr lang="ru-RU" sz="2000" dirty="0" err="1" smtClean="0"/>
              <a:t>виборі</a:t>
            </a:r>
            <a:r>
              <a:rPr lang="ru-RU" sz="2000" dirty="0" smtClean="0"/>
              <a:t> </a:t>
            </a:r>
            <a:r>
              <a:rPr lang="ru-RU" sz="2000" dirty="0" err="1" smtClean="0"/>
              <a:t>варіанту</a:t>
            </a:r>
            <a:r>
              <a:rPr lang="ru-RU" sz="2000" dirty="0" smtClean="0"/>
              <a:t> </a:t>
            </a:r>
            <a:r>
              <a:rPr lang="ru-RU" sz="2000" dirty="0" err="1" smtClean="0"/>
              <a:t>очисних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споруд</a:t>
            </a:r>
            <a:r>
              <a:rPr lang="ru-RU" sz="2000" dirty="0" smtClean="0"/>
              <a:t> </a:t>
            </a:r>
            <a:r>
              <a:rPr lang="ru-RU" sz="2000" dirty="0" err="1" smtClean="0"/>
              <a:t>слід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віддавати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перевагу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перевіреним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практиці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технологічним</a:t>
            </a:r>
            <a:r>
              <a:rPr lang="ru-RU" sz="2000" dirty="0" smtClean="0"/>
              <a:t> комплексам </a:t>
            </a:r>
            <a:r>
              <a:rPr lang="ru-RU" sz="2000" dirty="0" err="1" smtClean="0"/>
              <a:t>очищення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нефтовмісних</a:t>
            </a:r>
            <a:r>
              <a:rPr lang="ru-RU" sz="2000" dirty="0" smtClean="0"/>
              <a:t> вод. </a:t>
            </a:r>
            <a:endParaRPr lang="ru-RU" sz="2000" dirty="0"/>
          </a:p>
        </p:txBody>
      </p:sp>
      <p:pic>
        <p:nvPicPr>
          <p:cNvPr id="5" name="Содержимое 4" descr="forexmen.info_img_d777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276872"/>
            <a:ext cx="5904656" cy="3936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4385" y="1268760"/>
            <a:ext cx="8964488" cy="86409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методів</a:t>
            </a:r>
            <a:r>
              <a:rPr lang="ru-RU" dirty="0" smtClean="0"/>
              <a:t> </a:t>
            </a:r>
            <a:r>
              <a:rPr lang="ru-RU" dirty="0" err="1" smtClean="0"/>
              <a:t>боротьби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забрудненням</a:t>
            </a:r>
            <a:r>
              <a:rPr lang="ru-RU" dirty="0" smtClean="0"/>
              <a:t> </a:t>
            </a:r>
            <a:r>
              <a:rPr lang="ru-RU" dirty="0" err="1" smtClean="0"/>
              <a:t>довкілля</a:t>
            </a:r>
            <a:r>
              <a:rPr lang="ru-RU" dirty="0" smtClean="0"/>
              <a:t> </a:t>
            </a:r>
            <a:r>
              <a:rPr lang="ru-RU" dirty="0" err="1" smtClean="0"/>
              <a:t>нафтою</a:t>
            </a:r>
            <a:r>
              <a:rPr lang="ru-RU" dirty="0" smtClean="0"/>
              <a:t> та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похідними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раціональними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методи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дозволяють</a:t>
            </a:r>
            <a:r>
              <a:rPr lang="ru-RU" dirty="0" smtClean="0"/>
              <a:t> </a:t>
            </a:r>
            <a:r>
              <a:rPr lang="ru-RU" dirty="0" err="1" smtClean="0"/>
              <a:t>утилізувати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рекуперувати</a:t>
            </a:r>
            <a:r>
              <a:rPr lang="ru-RU" dirty="0" smtClean="0"/>
              <a:t> </a:t>
            </a:r>
            <a:r>
              <a:rPr lang="ru-RU" dirty="0" err="1" smtClean="0"/>
              <a:t>нафтопродукти</a:t>
            </a:r>
            <a:r>
              <a:rPr lang="ru-RU" dirty="0" smtClean="0"/>
              <a:t> </a:t>
            </a:r>
            <a:r>
              <a:rPr lang="ru-RU" dirty="0" err="1" smtClean="0"/>
              <a:t>задля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вторинного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27_neft_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276872"/>
            <a:ext cx="6408712" cy="42693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980728"/>
            <a:ext cx="8079160" cy="1503040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Забруднення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навколишнього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середовища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нафтою</a:t>
            </a:r>
            <a:r>
              <a:rPr lang="ru-RU" sz="2000" dirty="0" smtClean="0"/>
              <a:t> 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нафтопродуктами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є</a:t>
            </a:r>
            <a:r>
              <a:rPr lang="ru-RU" sz="2000" dirty="0" smtClean="0"/>
              <a:t> одним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найбільш</a:t>
            </a:r>
            <a:r>
              <a:rPr lang="ru-RU" sz="2000" dirty="0" smtClean="0"/>
              <a:t> </a:t>
            </a:r>
            <a:r>
              <a:rPr lang="ru-RU" sz="2000" dirty="0" err="1" smtClean="0"/>
              <a:t>масштабних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небезпечних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видів</a:t>
            </a:r>
            <a:r>
              <a:rPr lang="ru-RU" sz="2000" dirty="0" smtClean="0"/>
              <a:t> </a:t>
            </a:r>
            <a:r>
              <a:rPr lang="ru-RU" sz="2000" dirty="0" err="1" smtClean="0"/>
              <a:t>впливу</a:t>
            </a:r>
            <a:r>
              <a:rPr lang="ru-RU" sz="2000" dirty="0" smtClean="0"/>
              <a:t> </a:t>
            </a:r>
            <a:r>
              <a:rPr lang="ru-RU" sz="2000" dirty="0" err="1" smtClean="0"/>
              <a:t>людини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навколишнє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середовище</a:t>
            </a:r>
            <a:r>
              <a:rPr lang="ru-RU" sz="2000" dirty="0" smtClean="0"/>
              <a:t>. </a:t>
            </a:r>
            <a:r>
              <a:rPr lang="ru-RU" sz="2000" dirty="0" err="1" smtClean="0"/>
              <a:t>Промисловість</a:t>
            </a:r>
            <a:r>
              <a:rPr lang="ru-RU" sz="2000" dirty="0" smtClean="0"/>
              <a:t>, транспорт, </a:t>
            </a:r>
            <a:r>
              <a:rPr lang="ru-RU" sz="2000" dirty="0" err="1" smtClean="0"/>
              <a:t>оборонний</a:t>
            </a:r>
            <a:r>
              <a:rPr lang="ru-RU" sz="2000" dirty="0" smtClean="0"/>
              <a:t> комплекс – практично </a:t>
            </a:r>
            <a:r>
              <a:rPr lang="ru-RU" sz="2000" dirty="0" err="1" smtClean="0"/>
              <a:t>всі</a:t>
            </a:r>
            <a:r>
              <a:rPr lang="ru-RU" sz="2000" dirty="0" smtClean="0"/>
              <a:t> ланки </a:t>
            </a:r>
            <a:r>
              <a:rPr lang="ru-RU" sz="2000" dirty="0" err="1" smtClean="0"/>
              <a:t>економічної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інфраструктури</a:t>
            </a:r>
            <a:r>
              <a:rPr lang="ru-RU" sz="2000" dirty="0" smtClean="0"/>
              <a:t> </a:t>
            </a:r>
            <a:r>
              <a:rPr lang="ru-RU" sz="2000" dirty="0" err="1" smtClean="0"/>
              <a:t>зіштовхуються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проблемою </a:t>
            </a:r>
            <a:r>
              <a:rPr lang="ru-RU" sz="2000" dirty="0" err="1" smtClean="0"/>
              <a:t>забруднення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навколишнього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середовища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нафтопродуктами</a:t>
            </a:r>
            <a:r>
              <a:rPr lang="ru-RU" sz="2000" dirty="0" smtClean="0"/>
              <a:t> в </a:t>
            </a:r>
            <a:r>
              <a:rPr lang="ru-RU" sz="2000" dirty="0" err="1" smtClean="0"/>
              <a:t>процесі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виробництва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в</a:t>
            </a:r>
            <a:r>
              <a:rPr lang="ru-RU" sz="2000" dirty="0" smtClean="0"/>
              <a:t> </a:t>
            </a:r>
            <a:r>
              <a:rPr lang="ru-RU" sz="2000" dirty="0" err="1" smtClean="0"/>
              <a:t>аварійних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ситуаціях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" name="Содержимое 6" descr="1349944501foto1_bi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2571750"/>
            <a:ext cx="5715000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04664"/>
            <a:ext cx="9144000" cy="1642194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Нафта</a:t>
            </a:r>
            <a:r>
              <a:rPr lang="ru-RU" sz="2000" dirty="0" smtClean="0"/>
              <a:t> - </a:t>
            </a:r>
            <a:r>
              <a:rPr lang="ru-RU" sz="2000" dirty="0" err="1" smtClean="0"/>
              <a:t>рідка</a:t>
            </a:r>
            <a:r>
              <a:rPr lang="ru-RU" sz="2000" dirty="0" smtClean="0"/>
              <a:t> складна </a:t>
            </a:r>
            <a:r>
              <a:rPr lang="ru-RU" sz="2000" dirty="0" err="1" smtClean="0"/>
              <a:t>суміш</a:t>
            </a:r>
            <a:r>
              <a:rPr lang="ru-RU" sz="2000" dirty="0" smtClean="0"/>
              <a:t> </a:t>
            </a:r>
            <a:r>
              <a:rPr lang="ru-RU" sz="2000" dirty="0" err="1" smtClean="0"/>
              <a:t>вуглеводнів</a:t>
            </a:r>
            <a:r>
              <a:rPr lang="ru-RU" sz="2000" dirty="0" smtClean="0"/>
              <a:t> (в основному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кисневих</a:t>
            </a:r>
            <a:r>
              <a:rPr lang="ru-RU" sz="2000" dirty="0" smtClean="0"/>
              <a:t>, </a:t>
            </a:r>
            <a:r>
              <a:rPr lang="ru-RU" sz="2000" dirty="0" err="1" smtClean="0"/>
              <a:t>азотистих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сірчистих</a:t>
            </a:r>
            <a:r>
              <a:rPr lang="ru-RU" sz="2000" dirty="0" smtClean="0"/>
              <a:t> </a:t>
            </a:r>
            <a:r>
              <a:rPr lang="ru-RU" sz="2000" dirty="0" err="1" smtClean="0"/>
              <a:t>з’єднань</a:t>
            </a:r>
            <a:r>
              <a:rPr lang="ru-RU" sz="2000" dirty="0" smtClean="0"/>
              <a:t> темно-коричневого </a:t>
            </a:r>
            <a:r>
              <a:rPr lang="ru-RU" sz="2000" dirty="0" err="1" smtClean="0"/>
              <a:t>кольору</a:t>
            </a:r>
            <a:r>
              <a:rPr lang="ru-RU" sz="2000" dirty="0" smtClean="0"/>
              <a:t> (</a:t>
            </a:r>
            <a:r>
              <a:rPr lang="ru-RU" sz="2000" dirty="0" err="1" smtClean="0"/>
              <a:t>рідше</a:t>
            </a:r>
            <a:r>
              <a:rPr lang="ru-RU" sz="2000" dirty="0" smtClean="0"/>
              <a:t> </a:t>
            </a:r>
            <a:r>
              <a:rPr lang="ru-RU" sz="2000" dirty="0" err="1" smtClean="0"/>
              <a:t>світлого</a:t>
            </a:r>
            <a:r>
              <a:rPr lang="ru-RU" sz="2000" dirty="0" smtClean="0"/>
              <a:t>), </a:t>
            </a:r>
            <a:r>
              <a:rPr lang="ru-RU" sz="2000" dirty="0" err="1" smtClean="0"/>
              <a:t>щільністю</a:t>
            </a:r>
            <a:r>
              <a:rPr lang="ru-RU" sz="2000" dirty="0" smtClean="0"/>
              <a:t> 0,73-1,04 г/см</a:t>
            </a:r>
            <a:r>
              <a:rPr lang="ru-RU" sz="2000" baseline="30000" dirty="0" smtClean="0"/>
              <a:t>3</a:t>
            </a:r>
            <a:r>
              <a:rPr lang="ru-RU" sz="2000" dirty="0" smtClean="0"/>
              <a:t>. По </a:t>
            </a:r>
            <a:r>
              <a:rPr lang="ru-RU" sz="2000" dirty="0" err="1" smtClean="0"/>
              <a:t>вмісту</a:t>
            </a:r>
            <a:r>
              <a:rPr lang="ru-RU" sz="2000" dirty="0" smtClean="0"/>
              <a:t> основного </a:t>
            </a:r>
            <a:r>
              <a:rPr lang="ru-RU" sz="2000" dirty="0" err="1" smtClean="0"/>
              <a:t>вуглеводневого</a:t>
            </a:r>
            <a:r>
              <a:rPr lang="ru-RU" sz="2000" dirty="0" smtClean="0"/>
              <a:t> компонента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розділяються</a:t>
            </a:r>
            <a:r>
              <a:rPr lang="ru-RU" sz="2000" dirty="0" smtClean="0"/>
              <a:t> на три </a:t>
            </a:r>
            <a:r>
              <a:rPr lang="ru-RU" sz="2000" dirty="0" err="1" smtClean="0"/>
              <a:t>групи</a:t>
            </a:r>
            <a:r>
              <a:rPr lang="ru-RU" sz="2000" dirty="0" smtClean="0"/>
              <a:t>: </a:t>
            </a:r>
            <a:r>
              <a:rPr lang="ru-RU" sz="2000" dirty="0" err="1" smtClean="0"/>
              <a:t>метанові</a:t>
            </a:r>
            <a:r>
              <a:rPr lang="ru-RU" sz="2000" dirty="0" smtClean="0"/>
              <a:t> (</a:t>
            </a:r>
            <a:r>
              <a:rPr lang="ru-RU" sz="2000" dirty="0" err="1" smtClean="0"/>
              <a:t>парафінові</a:t>
            </a:r>
            <a:r>
              <a:rPr lang="ru-RU" sz="2000" dirty="0" smtClean="0"/>
              <a:t>), </a:t>
            </a:r>
            <a:r>
              <a:rPr lang="ru-RU" sz="2000" dirty="0" err="1" smtClean="0"/>
              <a:t>нафтенові</a:t>
            </a:r>
            <a:r>
              <a:rPr lang="ru-RU" sz="2000" dirty="0" smtClean="0"/>
              <a:t> 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ароматичні</a:t>
            </a:r>
            <a:r>
              <a:rPr lang="ru-RU" sz="2000" dirty="0" smtClean="0"/>
              <a:t> [2-4]. </a:t>
            </a:r>
            <a:r>
              <a:rPr lang="ru-RU" sz="2000" dirty="0" err="1" smtClean="0"/>
              <a:t>Крім</a:t>
            </a:r>
            <a:r>
              <a:rPr lang="ru-RU" sz="2000" dirty="0" smtClean="0"/>
              <a:t> того, </a:t>
            </a:r>
            <a:r>
              <a:rPr lang="ru-RU" sz="2000" dirty="0" err="1" smtClean="0"/>
              <a:t>існують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змішані</a:t>
            </a:r>
            <a:r>
              <a:rPr lang="ru-RU" sz="2000" dirty="0" smtClean="0"/>
              <a:t> (</a:t>
            </a:r>
            <a:r>
              <a:rPr lang="ru-RU" sz="2000" dirty="0" err="1" smtClean="0"/>
              <a:t>метано-нафтенові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ін</a:t>
            </a:r>
            <a:r>
              <a:rPr lang="ru-RU" sz="2000" dirty="0" smtClean="0"/>
              <a:t>.)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Содержимое 4" descr="ge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2060848"/>
            <a:ext cx="56388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80920" cy="1728192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Нафта</a:t>
            </a:r>
            <a:r>
              <a:rPr lang="ru-RU" sz="2400" dirty="0" smtClean="0"/>
              <a:t> </a:t>
            </a:r>
            <a:r>
              <a:rPr lang="ru-RU" sz="2400" dirty="0" err="1" smtClean="0"/>
              <a:t>залягає</a:t>
            </a:r>
            <a:r>
              <a:rPr lang="ru-RU" sz="2400" dirty="0" smtClean="0"/>
              <a:t> в </a:t>
            </a:r>
            <a:r>
              <a:rPr lang="ru-RU" sz="2400" dirty="0" err="1" smtClean="0"/>
              <a:t>надрах</a:t>
            </a:r>
            <a:r>
              <a:rPr lang="ru-RU" sz="2400" dirty="0" smtClean="0"/>
              <a:t> </a:t>
            </a:r>
            <a:r>
              <a:rPr lang="ru-RU" sz="2400" dirty="0" err="1" smtClean="0"/>
              <a:t>Землі</a:t>
            </a:r>
            <a:r>
              <a:rPr lang="ru-RU" sz="2400" dirty="0" smtClean="0"/>
              <a:t> на великих </a:t>
            </a:r>
            <a:r>
              <a:rPr lang="ru-RU" sz="2400" dirty="0" err="1" smtClean="0"/>
              <a:t>глибинах</a:t>
            </a:r>
            <a:r>
              <a:rPr lang="ru-RU" sz="2400" dirty="0" smtClean="0"/>
              <a:t>; для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видобування</a:t>
            </a:r>
            <a:r>
              <a:rPr lang="ru-RU" sz="2400" dirty="0" smtClean="0"/>
              <a:t> доводиться </a:t>
            </a:r>
            <a:r>
              <a:rPr lang="ru-RU" sz="2400" dirty="0" err="1" smtClean="0"/>
              <a:t>бурити</a:t>
            </a:r>
            <a:r>
              <a:rPr lang="ru-RU" sz="2400" dirty="0" smtClean="0"/>
              <a:t> </a:t>
            </a:r>
            <a:r>
              <a:rPr lang="ru-RU" sz="2400" dirty="0" err="1" smtClean="0"/>
              <a:t>свердловини</a:t>
            </a:r>
            <a:r>
              <a:rPr lang="ru-RU" sz="2400" dirty="0" smtClean="0"/>
              <a:t>. </a:t>
            </a:r>
            <a:r>
              <a:rPr lang="ru-RU" sz="2400" dirty="0" err="1" smtClean="0"/>
              <a:t>Глибина</a:t>
            </a:r>
            <a:r>
              <a:rPr lang="ru-RU" sz="2400" dirty="0" smtClean="0"/>
              <a:t> </a:t>
            </a:r>
            <a:r>
              <a:rPr lang="ru-RU" sz="2400" dirty="0" err="1" smtClean="0"/>
              <a:t>сучасних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свердловин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досягає</a:t>
            </a:r>
            <a:r>
              <a:rPr lang="ru-RU" sz="2400" dirty="0" smtClean="0"/>
              <a:t> 6000 м. </a:t>
            </a:r>
            <a:r>
              <a:rPr lang="ru-RU" sz="2400" dirty="0" err="1" smtClean="0"/>
              <a:t>Буріння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свердловин</a:t>
            </a:r>
            <a:r>
              <a:rPr lang="ru-RU" sz="2400" dirty="0" smtClean="0"/>
              <a:t> </a:t>
            </a:r>
            <a:r>
              <a:rPr lang="ru-RU" sz="2400" dirty="0" err="1" smtClean="0"/>
              <a:t>робиться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двома</a:t>
            </a:r>
            <a:r>
              <a:rPr lang="ru-RU" sz="2400" dirty="0" smtClean="0"/>
              <a:t> методами: </a:t>
            </a:r>
            <a:r>
              <a:rPr lang="ru-RU" sz="2400" dirty="0" err="1" smtClean="0"/>
              <a:t>ударним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обертальним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" name="Содержимое 4" descr="13093319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988840"/>
            <a:ext cx="619125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352928" cy="936104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Експлуатаційні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витрати</a:t>
            </a:r>
            <a:r>
              <a:rPr lang="ru-RU" sz="2000" dirty="0" smtClean="0"/>
              <a:t>, </a:t>
            </a:r>
            <a:r>
              <a:rPr lang="ru-RU" sz="2000" dirty="0" err="1" smtClean="0"/>
              <a:t>внаслідок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відсутності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рухомого</a:t>
            </a:r>
            <a:r>
              <a:rPr lang="ru-RU" sz="2000" dirty="0" smtClean="0"/>
              <a:t> складу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наявності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постійних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приладів</a:t>
            </a:r>
            <a:r>
              <a:rPr lang="ru-RU" sz="2000" dirty="0" smtClean="0"/>
              <a:t>, </a:t>
            </a:r>
            <a:r>
              <a:rPr lang="ru-RU" sz="2000" dirty="0" err="1" smtClean="0"/>
              <a:t>дозволяють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транспортувати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нафтопродукти</a:t>
            </a:r>
            <a:r>
              <a:rPr lang="ru-RU" sz="2000" dirty="0" smtClean="0"/>
              <a:t> по трубопроводах у 2-3 рази </a:t>
            </a:r>
            <a:r>
              <a:rPr lang="ru-RU" sz="2000" dirty="0" err="1" smtClean="0"/>
              <a:t>дешевше</a:t>
            </a:r>
            <a:r>
              <a:rPr lang="ru-RU" sz="2000" dirty="0" smtClean="0"/>
              <a:t>, </a:t>
            </a:r>
            <a:r>
              <a:rPr lang="ru-RU" sz="2000" dirty="0" err="1" smtClean="0"/>
              <a:t>ніж</a:t>
            </a:r>
            <a:r>
              <a:rPr lang="ru-RU" sz="2000" dirty="0" smtClean="0"/>
              <a:t> по </a:t>
            </a:r>
            <a:r>
              <a:rPr lang="ru-RU" sz="2000" dirty="0" err="1" smtClean="0"/>
              <a:t>залізниці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річкових</a:t>
            </a:r>
            <a:r>
              <a:rPr lang="ru-RU" sz="2000" dirty="0" smtClean="0"/>
              <a:t> шляхах. </a:t>
            </a:r>
            <a:r>
              <a:rPr lang="ru-RU" sz="2000" dirty="0" err="1" smtClean="0"/>
              <a:t>Існують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специфічні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аспекти</a:t>
            </a:r>
            <a:r>
              <a:rPr lang="ru-RU" sz="2000" dirty="0" smtClean="0"/>
              <a:t> негативного </a:t>
            </a:r>
            <a:r>
              <a:rPr lang="ru-RU" sz="2000" dirty="0" err="1" smtClean="0"/>
              <a:t>впливу</a:t>
            </a:r>
            <a:r>
              <a:rPr lang="ru-RU" sz="2000" dirty="0" smtClean="0"/>
              <a:t> </a:t>
            </a:r>
            <a:r>
              <a:rPr lang="ru-RU" sz="2000" dirty="0" err="1" smtClean="0"/>
              <a:t>трубопровідного</a:t>
            </a:r>
            <a:r>
              <a:rPr lang="ru-RU" sz="2000" dirty="0" smtClean="0"/>
              <a:t> транспорту на </a:t>
            </a:r>
            <a:r>
              <a:rPr lang="ru-RU" sz="2000" dirty="0" err="1" smtClean="0"/>
              <a:t>довкілля</a:t>
            </a:r>
            <a:endParaRPr lang="ru-RU" sz="2000" dirty="0"/>
          </a:p>
        </p:txBody>
      </p:sp>
      <p:pic>
        <p:nvPicPr>
          <p:cNvPr id="5" name="Содержимое 4" descr="0010-008-Gazovaja-promyshlennos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2132856"/>
            <a:ext cx="5976664" cy="44824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7467600" cy="1143000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Найбільш</a:t>
            </a:r>
            <a:r>
              <a:rPr lang="ru-RU" sz="2400" dirty="0" smtClean="0"/>
              <a:t> </a:t>
            </a:r>
            <a:r>
              <a:rPr lang="ru-RU" sz="2400" dirty="0" err="1" smtClean="0"/>
              <a:t>шкідливою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організму</a:t>
            </a:r>
            <a:r>
              <a:rPr lang="ru-RU" sz="2400" dirty="0" smtClean="0"/>
              <a:t> </a:t>
            </a:r>
            <a:r>
              <a:rPr lang="ru-RU" sz="2400" dirty="0" err="1" smtClean="0"/>
              <a:t>людини</a:t>
            </a:r>
            <a:r>
              <a:rPr lang="ru-RU" sz="2400" dirty="0" smtClean="0"/>
              <a:t> </a:t>
            </a:r>
            <a:r>
              <a:rPr lang="ru-RU" sz="2400" dirty="0" err="1" smtClean="0"/>
              <a:t>є</a:t>
            </a:r>
            <a:r>
              <a:rPr lang="ru-RU" sz="2400" dirty="0" smtClean="0"/>
              <a:t> </a:t>
            </a:r>
            <a:r>
              <a:rPr lang="ru-RU" sz="2400" dirty="0" err="1" smtClean="0"/>
              <a:t>комбінація</a:t>
            </a:r>
            <a:r>
              <a:rPr lang="ru-RU" sz="2400" dirty="0" smtClean="0"/>
              <a:t> </a:t>
            </a:r>
            <a:r>
              <a:rPr lang="ru-RU" sz="2400" dirty="0" err="1" smtClean="0"/>
              <a:t>вуглеводню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сірководню</a:t>
            </a:r>
            <a:r>
              <a:rPr lang="ru-RU" sz="2400" dirty="0" smtClean="0"/>
              <a:t>. В </a:t>
            </a:r>
            <a:r>
              <a:rPr lang="ru-RU" sz="2400" dirty="0" err="1" smtClean="0"/>
              <a:t>цьому</a:t>
            </a:r>
            <a:r>
              <a:rPr lang="ru-RU" sz="2400" dirty="0" smtClean="0"/>
              <a:t> </a:t>
            </a:r>
            <a:r>
              <a:rPr lang="ru-RU" sz="2400" dirty="0" err="1" smtClean="0"/>
              <a:t>випадку</a:t>
            </a:r>
            <a:r>
              <a:rPr lang="ru-RU" sz="2400" dirty="0" smtClean="0"/>
              <a:t> </a:t>
            </a:r>
            <a:r>
              <a:rPr lang="ru-RU" sz="2400" dirty="0" err="1" smtClean="0"/>
              <a:t>токсичність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виявляється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швидше</a:t>
            </a:r>
            <a:r>
              <a:rPr lang="ru-RU" sz="2400" dirty="0" smtClean="0"/>
              <a:t>, </a:t>
            </a:r>
            <a:r>
              <a:rPr lang="ru-RU" sz="2400" dirty="0" err="1" smtClean="0"/>
              <a:t>ніж</a:t>
            </a:r>
            <a:r>
              <a:rPr lang="ru-RU" sz="2400" dirty="0" smtClean="0"/>
              <a:t> при </a:t>
            </a:r>
            <a:r>
              <a:rPr lang="ru-RU" sz="2400" dirty="0" err="1" smtClean="0"/>
              <a:t>ізольованій</a:t>
            </a:r>
            <a:r>
              <a:rPr lang="ru-RU" sz="2400" dirty="0" smtClean="0"/>
              <a:t>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дії</a:t>
            </a:r>
            <a:r>
              <a:rPr lang="ru-RU" sz="2400" dirty="0" smtClean="0"/>
              <a:t>. </a:t>
            </a:r>
            <a:endParaRPr lang="ru-RU" sz="2400" dirty="0"/>
          </a:p>
        </p:txBody>
      </p:sp>
      <p:pic>
        <p:nvPicPr>
          <p:cNvPr id="5" name="Содержимое 4" descr="Swimming-in-the-BP-oil-spill-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628800"/>
            <a:ext cx="4873625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2400" dirty="0" err="1" smtClean="0"/>
              <a:t>Токсичність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нафти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нафтопродуктів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риб</a:t>
            </a:r>
            <a:r>
              <a:rPr lang="ru-RU" sz="2400" dirty="0" smtClean="0"/>
              <a:t> </a:t>
            </a:r>
            <a:r>
              <a:rPr lang="ru-RU" sz="2400" dirty="0" err="1" smtClean="0"/>
              <a:t>коливається</a:t>
            </a:r>
            <a:r>
              <a:rPr lang="ru-RU" sz="2400" dirty="0" smtClean="0"/>
              <a:t> в широких межах. </a:t>
            </a:r>
            <a:r>
              <a:rPr lang="ru-RU" sz="2400" dirty="0" err="1" smtClean="0"/>
              <a:t>Гостре</a:t>
            </a:r>
            <a:r>
              <a:rPr lang="ru-RU" sz="2400" dirty="0" smtClean="0"/>
              <a:t> </a:t>
            </a:r>
            <a:r>
              <a:rPr lang="ru-RU" sz="2400" dirty="0" err="1" smtClean="0"/>
              <a:t>отруєння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більшості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видів</a:t>
            </a:r>
            <a:r>
              <a:rPr lang="ru-RU" sz="2400" dirty="0" smtClean="0"/>
              <a:t> </a:t>
            </a:r>
            <a:r>
              <a:rPr lang="ru-RU" sz="2400" dirty="0" err="1" smtClean="0"/>
              <a:t>риб</a:t>
            </a:r>
            <a:r>
              <a:rPr lang="ru-RU" sz="2400" dirty="0" smtClean="0"/>
              <a:t> </a:t>
            </a:r>
            <a:r>
              <a:rPr lang="ru-RU" sz="2400" dirty="0" err="1" smtClean="0"/>
              <a:t>наступає</a:t>
            </a:r>
            <a:r>
              <a:rPr lang="ru-RU" sz="2400" dirty="0" smtClean="0"/>
              <a:t> при </a:t>
            </a:r>
            <a:r>
              <a:rPr lang="ru-RU" sz="2400" dirty="0" err="1" smtClean="0"/>
              <a:t>концентрації</a:t>
            </a:r>
            <a:r>
              <a:rPr lang="ru-RU" sz="2400" dirty="0" smtClean="0"/>
              <a:t> </a:t>
            </a:r>
            <a:r>
              <a:rPr lang="ru-RU" sz="2400" dirty="0" err="1" smtClean="0"/>
              <a:t>емульгованих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нафтопродуктів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" name="Содержимое 4" descr="rbdxef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772816"/>
            <a:ext cx="6408712" cy="46608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1224136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Птахи </a:t>
            </a:r>
            <a:r>
              <a:rPr lang="ru-RU" sz="2000" dirty="0" err="1" smtClean="0"/>
              <a:t>заковтують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нафту</a:t>
            </a:r>
            <a:r>
              <a:rPr lang="ru-RU" sz="2000" dirty="0" smtClean="0"/>
              <a:t>, коли </a:t>
            </a:r>
            <a:r>
              <a:rPr lang="ru-RU" sz="2000" dirty="0" err="1" smtClean="0"/>
              <a:t>чистять</a:t>
            </a:r>
            <a:r>
              <a:rPr lang="ru-RU" sz="2000" dirty="0" smtClean="0"/>
              <a:t> </a:t>
            </a:r>
            <a:r>
              <a:rPr lang="ru-RU" sz="2000" dirty="0" err="1" smtClean="0"/>
              <a:t>дзьобом</a:t>
            </a:r>
            <a:r>
              <a:rPr lang="ru-RU" sz="2000" dirty="0" smtClean="0"/>
              <a:t> </a:t>
            </a:r>
            <a:r>
              <a:rPr lang="ru-RU" sz="2000" dirty="0" err="1" smtClean="0"/>
              <a:t>пір'я</a:t>
            </a:r>
            <a:r>
              <a:rPr lang="ru-RU" sz="2000" dirty="0" smtClean="0"/>
              <a:t>, </a:t>
            </a:r>
            <a:r>
              <a:rPr lang="ru-RU" sz="2000" dirty="0" err="1" smtClean="0"/>
              <a:t>п'ють</a:t>
            </a:r>
            <a:r>
              <a:rPr lang="ru-RU" sz="2000" dirty="0" smtClean="0"/>
              <a:t>, </a:t>
            </a:r>
            <a:r>
              <a:rPr lang="ru-RU" sz="2000" dirty="0" err="1" smtClean="0"/>
              <a:t>вживають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забруднену</a:t>
            </a:r>
            <a:r>
              <a:rPr lang="ru-RU" sz="2000" dirty="0" smtClean="0"/>
              <a:t> </a:t>
            </a:r>
            <a:r>
              <a:rPr lang="ru-RU" sz="2000" dirty="0" err="1" smtClean="0"/>
              <a:t>їжу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дихають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випарами</a:t>
            </a:r>
            <a:r>
              <a:rPr lang="ru-RU" sz="2000" dirty="0" smtClean="0"/>
              <a:t>. </a:t>
            </a:r>
            <a:r>
              <a:rPr lang="ru-RU" sz="2000" dirty="0" err="1" smtClean="0"/>
              <a:t>Заковтування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 </a:t>
            </a:r>
            <a:r>
              <a:rPr lang="ru-RU" sz="2000" dirty="0" err="1" smtClean="0"/>
              <a:t>рідко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викликає</a:t>
            </a:r>
            <a:r>
              <a:rPr lang="ru-RU" sz="2000" dirty="0" smtClean="0"/>
              <a:t> </a:t>
            </a:r>
            <a:r>
              <a:rPr lang="ru-RU" sz="2000" dirty="0" err="1" smtClean="0"/>
              <a:t>безпосередню</a:t>
            </a:r>
            <a:r>
              <a:rPr lang="ru-RU" sz="2000" dirty="0" smtClean="0"/>
              <a:t> </a:t>
            </a:r>
            <a:r>
              <a:rPr lang="ru-RU" sz="2000" dirty="0" err="1" smtClean="0"/>
              <a:t>загибель</a:t>
            </a:r>
            <a:r>
              <a:rPr lang="ru-RU" sz="2000" dirty="0" smtClean="0"/>
              <a:t> </a:t>
            </a:r>
            <a:r>
              <a:rPr lang="ru-RU" sz="2000" dirty="0" err="1" smtClean="0"/>
              <a:t>птахів</a:t>
            </a:r>
            <a:r>
              <a:rPr lang="ru-RU" sz="2000" dirty="0" smtClean="0"/>
              <a:t>, та </a:t>
            </a:r>
            <a:r>
              <a:rPr lang="ru-RU" sz="2000" dirty="0" err="1" smtClean="0"/>
              <a:t>веде</a:t>
            </a:r>
            <a:r>
              <a:rPr lang="ru-RU" sz="2000" dirty="0" smtClean="0"/>
              <a:t> до </a:t>
            </a:r>
            <a:r>
              <a:rPr lang="ru-RU" sz="2000" dirty="0" err="1" smtClean="0"/>
              <a:t>вимирання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голоду. </a:t>
            </a:r>
            <a:r>
              <a:rPr lang="ru-RU" sz="2000" dirty="0" err="1" smtClean="0"/>
              <a:t>Яйця</a:t>
            </a:r>
            <a:r>
              <a:rPr lang="ru-RU" sz="2000" dirty="0" smtClean="0"/>
              <a:t> </a:t>
            </a:r>
            <a:r>
              <a:rPr lang="ru-RU" sz="2000" dirty="0" err="1" smtClean="0"/>
              <a:t>птахів</a:t>
            </a:r>
            <a:r>
              <a:rPr lang="ru-RU" sz="2000" dirty="0" smtClean="0"/>
              <a:t> </a:t>
            </a:r>
            <a:r>
              <a:rPr lang="ru-RU" sz="2000" dirty="0" err="1" smtClean="0"/>
              <a:t>дуже</a:t>
            </a:r>
            <a:r>
              <a:rPr lang="ru-RU" sz="2000" dirty="0" smtClean="0"/>
              <a:t> </a:t>
            </a:r>
            <a:r>
              <a:rPr lang="ru-RU" sz="2000" dirty="0" err="1" smtClean="0"/>
              <a:t>чутливі</a:t>
            </a:r>
            <a:r>
              <a:rPr lang="ru-RU" sz="2000" dirty="0" smtClean="0"/>
              <a:t> до </a:t>
            </a:r>
            <a:r>
              <a:rPr lang="ru-RU" sz="2000" dirty="0" err="1" smtClean="0"/>
              <a:t>впливу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. </a:t>
            </a:r>
            <a:r>
              <a:rPr lang="ru-RU" sz="2000" dirty="0" err="1" smtClean="0"/>
              <a:t>Забруднені</a:t>
            </a:r>
            <a:r>
              <a:rPr lang="ru-RU" sz="2000" dirty="0" smtClean="0"/>
              <a:t> </a:t>
            </a:r>
            <a:r>
              <a:rPr lang="ru-RU" sz="2000" dirty="0" err="1" smtClean="0"/>
              <a:t>яйця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оперення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птахів</a:t>
            </a:r>
            <a:r>
              <a:rPr lang="ru-RU" sz="2000" dirty="0" smtClean="0"/>
              <a:t> </a:t>
            </a:r>
            <a:r>
              <a:rPr lang="ru-RU" sz="2000" dirty="0" err="1" smtClean="0"/>
              <a:t>бруднять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нафтою</a:t>
            </a:r>
            <a:r>
              <a:rPr lang="ru-RU" sz="2000" dirty="0" smtClean="0"/>
              <a:t> </a:t>
            </a:r>
            <a:r>
              <a:rPr lang="ru-RU" sz="2000" dirty="0" err="1" smtClean="0"/>
              <a:t>шкаралупу</a:t>
            </a:r>
            <a:r>
              <a:rPr lang="ru-RU" sz="2000" dirty="0" smtClean="0"/>
              <a:t>. Невелика </a:t>
            </a:r>
            <a:r>
              <a:rPr lang="ru-RU" sz="2000" dirty="0" err="1" smtClean="0"/>
              <a:t>кількість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деяких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типів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виявитися</a:t>
            </a:r>
            <a:r>
              <a:rPr lang="ru-RU" sz="2000" dirty="0" smtClean="0"/>
              <a:t> </a:t>
            </a:r>
            <a:r>
              <a:rPr lang="ru-RU" sz="2000" dirty="0" err="1" smtClean="0"/>
              <a:t>достатнім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загибелі</a:t>
            </a:r>
            <a:r>
              <a:rPr lang="ru-RU" sz="2000" dirty="0" smtClean="0"/>
              <a:t> в </a:t>
            </a:r>
            <a:r>
              <a:rPr lang="ru-RU" sz="2000" dirty="0" err="1" smtClean="0"/>
              <a:t>період</a:t>
            </a:r>
            <a:r>
              <a:rPr lang="ru-RU" sz="2000" dirty="0" smtClean="0"/>
              <a:t> </a:t>
            </a:r>
            <a:r>
              <a:rPr lang="ru-RU" sz="2000" dirty="0" err="1" smtClean="0"/>
              <a:t>інкубації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" name="Содержимое 6" descr="007.big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492897"/>
            <a:ext cx="3888432" cy="3456384"/>
          </a:xfrm>
        </p:spPr>
      </p:pic>
      <p:pic>
        <p:nvPicPr>
          <p:cNvPr id="8" name="Содержимое 7" descr="37e2a32231bb5dd5c827f26e85323fc1.jpg.pagespeed.ce.6R5OTLaXNa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2492896"/>
            <a:ext cx="4248472" cy="34563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944216"/>
          </a:xfrm>
        </p:spPr>
        <p:txBody>
          <a:bodyPr>
            <a:normAutofit fontScale="90000"/>
          </a:bodyPr>
          <a:lstStyle/>
          <a:p>
            <a:r>
              <a:rPr lang="ru-RU" sz="2000" dirty="0" err="1" smtClean="0"/>
              <a:t>Безхребетні</a:t>
            </a:r>
            <a:r>
              <a:rPr lang="ru-RU" sz="2000" dirty="0" smtClean="0"/>
              <a:t> </a:t>
            </a:r>
            <a:r>
              <a:rPr lang="ru-RU" sz="2000" dirty="0" err="1" smtClean="0"/>
              <a:t>є</a:t>
            </a:r>
            <a:r>
              <a:rPr lang="ru-RU" sz="2000" dirty="0" smtClean="0"/>
              <a:t> хорошими </a:t>
            </a:r>
            <a:r>
              <a:rPr lang="ru-RU" sz="2000" dirty="0" err="1" smtClean="0"/>
              <a:t>індикаторами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забруднення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скидів</a:t>
            </a:r>
            <a:r>
              <a:rPr lang="ru-RU" sz="2000" dirty="0" smtClean="0"/>
              <a:t> через свою </a:t>
            </a:r>
            <a:r>
              <a:rPr lang="ru-RU" sz="2000" dirty="0" err="1" smtClean="0"/>
              <a:t>обмеженість</a:t>
            </a:r>
            <a:r>
              <a:rPr lang="ru-RU" sz="2000" dirty="0" smtClean="0"/>
              <a:t> в </a:t>
            </a:r>
            <a:r>
              <a:rPr lang="ru-RU" sz="2000" dirty="0" err="1" smtClean="0"/>
              <a:t>пересуванні</a:t>
            </a:r>
            <a:r>
              <a:rPr lang="ru-RU" sz="2000" dirty="0" smtClean="0"/>
              <a:t>. </a:t>
            </a:r>
            <a:r>
              <a:rPr lang="ru-RU" sz="2000" dirty="0" err="1" smtClean="0"/>
              <a:t>Вплив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розливів</a:t>
            </a:r>
            <a:r>
              <a:rPr lang="ru-RU" sz="2000" dirty="0" smtClean="0"/>
              <a:t>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безхребетні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тривати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тижня</a:t>
            </a:r>
            <a:r>
              <a:rPr lang="ru-RU" sz="2000" dirty="0" smtClean="0"/>
              <a:t> до 10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залежить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виду </a:t>
            </a:r>
            <a:r>
              <a:rPr lang="ru-RU" sz="2000" dirty="0" err="1" smtClean="0"/>
              <a:t>нафти</a:t>
            </a:r>
            <a:r>
              <a:rPr lang="ru-RU" sz="2000" dirty="0" smtClean="0"/>
              <a:t>; </a:t>
            </a:r>
            <a:r>
              <a:rPr lang="ru-RU" sz="2000" dirty="0" err="1" smtClean="0"/>
              <a:t>обставин</a:t>
            </a:r>
            <a:r>
              <a:rPr lang="ru-RU" sz="2000" dirty="0" smtClean="0"/>
              <a:t>, при </a:t>
            </a:r>
            <a:r>
              <a:rPr lang="ru-RU" sz="2000" dirty="0" err="1" smtClean="0"/>
              <a:t>яких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відбувся</a:t>
            </a:r>
            <a:r>
              <a:rPr lang="ru-RU" sz="2000" dirty="0" smtClean="0"/>
              <a:t> розлив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впливи</a:t>
            </a:r>
            <a:r>
              <a:rPr lang="ru-RU" sz="2000" dirty="0" smtClean="0"/>
              <a:t> на </a:t>
            </a:r>
            <a:r>
              <a:rPr lang="ru-RU" sz="2000" dirty="0" err="1" smtClean="0"/>
              <a:t>організми</a:t>
            </a:r>
            <a:r>
              <a:rPr lang="ru-RU" sz="2000" dirty="0" smtClean="0"/>
              <a:t>. </a:t>
            </a:r>
            <a:r>
              <a:rPr lang="ru-RU" sz="2000" dirty="0" err="1" smtClean="0"/>
              <a:t>Колонії</a:t>
            </a:r>
            <a:r>
              <a:rPr lang="ru-RU" sz="2000" dirty="0" smtClean="0"/>
              <a:t> </a:t>
            </a:r>
            <a:r>
              <a:rPr lang="ru-RU" sz="2000" dirty="0" err="1" smtClean="0"/>
              <a:t>безхребетних</a:t>
            </a:r>
            <a:r>
              <a:rPr lang="ru-RU" sz="2000" dirty="0" smtClean="0"/>
              <a:t> (зоопланктон) у великих </a:t>
            </a:r>
            <a:r>
              <a:rPr lang="ru-RU" sz="2000" dirty="0" err="1" smtClean="0"/>
              <a:t>об'ємах</a:t>
            </a:r>
            <a:r>
              <a:rPr lang="ru-RU" sz="2000" dirty="0" smtClean="0"/>
              <a:t> води </a:t>
            </a:r>
            <a:r>
              <a:rPr lang="ru-RU" sz="2000" dirty="0" err="1" smtClean="0"/>
              <a:t>повертаються</a:t>
            </a:r>
            <a:r>
              <a:rPr lang="ru-RU" sz="2000" dirty="0" smtClean="0"/>
              <a:t> до </a:t>
            </a:r>
            <a:r>
              <a:rPr lang="ru-RU" sz="2000" dirty="0" err="1" smtClean="0"/>
              <a:t>колишнього</a:t>
            </a:r>
            <a:r>
              <a:rPr lang="ru-RU" sz="2000" dirty="0" smtClean="0"/>
              <a:t> (</a:t>
            </a:r>
            <a:r>
              <a:rPr lang="ru-RU" sz="2000" dirty="0" err="1" smtClean="0"/>
              <a:t>до</a:t>
            </a:r>
            <a:r>
              <a:rPr lang="ru-RU" sz="2000" dirty="0" smtClean="0"/>
              <a:t> розливу) стану </a:t>
            </a:r>
            <a:r>
              <a:rPr lang="ru-RU" sz="2000" dirty="0" err="1" smtClean="0"/>
              <a:t>швидше</a:t>
            </a:r>
            <a:r>
              <a:rPr lang="ru-RU" sz="2000" dirty="0" smtClean="0"/>
              <a:t>, </a:t>
            </a:r>
            <a:r>
              <a:rPr lang="ru-RU" sz="2000" dirty="0" err="1" smtClean="0"/>
              <a:t>ніж</a:t>
            </a:r>
            <a:r>
              <a:rPr lang="ru-RU" sz="2000" dirty="0" smtClean="0"/>
              <a:t> </a:t>
            </a:r>
            <a:r>
              <a:rPr lang="ru-RU" sz="2000" dirty="0" err="1" smtClean="0"/>
              <a:t>ті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знаходяться</a:t>
            </a:r>
            <a:r>
              <a:rPr lang="ru-RU" sz="2000" dirty="0" smtClean="0"/>
              <a:t> в невеликих </a:t>
            </a:r>
            <a:r>
              <a:rPr lang="ru-RU" sz="2000" dirty="0" err="1" smtClean="0"/>
              <a:t>об'ємах</a:t>
            </a:r>
            <a:r>
              <a:rPr lang="ru-RU" sz="2000" dirty="0" smtClean="0"/>
              <a:t> води.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відбувається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із-за</a:t>
            </a:r>
            <a:r>
              <a:rPr lang="ru-RU" sz="2000" dirty="0" smtClean="0"/>
              <a:t> великого </a:t>
            </a:r>
            <a:r>
              <a:rPr lang="ru-RU" sz="2000" dirty="0" err="1" smtClean="0"/>
              <a:t>розбавлення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викидів</a:t>
            </a:r>
            <a:r>
              <a:rPr lang="ru-RU" sz="2000" dirty="0" smtClean="0"/>
              <a:t> у </a:t>
            </a:r>
            <a:r>
              <a:rPr lang="ru-RU" sz="2000" dirty="0" err="1" smtClean="0"/>
              <a:t>воді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Содержимое 4" descr="1322630444_440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420888"/>
            <a:ext cx="5544616" cy="4158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«Захист навколишнього середовища від нафти І нафтопродуктів» </vt:lpstr>
      <vt:lpstr>Забруднення навколишнього середовища нафтою й нафтопродуктами є одним з найбільш масштабних і небезпечних видів впливу людини на навколишнє середовище. Промисловість, транспорт, оборонний комплекс – практично всі ланки економічної інфраструктури зіштовхуються із проблемою забруднення навколишнього середовища нафтопродуктами в процесі виробництва і в аварійних ситуаціях.</vt:lpstr>
      <vt:lpstr>Нафта - рідка складна суміш вуглеводнів (в основному і органічних кисневих, азотистих і сірчистих з’єднань темно-коричневого кольору (рідше світлого), щільністю 0,73-1,04 г/см3. По вмісту основного вуглеводневого компонента нафти розділяються на три групи: метанові (парафінові), нафтенові й ароматичні [2-4]. Крім того, існують змішані (метано-нафтенові та ін.) нафти.</vt:lpstr>
      <vt:lpstr>Нафта залягає в надрах Землі на великих глибинах; для її видобування доводиться бурити свердловини. Глибина сучасних свердловин досягає 6000 м. Буріння свердловин робиться двома методами: ударним і обертальним.</vt:lpstr>
      <vt:lpstr>Експлуатаційні витрати, внаслідок відсутності рухомого складу і наявності постійних приладів, дозволяють транспортувати нафту і нафтопродукти по трубопроводах у 2-3 рази дешевше, ніж по залізниці або річкових шляхах. Існують специфічні аспекти негативного впливу трубопровідного транспорту на довкілля</vt:lpstr>
      <vt:lpstr>Найбільш шкідливою для організму людини є комбінація вуглеводню і сірководню. В цьому випадку токсичність виявляється швидше, ніж при ізольованій їх дії. </vt:lpstr>
      <vt:lpstr>Токсичність нафти і нафтопродуктів для риб коливається в широких межах. Гостре отруєння більшості видів риб наступає при концентрації емульгованих нафтопродуктів.</vt:lpstr>
      <vt:lpstr>Птахи заковтують нафту, коли чистять дзьобом пір'я, п'ють, вживають забруднену їжу і дихають випарами. Заковтування нафти рідко викликає безпосередню загибель птахів, та веде до вимирання від голоду. Яйця птахів дуже чутливі до впливу нафти. Забруднені яйця і оперення птахів бруднять нафтою шкаралупу. Невелика кількість деяких типів нафти може виявитися достатнім для загибелі в період інкубації.</vt:lpstr>
      <vt:lpstr>Безхребетні є хорошими індикаторами забруднення від скидів через свою обмеженість в пересуванні. Вплив розливів нафти на безхребетні може тривати від тижня до 10 років. Це залежить від виду нафти; обставин, при яких відбувся розлив і його впливи на організми. Колонії безхребетних (зоопланктон) у великих об'ємах води повертаються до колишнього (до розливу) стану швидше, ніж ті, які знаходяться в невеликих об'ємах води. Це відбувається із-за великого розбавлення викидів у воді.</vt:lpstr>
      <vt:lpstr>Рослини із-за своєї обмеженості в пересуванні також є хорошими об'єктами для спостереження за впливом, який надає на них забруднення навколишнього середовища. Вплив розливів нафти на основні місцеві види рослин може продовжуватися від декількох тижнів до 5 років залежно від типу нафти; обставин розливу і видів, які постраждали. Рослини в товщі води великого об'єму повертаються до первинного (до розливу нафти) стану швидше, ніж це відбувається з рослинами в менших водоймищах.</vt:lpstr>
      <vt:lpstr>В цілому більшість прикладних проблем очищення нефтовмісних вод вже зараз можуть бути вирішені на сучасному рівні. Цей рівень припускає ефективність, надійність, гнучкість і економічність технологічних рішень, а також довготривалу, не менше 15-20 років, безвідмовну роботу вживаного водоочисного устаткування. Оскільки не всі з пропонованих на ринку розробок відповідають цим умовам, то при виборі варіанту очисних споруд слід віддавати перевагу перевіреним на практиці технологічним комплексам очищення нефтовмісних вод. </vt:lpstr>
      <vt:lpstr>Серед методів боротьби з забрудненням довкілля нафтою та її похідними найбільш раціональними є методи, які дозволяють утилізувати та рекуперувати нафтопродукти задля їх вторинного використання.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«Захист навколишнього середовища від нафти І нафтопродуктів» </dc:title>
  <dc:creator>user</dc:creator>
  <cp:lastModifiedBy>user</cp:lastModifiedBy>
  <cp:revision>3</cp:revision>
  <dcterms:modified xsi:type="dcterms:W3CDTF">2021-02-18T20:53:03Z</dcterms:modified>
</cp:coreProperties>
</file>