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62" r:id="rId7"/>
    <p:sldId id="258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Цяпа Богдан Васильович" initials="ЦБВ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96" d="100"/>
          <a:sy n="96" d="100"/>
        </p:scale>
        <p:origin x="-178" y="-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8C4C17-74FD-4538-A4BE-45F88E0A3ACF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F02F1DD-C6B0-4DE3-9195-CE60F650868E}">
      <dgm:prSet/>
      <dgm:spPr/>
      <dgm:t>
        <a:bodyPr/>
        <a:lstStyle/>
        <a:p>
          <a:pPr rtl="0"/>
          <a:r>
            <a:rPr lang="ru-RU" b="1" smtClean="0"/>
            <a:t>Головними причинами підвищеного забруднення атмосферного повітря автомобільним транспортом є :</a:t>
          </a:r>
          <a:endParaRPr lang="uk-UA"/>
        </a:p>
      </dgm:t>
    </dgm:pt>
    <dgm:pt modelId="{FB5E15E7-5565-46E1-A9D5-52FF69E261F6}" type="parTrans" cxnId="{FB36A53C-8365-452E-A5D8-8AC538A9CE2F}">
      <dgm:prSet/>
      <dgm:spPr/>
      <dgm:t>
        <a:bodyPr/>
        <a:lstStyle/>
        <a:p>
          <a:endParaRPr lang="ru-RU"/>
        </a:p>
      </dgm:t>
    </dgm:pt>
    <dgm:pt modelId="{D76E9A2C-92E4-49DC-A632-63ACB6D7DE8D}" type="sibTrans" cxnId="{FB36A53C-8365-452E-A5D8-8AC538A9CE2F}">
      <dgm:prSet/>
      <dgm:spPr/>
      <dgm:t>
        <a:bodyPr/>
        <a:lstStyle/>
        <a:p>
          <a:endParaRPr lang="ru-RU"/>
        </a:p>
      </dgm:t>
    </dgm:pt>
    <dgm:pt modelId="{9AEA29E1-8511-4ED9-895F-3361D77002B5}">
      <dgm:prSet/>
      <dgm:spPr/>
      <dgm:t>
        <a:bodyPr/>
        <a:lstStyle/>
        <a:p>
          <a:pPr rtl="0"/>
          <a:r>
            <a:rPr lang="ru-RU" smtClean="0"/>
            <a:t>незадовільна якість автомоторного палива;</a:t>
          </a:r>
          <a:endParaRPr lang="uk-UA"/>
        </a:p>
      </dgm:t>
    </dgm:pt>
    <dgm:pt modelId="{11258DD6-C4B6-4DBE-AC39-C10AC5383D0B}" type="parTrans" cxnId="{8A781B27-3482-4564-9743-7AB8DC11FD7A}">
      <dgm:prSet/>
      <dgm:spPr/>
      <dgm:t>
        <a:bodyPr/>
        <a:lstStyle/>
        <a:p>
          <a:endParaRPr lang="ru-RU"/>
        </a:p>
      </dgm:t>
    </dgm:pt>
    <dgm:pt modelId="{534C08C1-F5B3-4401-BB2B-179A4C3E0B5C}" type="sibTrans" cxnId="{8A781B27-3482-4564-9743-7AB8DC11FD7A}">
      <dgm:prSet/>
      <dgm:spPr/>
      <dgm:t>
        <a:bodyPr/>
        <a:lstStyle/>
        <a:p>
          <a:endParaRPr lang="ru-RU"/>
        </a:p>
      </dgm:t>
    </dgm:pt>
    <dgm:pt modelId="{4749C982-140F-4C62-86E7-6D1A80919738}">
      <dgm:prSet/>
      <dgm:spPr/>
      <dgm:t>
        <a:bodyPr/>
        <a:lstStyle/>
        <a:p>
          <a:pPr rtl="0"/>
          <a:r>
            <a:rPr lang="ru-RU" smtClean="0"/>
            <a:t>низькі техніко-експлуатаційні показники парку автотранспортних засобів.</a:t>
          </a:r>
          <a:endParaRPr lang="uk-UA"/>
        </a:p>
      </dgm:t>
    </dgm:pt>
    <dgm:pt modelId="{058E6DDC-F754-4880-8ECA-EAF987F04E19}" type="parTrans" cxnId="{22F2B13B-468F-4454-AAE1-78726D4ED43C}">
      <dgm:prSet/>
      <dgm:spPr/>
      <dgm:t>
        <a:bodyPr/>
        <a:lstStyle/>
        <a:p>
          <a:endParaRPr lang="ru-RU"/>
        </a:p>
      </dgm:t>
    </dgm:pt>
    <dgm:pt modelId="{C4AF5EB7-A4F3-4E1C-933C-B01A011CC830}" type="sibTrans" cxnId="{22F2B13B-468F-4454-AAE1-78726D4ED43C}">
      <dgm:prSet/>
      <dgm:spPr/>
      <dgm:t>
        <a:bodyPr/>
        <a:lstStyle/>
        <a:p>
          <a:endParaRPr lang="ru-RU"/>
        </a:p>
      </dgm:t>
    </dgm:pt>
    <dgm:pt modelId="{FED48AC1-F9BC-4F0A-A5E8-11D325E862BC}" type="pres">
      <dgm:prSet presAssocID="{328C4C17-74FD-4538-A4BE-45F88E0A3AC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EE84F6-34ED-4793-9E36-60A499323B99}" type="pres">
      <dgm:prSet presAssocID="{8F02F1DD-C6B0-4DE3-9195-CE60F650868E}" presName="parentText" presStyleLbl="node1" presStyleIdx="0" presStyleCnt="3" custLinFactY="-2217" custLinFactNeighborX="492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06AA8D-5A3B-4A81-B2AB-726EC397D2C7}" type="pres">
      <dgm:prSet presAssocID="{D76E9A2C-92E4-49DC-A632-63ACB6D7DE8D}" presName="spacer" presStyleCnt="0"/>
      <dgm:spPr/>
    </dgm:pt>
    <dgm:pt modelId="{9423AA7C-2432-4495-8F68-C69468221E21}" type="pres">
      <dgm:prSet presAssocID="{9AEA29E1-8511-4ED9-895F-3361D77002B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4C069C-262E-46AB-8EC6-77E506A719B1}" type="pres">
      <dgm:prSet presAssocID="{534C08C1-F5B3-4401-BB2B-179A4C3E0B5C}" presName="spacer" presStyleCnt="0"/>
      <dgm:spPr/>
    </dgm:pt>
    <dgm:pt modelId="{E0825102-0D0F-48AF-97C3-81661B589A64}" type="pres">
      <dgm:prSet presAssocID="{4749C982-140F-4C62-86E7-6D1A8091973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781B27-3482-4564-9743-7AB8DC11FD7A}" srcId="{328C4C17-74FD-4538-A4BE-45F88E0A3ACF}" destId="{9AEA29E1-8511-4ED9-895F-3361D77002B5}" srcOrd="1" destOrd="0" parTransId="{11258DD6-C4B6-4DBE-AC39-C10AC5383D0B}" sibTransId="{534C08C1-F5B3-4401-BB2B-179A4C3E0B5C}"/>
    <dgm:cxn modelId="{FB36A53C-8365-452E-A5D8-8AC538A9CE2F}" srcId="{328C4C17-74FD-4538-A4BE-45F88E0A3ACF}" destId="{8F02F1DD-C6B0-4DE3-9195-CE60F650868E}" srcOrd="0" destOrd="0" parTransId="{FB5E15E7-5565-46E1-A9D5-52FF69E261F6}" sibTransId="{D76E9A2C-92E4-49DC-A632-63ACB6D7DE8D}"/>
    <dgm:cxn modelId="{537181BA-A8FE-44FB-9131-6BF86C5C68EE}" type="presOf" srcId="{8F02F1DD-C6B0-4DE3-9195-CE60F650868E}" destId="{CAEE84F6-34ED-4793-9E36-60A499323B99}" srcOrd="0" destOrd="0" presId="urn:microsoft.com/office/officeart/2005/8/layout/vList2"/>
    <dgm:cxn modelId="{22F2B13B-468F-4454-AAE1-78726D4ED43C}" srcId="{328C4C17-74FD-4538-A4BE-45F88E0A3ACF}" destId="{4749C982-140F-4C62-86E7-6D1A80919738}" srcOrd="2" destOrd="0" parTransId="{058E6DDC-F754-4880-8ECA-EAF987F04E19}" sibTransId="{C4AF5EB7-A4F3-4E1C-933C-B01A011CC830}"/>
    <dgm:cxn modelId="{D087DDCB-17D2-4DE4-A191-0A91FD2A1261}" type="presOf" srcId="{328C4C17-74FD-4538-A4BE-45F88E0A3ACF}" destId="{FED48AC1-F9BC-4F0A-A5E8-11D325E862BC}" srcOrd="0" destOrd="0" presId="urn:microsoft.com/office/officeart/2005/8/layout/vList2"/>
    <dgm:cxn modelId="{991A3B8A-7F70-4835-8F75-DB51FB4DB0C4}" type="presOf" srcId="{9AEA29E1-8511-4ED9-895F-3361D77002B5}" destId="{9423AA7C-2432-4495-8F68-C69468221E21}" srcOrd="0" destOrd="0" presId="urn:microsoft.com/office/officeart/2005/8/layout/vList2"/>
    <dgm:cxn modelId="{9E8AC889-DFAA-45F0-9CB6-CD6BCCB28F5E}" type="presOf" srcId="{4749C982-140F-4C62-86E7-6D1A80919738}" destId="{E0825102-0D0F-48AF-97C3-81661B589A64}" srcOrd="0" destOrd="0" presId="urn:microsoft.com/office/officeart/2005/8/layout/vList2"/>
    <dgm:cxn modelId="{37AAD7D9-3C5F-4662-8E67-FA196B2AAE2C}" type="presParOf" srcId="{FED48AC1-F9BC-4F0A-A5E8-11D325E862BC}" destId="{CAEE84F6-34ED-4793-9E36-60A499323B99}" srcOrd="0" destOrd="0" presId="urn:microsoft.com/office/officeart/2005/8/layout/vList2"/>
    <dgm:cxn modelId="{78CD9636-AA31-4AD9-8796-3A86481674D4}" type="presParOf" srcId="{FED48AC1-F9BC-4F0A-A5E8-11D325E862BC}" destId="{E706AA8D-5A3B-4A81-B2AB-726EC397D2C7}" srcOrd="1" destOrd="0" presId="urn:microsoft.com/office/officeart/2005/8/layout/vList2"/>
    <dgm:cxn modelId="{FD10E70B-839D-4E1A-9EF0-02F9C85DB4B7}" type="presParOf" srcId="{FED48AC1-F9BC-4F0A-A5E8-11D325E862BC}" destId="{9423AA7C-2432-4495-8F68-C69468221E21}" srcOrd="2" destOrd="0" presId="urn:microsoft.com/office/officeart/2005/8/layout/vList2"/>
    <dgm:cxn modelId="{0FDECCE4-7B76-4456-97C1-68EB204FD3AF}" type="presParOf" srcId="{FED48AC1-F9BC-4F0A-A5E8-11D325E862BC}" destId="{9E4C069C-262E-46AB-8EC6-77E506A719B1}" srcOrd="3" destOrd="0" presId="urn:microsoft.com/office/officeart/2005/8/layout/vList2"/>
    <dgm:cxn modelId="{BAC647D2-CBB9-4923-9528-478AF9AA5CC7}" type="presParOf" srcId="{FED48AC1-F9BC-4F0A-A5E8-11D325E862BC}" destId="{E0825102-0D0F-48AF-97C3-81661B589A6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E84F6-34ED-4793-9E36-60A499323B99}">
      <dsp:nvSpPr>
        <dsp:cNvPr id="0" name=""/>
        <dsp:cNvSpPr/>
      </dsp:nvSpPr>
      <dsp:spPr>
        <a:xfrm>
          <a:off x="0" y="5281"/>
          <a:ext cx="6096000" cy="106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/>
            <a:t>Головними причинами підвищеного забруднення атмосферного повітря автомобільним транспортом є :</a:t>
          </a:r>
          <a:endParaRPr lang="uk-UA" sz="1900" kern="1200"/>
        </a:p>
      </dsp:txBody>
      <dsp:txXfrm>
        <a:off x="52089" y="57370"/>
        <a:ext cx="5991822" cy="962862"/>
      </dsp:txXfrm>
    </dsp:sp>
    <dsp:sp modelId="{9423AA7C-2432-4495-8F68-C69468221E21}">
      <dsp:nvSpPr>
        <dsp:cNvPr id="0" name=""/>
        <dsp:cNvSpPr/>
      </dsp:nvSpPr>
      <dsp:spPr>
        <a:xfrm>
          <a:off x="0" y="1205417"/>
          <a:ext cx="6096000" cy="106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незадовільна якість автомоторного палива;</a:t>
          </a:r>
          <a:endParaRPr lang="uk-UA" sz="1900" kern="1200"/>
        </a:p>
      </dsp:txBody>
      <dsp:txXfrm>
        <a:off x="52089" y="1257506"/>
        <a:ext cx="5991822" cy="962862"/>
      </dsp:txXfrm>
    </dsp:sp>
    <dsp:sp modelId="{E0825102-0D0F-48AF-97C3-81661B589A64}">
      <dsp:nvSpPr>
        <dsp:cNvPr id="0" name=""/>
        <dsp:cNvSpPr/>
      </dsp:nvSpPr>
      <dsp:spPr>
        <a:xfrm>
          <a:off x="0" y="2327177"/>
          <a:ext cx="6096000" cy="1067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>
          <a:bevelT w="508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низькі техніко-експлуатаційні показники парку автотранспортних засобів.</a:t>
          </a:r>
          <a:endParaRPr lang="uk-UA" sz="1900" kern="1200"/>
        </a:p>
      </dsp:txBody>
      <dsp:txXfrm>
        <a:off x="52089" y="2379266"/>
        <a:ext cx="5991822" cy="962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3143" y="3958046"/>
            <a:ext cx="3631474" cy="1227905"/>
          </a:xfrm>
        </p:spPr>
        <p:txBody>
          <a:bodyPr/>
          <a:lstStyle/>
          <a:p>
            <a:r>
              <a:rPr lang="uk-UA" dirty="0" smtClean="0"/>
              <a:t>Тема 7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14801" y="908439"/>
            <a:ext cx="77367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Дія автомобільного транспорту на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довкілля -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 ресурсів,  при виробництві, експлуатації, рівень викидів і їх вплив</a:t>
            </a:r>
            <a:endParaRPr lang="uk-UA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1713029" y="6328229"/>
            <a:ext cx="383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137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628" y="268103"/>
            <a:ext cx="10276113" cy="64012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3691" y="6139543"/>
            <a:ext cx="65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10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580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817" y="6087291"/>
            <a:ext cx="783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11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12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194" y="6100354"/>
            <a:ext cx="705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12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94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069" y="6113417"/>
            <a:ext cx="52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13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65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7481" y="682172"/>
            <a:ext cx="44240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 для здоров’я</a:t>
            </a:r>
            <a:endParaRPr lang="uk-UA" sz="36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60572" y="1956751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Методологічні рекомендації з оцінки ризику для здоров’я від забруднення повітря затверджені Наказом Міністерства охорони здоров’я № 184 від 13 квітня 2007 року. Оцінка ризику складається з визначення небезпечних речовин, оцінки їхнього впливу, характеристики небезпеки і характеристики ризику.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2481943"/>
            <a:ext cx="4551064" cy="30355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2069" y="6217920"/>
            <a:ext cx="627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14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1516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92914" y="609377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негативного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автомобільного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транспорту на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7600" y="1994372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отрібен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удосконалювання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досконалювання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автотранспортних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Заміна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транспорту 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паливо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електрокари</a:t>
            </a:r>
            <a:r>
              <a:rPr lang="ru-RU" dirty="0" smtClean="0"/>
              <a:t>).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00" y="3004456"/>
            <a:ext cx="4553502" cy="31931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9006" y="6395577"/>
            <a:ext cx="509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15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4557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4389" y="0"/>
            <a:ext cx="1852747" cy="875211"/>
          </a:xfrm>
        </p:spPr>
        <p:txBody>
          <a:bodyPr/>
          <a:lstStyle/>
          <a:p>
            <a:r>
              <a:rPr lang="uk-UA" dirty="0" smtClean="0"/>
              <a:t>План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73" y="1918163"/>
            <a:ext cx="4981303" cy="30958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78984" y="6444343"/>
            <a:ext cx="538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82984" y="609091"/>
            <a:ext cx="6096000" cy="60199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Транспорт і навколишнє середовище</a:t>
            </a:r>
            <a:endParaRPr lang="uk-UA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 автомобільного транспорту, а саме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Підвищення температури земної атмосфери</a:t>
            </a:r>
            <a:endParaRPr lang="uk-UA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Кислотні дощі</a:t>
            </a:r>
            <a:endParaRPr lang="uk-UA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Головні причини підвищеного забруднення атмосферного повітря автомобільним транспортом</a:t>
            </a:r>
            <a:endParaRPr lang="uk-UA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Табличні дані які показують вплив автомобільного транспорту на навколишнє довкілля</a:t>
            </a:r>
            <a:endParaRPr lang="uk-UA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Ризик для </a:t>
            </a:r>
            <a:r>
              <a:rPr lang="uk-UA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</a:t>
            </a:r>
            <a:endParaRPr lang="uk-UA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uk-UA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Скорочення негативного впливу автомобільного транспорту на атмосферне повітря</a:t>
            </a:r>
            <a:endParaRPr lang="uk-UA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1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35657" y="6502400"/>
            <a:ext cx="8563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3</a:t>
            </a:r>
            <a:endParaRPr lang="uk-UA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9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Вплив автомобільного транспорту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11742057" y="65024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4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28" y="2326954"/>
            <a:ext cx="4539344" cy="300807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10200" y="2366112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AutoNum type="arabicPeriod"/>
            </a:pPr>
            <a:r>
              <a:rPr lang="uk-UA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ProbaPro"/>
              </a:rPr>
              <a:t>Основна </a:t>
            </a:r>
            <a:r>
              <a:rPr lang="uk-UA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ProbaPro"/>
              </a:rPr>
              <a:t>кількість автомобільного транспорту зосереджена в місцях з високою щільністю населення - містах, промислових </a:t>
            </a:r>
            <a:r>
              <a:rPr lang="uk-UA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ProbaPro"/>
              </a:rPr>
              <a:t>центрах.</a:t>
            </a:r>
          </a:p>
          <a:p>
            <a:pPr marL="342900" indent="-342900">
              <a:buAutoNum type="arabicPeriod"/>
            </a:pPr>
            <a:endParaRPr lang="uk-UA" sz="2000" dirty="0" smtClean="0">
              <a:solidFill>
                <a:schemeClr val="accent6">
                  <a:lumMod val="60000"/>
                  <a:lumOff val="40000"/>
                </a:schemeClr>
              </a:solidFill>
              <a:latin typeface="ProbaPro"/>
            </a:endParaRPr>
          </a:p>
          <a:p>
            <a:pPr marL="342900" indent="-342900">
              <a:buAutoNum type="arabicPeriod"/>
            </a:pPr>
            <a:r>
              <a:rPr lang="uk-UA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ProbaPro"/>
              </a:rPr>
              <a:t>Шкідливі </a:t>
            </a:r>
            <a:r>
              <a:rPr lang="uk-UA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ProbaPro"/>
              </a:rPr>
              <a:t>викиди від автомобілів виробляються в самих нижніх, приземних шарах атмосфери, там, де протікає основна життєдіяльність людини і де умови для їхнього розсіювання є найгіршими. </a:t>
            </a:r>
          </a:p>
          <a:p>
            <a:pPr marL="342900" indent="-342900">
              <a:buAutoNum type="arabicPeriod"/>
            </a:pPr>
            <a:endParaRPr lang="uk-UA" sz="2000" dirty="0" smtClean="0">
              <a:solidFill>
                <a:schemeClr val="accent6">
                  <a:lumMod val="60000"/>
                  <a:lumOff val="40000"/>
                </a:schemeClr>
              </a:solidFill>
              <a:latin typeface="ProbaPro"/>
            </a:endParaRPr>
          </a:p>
          <a:p>
            <a:pPr marL="342900" indent="-342900">
              <a:buAutoNum type="arabicPeriod"/>
            </a:pPr>
            <a:r>
              <a:rPr lang="uk-UA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ProbaPro"/>
              </a:rPr>
              <a:t>В</a:t>
            </a:r>
            <a:r>
              <a:rPr lang="uk-UA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ProbaPro"/>
              </a:rPr>
              <a:t>ідпрацьовані </a:t>
            </a:r>
            <a:r>
              <a:rPr lang="uk-UA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ProbaPro"/>
              </a:rPr>
              <a:t>гази двигунів автомобілів містять висококонцентровані токсичні компоненти, що є основними забруднювачами </a:t>
            </a:r>
            <a:r>
              <a:rPr lang="uk-UA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ProbaPro"/>
              </a:rPr>
              <a:t>атмосфери</a:t>
            </a:r>
            <a:endParaRPr lang="uk-UA" sz="2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71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9540" y="680137"/>
            <a:ext cx="8357801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uk-UA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Підвищення температури земної атмосфери</a:t>
            </a:r>
            <a:endParaRPr lang="uk-UA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29929" y="1948270"/>
            <a:ext cx="444137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Palatino Linotype" panose="02040502050505030304" pitchFamily="18" charset="0"/>
              </a:rPr>
              <a:t>підвищення</a:t>
            </a:r>
            <a:r>
              <a:rPr lang="ru-RU" sz="2400" b="1" dirty="0">
                <a:latin typeface="Palatino Linotype" panose="02040502050505030304" pitchFamily="18" charset="0"/>
              </a:rPr>
              <a:t> </a:t>
            </a:r>
            <a:r>
              <a:rPr lang="ru-RU" sz="2400" b="1" dirty="0" err="1">
                <a:latin typeface="Palatino Linotype" panose="02040502050505030304" pitchFamily="18" charset="0"/>
              </a:rPr>
              <a:t>концентрації</a:t>
            </a:r>
            <a:r>
              <a:rPr lang="ru-RU" sz="2400" b="1" dirty="0">
                <a:latin typeface="Palatino Linotype" panose="02040502050505030304" pitchFamily="18" charset="0"/>
              </a:rPr>
              <a:t> </a:t>
            </a:r>
            <a:r>
              <a:rPr lang="ru-RU" sz="2400" b="1" dirty="0" err="1">
                <a:latin typeface="Palatino Linotype" panose="02040502050505030304" pitchFamily="18" charset="0"/>
              </a:rPr>
              <a:t>кінцевого</a:t>
            </a:r>
            <a:r>
              <a:rPr lang="ru-RU" sz="2400" b="1" dirty="0">
                <a:latin typeface="Palatino Linotype" panose="02040502050505030304" pitchFamily="18" charset="0"/>
              </a:rPr>
              <a:t> продукту </a:t>
            </a:r>
            <a:r>
              <a:rPr lang="ru-RU" sz="2400" b="1" dirty="0" err="1">
                <a:latin typeface="Palatino Linotype" panose="02040502050505030304" pitchFamily="18" charset="0"/>
              </a:rPr>
              <a:t>горіння</a:t>
            </a:r>
            <a:r>
              <a:rPr lang="ru-RU" sz="2400" b="1" dirty="0">
                <a:latin typeface="Palatino Linotype" panose="02040502050505030304" pitchFamily="18" charset="0"/>
              </a:rPr>
              <a:t> автомоторного </a:t>
            </a:r>
            <a:r>
              <a:rPr lang="ru-RU" sz="2400" b="1" dirty="0" err="1">
                <a:latin typeface="Palatino Linotype" panose="02040502050505030304" pitchFamily="18" charset="0"/>
              </a:rPr>
              <a:t>палива</a:t>
            </a:r>
            <a:r>
              <a:rPr lang="ru-RU" sz="2400" b="1" dirty="0">
                <a:latin typeface="Palatino Linotype" panose="02040502050505030304" pitchFamily="18" charset="0"/>
              </a:rPr>
              <a:t> - </a:t>
            </a:r>
            <a:r>
              <a:rPr lang="ru-RU" sz="2400" b="1" dirty="0" err="1">
                <a:latin typeface="Palatino Linotype" panose="02040502050505030304" pitchFamily="18" charset="0"/>
              </a:rPr>
              <a:t>діоксид</a:t>
            </a:r>
            <a:r>
              <a:rPr lang="ru-RU" sz="2400" b="1" dirty="0">
                <a:latin typeface="Palatino Linotype" panose="02040502050505030304" pitchFamily="18" charset="0"/>
              </a:rPr>
              <a:t> </a:t>
            </a:r>
            <a:r>
              <a:rPr lang="ru-RU" sz="2400" b="1" dirty="0" err="1">
                <a:latin typeface="Palatino Linotype" panose="02040502050505030304" pitchFamily="18" charset="0"/>
              </a:rPr>
              <a:t>вуглецю</a:t>
            </a:r>
            <a:r>
              <a:rPr lang="ru-RU" sz="2400" b="1" dirty="0">
                <a:latin typeface="Palatino Linotype" panose="02040502050505030304" pitchFamily="18" charset="0"/>
              </a:rPr>
              <a:t>, до </a:t>
            </a:r>
            <a:r>
              <a:rPr lang="ru-RU" sz="2400" b="1" dirty="0" err="1">
                <a:latin typeface="Palatino Linotype" panose="02040502050505030304" pitchFamily="18" charset="0"/>
              </a:rPr>
              <a:t>речі</a:t>
            </a:r>
            <a:r>
              <a:rPr lang="ru-RU" sz="2400" b="1" dirty="0">
                <a:latin typeface="Palatino Linotype" panose="02040502050505030304" pitchFamily="18" charset="0"/>
              </a:rPr>
              <a:t> </a:t>
            </a:r>
            <a:r>
              <a:rPr lang="ru-RU" sz="2400" b="1" dirty="0" err="1">
                <a:latin typeface="Palatino Linotype" panose="02040502050505030304" pitchFamily="18" charset="0"/>
              </a:rPr>
              <a:t>говорячи</a:t>
            </a:r>
            <a:r>
              <a:rPr lang="ru-RU" sz="2400" b="1" dirty="0">
                <a:latin typeface="Palatino Linotype" panose="02040502050505030304" pitchFamily="18" charset="0"/>
              </a:rPr>
              <a:t>, природного атмосферного компонента, </a:t>
            </a:r>
            <a:r>
              <a:rPr lang="ru-RU" sz="2400" b="1" dirty="0" err="1">
                <a:latin typeface="Palatino Linotype" panose="02040502050505030304" pitchFamily="18" charset="0"/>
              </a:rPr>
              <a:t>призводить</a:t>
            </a:r>
            <a:r>
              <a:rPr lang="ru-RU" sz="2400" b="1" dirty="0">
                <a:latin typeface="Palatino Linotype" panose="02040502050505030304" pitchFamily="18" charset="0"/>
              </a:rPr>
              <a:t> до глобального </a:t>
            </a:r>
            <a:r>
              <a:rPr lang="ru-RU" sz="2400" b="1" dirty="0" err="1">
                <a:latin typeface="Palatino Linotype" panose="02040502050505030304" pitchFamily="18" charset="0"/>
              </a:rPr>
              <a:t>підвищення</a:t>
            </a:r>
            <a:r>
              <a:rPr lang="ru-RU" sz="2400" b="1" dirty="0">
                <a:latin typeface="Palatino Linotype" panose="02040502050505030304" pitchFamily="18" charset="0"/>
              </a:rPr>
              <a:t> </a:t>
            </a:r>
            <a:r>
              <a:rPr lang="ru-RU" sz="2400" b="1" dirty="0" err="1">
                <a:latin typeface="Palatino Linotype" panose="02040502050505030304" pitchFamily="18" charset="0"/>
              </a:rPr>
              <a:t>температури</a:t>
            </a:r>
            <a:r>
              <a:rPr lang="ru-RU" sz="2400" b="1" dirty="0">
                <a:latin typeface="Palatino Linotype" panose="02040502050505030304" pitchFamily="18" charset="0"/>
              </a:rPr>
              <a:t> </a:t>
            </a:r>
            <a:r>
              <a:rPr lang="ru-RU" sz="2400" b="1" dirty="0" err="1">
                <a:latin typeface="Palatino Linotype" panose="02040502050505030304" pitchFamily="18" charset="0"/>
              </a:rPr>
              <a:t>земної</a:t>
            </a:r>
            <a:r>
              <a:rPr lang="ru-RU" sz="2400" b="1" dirty="0">
                <a:latin typeface="Palatino Linotype" panose="02040502050505030304" pitchFamily="18" charset="0"/>
              </a:rPr>
              <a:t> </a:t>
            </a:r>
            <a:r>
              <a:rPr lang="ru-RU" sz="2400" b="1" dirty="0" err="1">
                <a:latin typeface="Palatino Linotype" panose="02040502050505030304" pitchFamily="18" charset="0"/>
              </a:rPr>
              <a:t>атмосфери</a:t>
            </a:r>
            <a:r>
              <a:rPr lang="ru-RU" sz="2400" b="1" dirty="0">
                <a:latin typeface="Palatino Linotype" panose="02040502050505030304" pitchFamily="18" charset="0"/>
              </a:rPr>
              <a:t> (так званий </a:t>
            </a:r>
            <a:r>
              <a:rPr lang="ru-RU" sz="2400" b="1" dirty="0" err="1">
                <a:latin typeface="Palatino Linotype" panose="02040502050505030304" pitchFamily="18" charset="0"/>
              </a:rPr>
              <a:t>парниковий</a:t>
            </a:r>
            <a:r>
              <a:rPr lang="ru-RU" sz="2400" b="1" dirty="0">
                <a:latin typeface="Palatino Linotype" panose="02040502050505030304" pitchFamily="18" charset="0"/>
              </a:rPr>
              <a:t> </a:t>
            </a:r>
            <a:r>
              <a:rPr lang="ru-RU" sz="2400" b="1" dirty="0" err="1">
                <a:latin typeface="Palatino Linotype" panose="02040502050505030304" pitchFamily="18" charset="0"/>
              </a:rPr>
              <a:t>ефект</a:t>
            </a:r>
            <a:r>
              <a:rPr lang="ru-RU" sz="2400" b="1" dirty="0">
                <a:latin typeface="Palatino Linotype" panose="02040502050505030304" pitchFamily="18" charset="0"/>
              </a:rPr>
              <a:t>)</a:t>
            </a:r>
            <a:endParaRPr lang="uk-UA" sz="2400" b="1" dirty="0">
              <a:latin typeface="Palatino Linotype" panose="020405020505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61" y="1309776"/>
            <a:ext cx="4816138" cy="27159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30" y="3479920"/>
            <a:ext cx="4470854" cy="27606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573691" y="6453051"/>
            <a:ext cx="44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5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5653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08800" y="493486"/>
            <a:ext cx="4136571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uk-UA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Кислотні дощі</a:t>
            </a:r>
            <a:endParaRPr lang="uk-UA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6790"/>
            <a:ext cx="5000172" cy="28125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22" y="2783940"/>
            <a:ext cx="4049850" cy="25028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686" y="3899387"/>
            <a:ext cx="3803854" cy="277472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08800" y="1553029"/>
            <a:ext cx="47897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З'єднання сірки та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оксиду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азоту, що викидаються в атмосферу з відпрацьованими газами двигунів автомобілів, піддаються хімічним перетворенням, формуючи різні кислоти і солі. Такі речовини повертаються на землю у виді "кислотних" дощів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698514" y="6466114"/>
            <a:ext cx="358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897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21775480"/>
              </p:ext>
            </p:extLst>
          </p:nvPr>
        </p:nvGraphicFramePr>
        <p:xfrm>
          <a:off x="5738950" y="182266"/>
          <a:ext cx="6096000" cy="347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985864" y="5969727"/>
            <a:ext cx="849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7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17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68823" y="657889"/>
            <a:ext cx="45470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Забруднення повітря</a:t>
            </a:r>
            <a:endParaRPr lang="uk-UA" sz="36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34" y="1725656"/>
            <a:ext cx="7233093" cy="43509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315902" y="6348549"/>
            <a:ext cx="610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8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357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500" y="169655"/>
            <a:ext cx="7171510" cy="653159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5143" y="742967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Концентрація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забрудників</a:t>
            </a:r>
            <a:endParaRPr lang="ru-RU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6571" y="6374674"/>
            <a:ext cx="73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9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5745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205</TotalTime>
  <Words>293</Words>
  <Application>Microsoft Office PowerPoint</Application>
  <PresentationFormat>Произвольный</PresentationFormat>
  <Paragraphs>48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След самолета</vt:lpstr>
      <vt:lpstr>.  </vt:lpstr>
      <vt:lpstr>План</vt:lpstr>
      <vt:lpstr>Презентация PowerPoint</vt:lpstr>
      <vt:lpstr>Вплив автомобільного транспорту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Цяпа Богдан Васильович</dc:creator>
  <cp:lastModifiedBy>user</cp:lastModifiedBy>
  <cp:revision>14</cp:revision>
  <dcterms:created xsi:type="dcterms:W3CDTF">2020-02-16T13:42:45Z</dcterms:created>
  <dcterms:modified xsi:type="dcterms:W3CDTF">2021-02-18T20:46:14Z</dcterms:modified>
</cp:coreProperties>
</file>