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3"/>
  </p:notes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76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ED02E-54E7-468E-9190-A4925A99406E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5FFC3-EED6-4E4A-B9D0-66798DF819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092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B0F67-99FC-418B-B8A5-56106334E5C9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3F3EC-B942-4D6E-B13B-E6F32AAA018B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F22C-D900-4697-9F01-A931D0C0E42A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D0AA-AE46-4389-85BA-59355CD0B157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37400-5C6D-4A8E-9EDF-2D0754A49383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1A05-4709-495E-9E29-39EB0D9CD2BE}" type="datetime1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80F2-289B-43D8-914E-5609F1F689A3}" type="datetime1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8B6E-3FC7-458E-821E-CA8E309190AD}" type="datetime1">
              <a:rPr lang="ru-RU" smtClean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3F5F-3CD1-46FA-8743-B8FA9650A807}" type="datetime1">
              <a:rPr lang="ru-RU" smtClean="0"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A284-01C0-46A7-94ED-E77A45F9917B}" type="datetime1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846-9395-4D8C-8DEE-DEF1A18C2D14}" type="datetime1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6203E89-4268-4AB6-8E6A-40E1FC8B75BD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47655" y="4481736"/>
            <a:ext cx="3096345" cy="531440"/>
          </a:xfrm>
        </p:spPr>
        <p:txBody>
          <a:bodyPr>
            <a:normAutofit/>
          </a:bodyPr>
          <a:lstStyle/>
          <a:p>
            <a:r>
              <a:rPr lang="uk-UA" dirty="0" smtClean="0"/>
              <a:t>Тема 9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1268760"/>
            <a:ext cx="8424936" cy="344067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 err="1">
                <a:effectLst/>
              </a:rPr>
              <a:t>Основні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джерела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забруднення</a:t>
            </a:r>
            <a:r>
              <a:rPr lang="ru-RU" sz="3200" dirty="0">
                <a:effectLst/>
              </a:rPr>
              <a:t> води і </a:t>
            </a:r>
            <a:r>
              <a:rPr lang="ru-RU" sz="3200" dirty="0" err="1">
                <a:effectLst/>
              </a:rPr>
              <a:t>переважаючі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забрудники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водних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екосистем</a:t>
            </a:r>
            <a:r>
              <a:rPr lang="ru-RU" sz="3200" dirty="0">
                <a:effectLst/>
              </a:rPr>
              <a:t>. </a:t>
            </a:r>
            <a:r>
              <a:rPr lang="ru-RU" sz="3200" dirty="0" err="1">
                <a:effectLst/>
              </a:rPr>
              <a:t>Найбільші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забруднення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річкових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басейнів</a:t>
            </a:r>
            <a:r>
              <a:rPr lang="ru-RU" sz="3200" dirty="0">
                <a:effectLst/>
              </a:rPr>
              <a:t> у </a:t>
            </a:r>
            <a:r>
              <a:rPr lang="ru-RU" sz="3200" dirty="0" err="1">
                <a:effectLst/>
              </a:rPr>
              <a:t>світі</a:t>
            </a:r>
            <a:r>
              <a:rPr lang="ru-RU" sz="3200" dirty="0">
                <a:effectLst/>
              </a:rPr>
              <a:t>. </a:t>
            </a:r>
            <a:r>
              <a:rPr lang="ru-RU" sz="3200" dirty="0" err="1">
                <a:effectLst/>
              </a:rPr>
              <a:t>Якість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питної</a:t>
            </a:r>
            <a:r>
              <a:rPr lang="ru-RU" sz="3200" dirty="0">
                <a:effectLst/>
              </a:rPr>
              <a:t> води в </a:t>
            </a:r>
            <a:r>
              <a:rPr lang="ru-RU" sz="3200" dirty="0" err="1">
                <a:effectLst/>
              </a:rPr>
              <a:t>Україні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4260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62"/>
            <a:ext cx="9143999" cy="68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262192" cy="792088"/>
          </a:xfrm>
        </p:spPr>
        <p:txBody>
          <a:bodyPr/>
          <a:lstStyle/>
          <a:p>
            <a:pPr marL="0" indent="0">
              <a:buNone/>
            </a:pPr>
            <a:r>
              <a:rPr lang="uk-UA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Біологічне забруднення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5779" y="4024255"/>
            <a:ext cx="8532440" cy="2821390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Біологічне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забруднення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водойм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полягає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у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надходженні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в них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зі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стрічними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водами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різних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мікроорганізмів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бактерій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вірусів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), спор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грибків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яєць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червів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і т. д.,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багато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з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яких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є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хвороботворними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для людей,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тварин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і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рослин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Серед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біологічних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забруднювачів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перше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місце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посідають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комунально-побутові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стоки (особливо,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якщо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вони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неочищені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чи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очищені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недостатньо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), а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також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стоки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підприємств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цукрових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заводів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м'ясокомбінатів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заводів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що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обробляють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шкіру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деревообробних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комбінатів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10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862293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261520" cy="720080"/>
          </a:xfrm>
        </p:spPr>
        <p:txBody>
          <a:bodyPr/>
          <a:lstStyle/>
          <a:p>
            <a:pPr marL="0" indent="0">
              <a:buNone/>
            </a:pPr>
            <a:r>
              <a:rPr lang="uk-UA" sz="3600" dirty="0" smtClean="0"/>
              <a:t>Теплове забруднення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292080" y="764704"/>
            <a:ext cx="3808512" cy="5832648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/>
              <a:t>Теплове </a:t>
            </a:r>
            <a:r>
              <a:rPr lang="ru-RU" dirty="0" err="1"/>
              <a:t>забруднення</a:t>
            </a:r>
            <a:r>
              <a:rPr lang="ru-RU" dirty="0"/>
              <a:t> води </a:t>
            </a:r>
            <a:r>
              <a:rPr lang="ru-RU" dirty="0" err="1"/>
              <a:t>спричиняється</a:t>
            </a:r>
            <a:r>
              <a:rPr lang="ru-RU" dirty="0"/>
              <a:t> спуском у </a:t>
            </a:r>
            <a:r>
              <a:rPr lang="ru-RU" dirty="0" err="1"/>
              <a:t>водойми</a:t>
            </a:r>
            <a:r>
              <a:rPr lang="ru-RU" dirty="0"/>
              <a:t> </a:t>
            </a:r>
            <a:r>
              <a:rPr lang="ru-RU" dirty="0" err="1"/>
              <a:t>підігрітих</a:t>
            </a:r>
            <a:r>
              <a:rPr lang="ru-RU" dirty="0"/>
              <a:t> вод </a:t>
            </a:r>
            <a:r>
              <a:rPr lang="ru-RU" dirty="0" err="1"/>
              <a:t>від</a:t>
            </a:r>
            <a:r>
              <a:rPr lang="ru-RU" dirty="0"/>
              <a:t> ТЕС, АЕС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енергетичних</a:t>
            </a:r>
            <a:r>
              <a:rPr lang="ru-RU" dirty="0"/>
              <a:t> установок. Тепла вода </a:t>
            </a:r>
            <a:r>
              <a:rPr lang="ru-RU" dirty="0" err="1"/>
              <a:t>змінює</a:t>
            </a:r>
            <a:r>
              <a:rPr lang="ru-RU" dirty="0"/>
              <a:t> </a:t>
            </a:r>
            <a:r>
              <a:rPr lang="ru-RU" dirty="0" err="1"/>
              <a:t>термічний</a:t>
            </a:r>
            <a:r>
              <a:rPr lang="ru-RU" dirty="0"/>
              <a:t> і </a:t>
            </a:r>
            <a:r>
              <a:rPr lang="ru-RU" dirty="0" err="1"/>
              <a:t>біологічний</a:t>
            </a:r>
            <a:r>
              <a:rPr lang="ru-RU" dirty="0"/>
              <a:t> </a:t>
            </a:r>
            <a:r>
              <a:rPr lang="ru-RU" dirty="0" err="1"/>
              <a:t>режими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 і </a:t>
            </a:r>
            <a:r>
              <a:rPr lang="ru-RU" dirty="0" err="1"/>
              <a:t>шкідливо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мешканців</a:t>
            </a:r>
            <a:r>
              <a:rPr lang="ru-RU" dirty="0"/>
              <a:t>. Як показали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гідробіологів</a:t>
            </a:r>
            <a:r>
              <a:rPr lang="ru-RU" dirty="0"/>
              <a:t>, вода, </a:t>
            </a:r>
            <a:r>
              <a:rPr lang="ru-RU" dirty="0" err="1"/>
              <a:t>нагріта</a:t>
            </a:r>
            <a:r>
              <a:rPr lang="ru-RU" dirty="0"/>
              <a:t> до 26-30°С, </a:t>
            </a:r>
            <a:r>
              <a:rPr lang="ru-RU" dirty="0" err="1"/>
              <a:t>діє</a:t>
            </a:r>
            <a:r>
              <a:rPr lang="ru-RU" dirty="0"/>
              <a:t> </a:t>
            </a:r>
            <a:r>
              <a:rPr lang="ru-RU" dirty="0" err="1"/>
              <a:t>пригнічуючи</a:t>
            </a:r>
            <a:r>
              <a:rPr lang="ru-RU" dirty="0"/>
              <a:t> на </a:t>
            </a:r>
            <a:r>
              <a:rPr lang="ru-RU" dirty="0" err="1"/>
              <a:t>риб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мешканців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, а </a:t>
            </a:r>
            <a:r>
              <a:rPr lang="ru-RU" dirty="0" err="1"/>
              <a:t>якщо</a:t>
            </a:r>
            <a:r>
              <a:rPr lang="ru-RU" dirty="0"/>
              <a:t> температура води </a:t>
            </a:r>
            <a:r>
              <a:rPr lang="ru-RU" dirty="0" err="1"/>
              <a:t>піднімається</a:t>
            </a:r>
            <a:r>
              <a:rPr lang="ru-RU" dirty="0"/>
              <a:t> до 36*С, вся </a:t>
            </a:r>
            <a:r>
              <a:rPr lang="ru-RU" dirty="0" err="1"/>
              <a:t>риба</a:t>
            </a:r>
            <a:r>
              <a:rPr lang="ru-RU" dirty="0"/>
              <a:t> </a:t>
            </a:r>
            <a:r>
              <a:rPr lang="ru-RU" dirty="0" err="1"/>
              <a:t>гине</a:t>
            </a:r>
            <a:r>
              <a:rPr lang="ru-RU" dirty="0"/>
              <a:t>. </a:t>
            </a:r>
            <a:r>
              <a:rPr lang="ru-RU" dirty="0" err="1"/>
              <a:t>Найбільшу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теплої</a:t>
            </a:r>
            <a:r>
              <a:rPr lang="ru-RU" dirty="0"/>
              <a:t> води </a:t>
            </a:r>
            <a:r>
              <a:rPr lang="ru-RU" dirty="0" err="1"/>
              <a:t>викидають</a:t>
            </a:r>
            <a:r>
              <a:rPr lang="ru-RU" dirty="0"/>
              <a:t> у </a:t>
            </a:r>
            <a:r>
              <a:rPr lang="ru-RU" dirty="0" err="1"/>
              <a:t>водойми</a:t>
            </a:r>
            <a:r>
              <a:rPr lang="ru-RU" dirty="0"/>
              <a:t> </a:t>
            </a:r>
            <a:r>
              <a:rPr lang="ru-RU" dirty="0" err="1"/>
              <a:t>атомні</a:t>
            </a:r>
            <a:r>
              <a:rPr lang="ru-RU" dirty="0"/>
              <a:t> </a:t>
            </a:r>
            <a:r>
              <a:rPr lang="ru-RU" dirty="0" err="1"/>
              <a:t>електростанції</a:t>
            </a:r>
            <a:r>
              <a:rPr lang="ru-RU" dirty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0" y="1628800"/>
            <a:ext cx="518457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11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7620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-11863"/>
            <a:ext cx="8784976" cy="4680520"/>
          </a:xfrm>
        </p:spPr>
        <p:txBody>
          <a:bodyPr/>
          <a:lstStyle/>
          <a:p>
            <a:pPr marL="45720" indent="0" algn="ctr">
              <a:buNone/>
            </a:pPr>
            <a:r>
              <a:rPr lang="ru-RU" dirty="0" err="1" smtClean="0"/>
              <a:t>Радіоактивне</a:t>
            </a:r>
            <a:r>
              <a:rPr lang="ru-RU" dirty="0" smtClean="0"/>
              <a:t> </a:t>
            </a:r>
            <a:r>
              <a:rPr lang="ru-RU" dirty="0" err="1" smtClean="0"/>
              <a:t>забруднення</a:t>
            </a:r>
            <a:r>
              <a:rPr lang="ru-RU" dirty="0" smtClean="0"/>
              <a:t> </a:t>
            </a:r>
            <a:r>
              <a:rPr lang="ru-RU" dirty="0" err="1" smtClean="0"/>
              <a:t>пов'язане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підвищенням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 </a:t>
            </a:r>
            <a:r>
              <a:rPr lang="ru-RU" dirty="0" err="1" smtClean="0"/>
              <a:t>вмісту</a:t>
            </a:r>
            <a:r>
              <a:rPr lang="ru-RU" dirty="0" smtClean="0"/>
              <a:t> </a:t>
            </a:r>
            <a:r>
              <a:rPr lang="ru-RU" dirty="0" err="1"/>
              <a:t>радіоактивних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. Через </a:t>
            </a:r>
            <a:r>
              <a:rPr lang="ru-RU" dirty="0" smtClean="0"/>
              <a:t>те, </a:t>
            </a:r>
            <a:r>
              <a:rPr lang="ru-RU" dirty="0" err="1"/>
              <a:t>що</a:t>
            </a:r>
            <a:r>
              <a:rPr lang="ru-RU" dirty="0"/>
              <a:t> час </a:t>
            </a:r>
            <a:r>
              <a:rPr lang="ru-RU" dirty="0" err="1"/>
              <a:t>напіврозпаду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радіонуклідів</a:t>
            </a:r>
            <a:r>
              <a:rPr lang="ru-RU" dirty="0"/>
              <a:t> </a:t>
            </a:r>
            <a:r>
              <a:rPr lang="ru-RU" dirty="0" err="1"/>
              <a:t>триває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годин до </a:t>
            </a:r>
            <a:r>
              <a:rPr lang="ru-RU" dirty="0" err="1"/>
              <a:t>тисяч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радіоактивне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води є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стійким</a:t>
            </a:r>
            <a:r>
              <a:rPr lang="ru-RU" dirty="0"/>
              <a:t> і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зберігатися</a:t>
            </a:r>
            <a:r>
              <a:rPr lang="ru-RU" dirty="0"/>
              <a:t> </a:t>
            </a:r>
            <a:r>
              <a:rPr lang="ru-RU" dirty="0" err="1"/>
              <a:t>тривалий</a:t>
            </a:r>
            <a:r>
              <a:rPr lang="ru-RU" dirty="0"/>
              <a:t> час.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радіонуклідів</a:t>
            </a:r>
            <a:r>
              <a:rPr lang="ru-RU" dirty="0"/>
              <a:t> </a:t>
            </a:r>
            <a:r>
              <a:rPr lang="ru-RU" dirty="0" err="1"/>
              <a:t>сорбується</a:t>
            </a:r>
            <a:r>
              <a:rPr lang="ru-RU" dirty="0"/>
              <a:t> </a:t>
            </a:r>
            <a:r>
              <a:rPr lang="ru-RU" dirty="0" err="1"/>
              <a:t>гірськими</a:t>
            </a:r>
            <a:r>
              <a:rPr lang="ru-RU" dirty="0"/>
              <a:t> породами і тому </a:t>
            </a:r>
            <a:r>
              <a:rPr lang="ru-RU" dirty="0" err="1"/>
              <a:t>локалізуються</a:t>
            </a:r>
            <a:r>
              <a:rPr lang="ru-RU" dirty="0"/>
              <a:t>. У </a:t>
            </a:r>
            <a:r>
              <a:rPr lang="ru-RU" dirty="0" err="1"/>
              <a:t>відкритих</a:t>
            </a:r>
            <a:r>
              <a:rPr lang="ru-RU" dirty="0"/>
              <a:t> </a:t>
            </a:r>
            <a:r>
              <a:rPr lang="ru-RU" dirty="0" err="1"/>
              <a:t>водоймах</a:t>
            </a:r>
            <a:r>
              <a:rPr lang="ru-RU" dirty="0"/>
              <a:t> вони </a:t>
            </a:r>
            <a:r>
              <a:rPr lang="ru-RU" dirty="0" err="1"/>
              <a:t>осідають</a:t>
            </a:r>
            <a:r>
              <a:rPr lang="ru-RU" dirty="0"/>
              <a:t> на дно.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444" y="4285825"/>
            <a:ext cx="3630556" cy="24109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7" y="2492896"/>
            <a:ext cx="5724128" cy="3216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12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6531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768752" cy="128701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0" dirty="0" err="1">
                <a:effectLst/>
              </a:rPr>
              <a:t>Найбільшими</a:t>
            </a:r>
            <a:r>
              <a:rPr lang="ru-RU" sz="3200" b="0" dirty="0">
                <a:effectLst/>
              </a:rPr>
              <a:t> </a:t>
            </a:r>
            <a:r>
              <a:rPr lang="ru-RU" sz="3200" b="0" dirty="0" err="1">
                <a:effectLst/>
              </a:rPr>
              <a:t>забрудниками</a:t>
            </a:r>
            <a:r>
              <a:rPr lang="ru-RU" sz="3200" b="0" dirty="0">
                <a:effectLst/>
              </a:rPr>
              <a:t> </a:t>
            </a:r>
            <a:r>
              <a:rPr lang="ru-RU" sz="3200" b="0" dirty="0" err="1">
                <a:effectLst/>
              </a:rPr>
              <a:t>поверхневих</a:t>
            </a:r>
            <a:r>
              <a:rPr lang="ru-RU" sz="3200" b="0" dirty="0">
                <a:effectLst/>
              </a:rPr>
              <a:t> і </a:t>
            </a:r>
            <a:r>
              <a:rPr lang="ru-RU" sz="3200" b="0" dirty="0" err="1">
                <a:effectLst/>
              </a:rPr>
              <a:t>підземних</a:t>
            </a:r>
            <a:r>
              <a:rPr lang="ru-RU" sz="3200" b="0" dirty="0">
                <a:effectLst/>
              </a:rPr>
              <a:t> вод є:</a:t>
            </a:r>
            <a:endParaRPr lang="ru-RU" sz="3200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611560" y="1927207"/>
            <a:ext cx="3888432" cy="720080"/>
          </a:xfrm>
          <a:prstGeom prst="homePlate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електроенергетика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- 43 %;</a:t>
            </a:r>
          </a:p>
        </p:txBody>
      </p:sp>
      <p:sp>
        <p:nvSpPr>
          <p:cNvPr id="5" name="Пятиугольник 4"/>
          <p:cNvSpPr/>
          <p:nvPr/>
        </p:nvSpPr>
        <p:spPr>
          <a:xfrm>
            <a:off x="1547664" y="2673749"/>
            <a:ext cx="3888432" cy="720080"/>
          </a:xfrm>
          <a:prstGeom prst="homePlat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комунальне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господарство-19,5 %</a:t>
            </a:r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555776" y="3393829"/>
            <a:ext cx="3888432" cy="72008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сільське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-16,6 %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3491880" y="4113909"/>
            <a:ext cx="3888432" cy="720080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чорна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металургія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- 9 %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4499992" y="4867378"/>
            <a:ext cx="3888432" cy="72008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хімія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нафтохімія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- 3 %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13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3049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1520" y="620688"/>
            <a:ext cx="3346704" cy="639762"/>
          </a:xfrm>
        </p:spPr>
        <p:txBody>
          <a:bodyPr/>
          <a:lstStyle/>
          <a:p>
            <a:r>
              <a:rPr lang="ru-RU" dirty="0"/>
              <a:t>Міссісіпі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0" y="4200836"/>
            <a:ext cx="4355976" cy="25474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err="1"/>
              <a:t>Основне</a:t>
            </a:r>
            <a:r>
              <a:rPr lang="ru-RU" dirty="0"/>
              <a:t> </a:t>
            </a:r>
            <a:r>
              <a:rPr lang="ru-RU" dirty="0" err="1"/>
              <a:t>джерело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з </a:t>
            </a:r>
            <a:r>
              <a:rPr lang="ru-RU" dirty="0" err="1"/>
              <a:t>найбільших</a:t>
            </a:r>
            <a:r>
              <a:rPr lang="ru-RU" dirty="0"/>
              <a:t> </a:t>
            </a:r>
            <a:r>
              <a:rPr lang="ru-RU" dirty="0" err="1"/>
              <a:t>річок</a:t>
            </a:r>
            <a:r>
              <a:rPr lang="ru-RU" dirty="0"/>
              <a:t> на </a:t>
            </a:r>
            <a:r>
              <a:rPr lang="ru-RU" dirty="0" err="1"/>
              <a:t>планеті</a:t>
            </a:r>
            <a:r>
              <a:rPr lang="ru-RU" dirty="0"/>
              <a:t> – </a:t>
            </a:r>
            <a:r>
              <a:rPr lang="ru-RU" dirty="0" err="1"/>
              <a:t>промислові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 Будучи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економічним</a:t>
            </a:r>
            <a:r>
              <a:rPr lang="ru-RU" dirty="0"/>
              <a:t> і </a:t>
            </a:r>
            <a:r>
              <a:rPr lang="ru-RU" dirty="0" err="1"/>
              <a:t>природним</a:t>
            </a:r>
            <a:r>
              <a:rPr lang="ru-RU" dirty="0"/>
              <a:t> ресурсом для США, </a:t>
            </a:r>
            <a:r>
              <a:rPr lang="ru-RU" dirty="0" err="1"/>
              <a:t>Міссісіпі</a:t>
            </a:r>
            <a:r>
              <a:rPr lang="ru-RU" dirty="0"/>
              <a:t> </a:t>
            </a:r>
            <a:r>
              <a:rPr lang="ru-RU" dirty="0" err="1"/>
              <a:t>щороку</a:t>
            </a:r>
            <a:r>
              <a:rPr lang="ru-RU" dirty="0"/>
              <a:t> </a:t>
            </a:r>
            <a:r>
              <a:rPr lang="ru-RU" dirty="0" err="1"/>
              <a:t>поповнює</a:t>
            </a:r>
            <a:r>
              <a:rPr lang="ru-RU" dirty="0"/>
              <a:t> </a:t>
            </a:r>
            <a:r>
              <a:rPr lang="ru-RU" dirty="0" err="1"/>
              <a:t>Мексиканську</a:t>
            </a:r>
            <a:r>
              <a:rPr lang="ru-RU" dirty="0"/>
              <a:t> затоку </a:t>
            </a:r>
            <a:r>
              <a:rPr lang="ru-RU" dirty="0" err="1"/>
              <a:t>тисячами</a:t>
            </a:r>
            <a:r>
              <a:rPr lang="ru-RU" dirty="0"/>
              <a:t> тонн </a:t>
            </a:r>
            <a:r>
              <a:rPr lang="ru-RU" dirty="0" err="1"/>
              <a:t>азотних</a:t>
            </a:r>
            <a:r>
              <a:rPr lang="ru-RU" dirty="0"/>
              <a:t> </a:t>
            </a:r>
            <a:r>
              <a:rPr lang="ru-RU" dirty="0" err="1"/>
              <a:t>забруднень</a:t>
            </a:r>
            <a:r>
              <a:rPr lang="ru-RU" dirty="0"/>
              <a:t>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773100" y="692696"/>
            <a:ext cx="4355976" cy="612416"/>
          </a:xfrm>
        </p:spPr>
        <p:txBody>
          <a:bodyPr/>
          <a:lstStyle/>
          <a:p>
            <a:r>
              <a:rPr lang="ru-RU" b="0" dirty="0" err="1" smtClean="0"/>
              <a:t>Хуанхе</a:t>
            </a:r>
            <a:r>
              <a:rPr lang="ru-RU" b="0" dirty="0" smtClean="0"/>
              <a:t>(«</a:t>
            </a:r>
            <a:r>
              <a:rPr lang="ru-RU" b="0" dirty="0" err="1" smtClean="0"/>
              <a:t>Жовта</a:t>
            </a:r>
            <a:r>
              <a:rPr lang="ru-RU" b="0" dirty="0" smtClean="0"/>
              <a:t> </a:t>
            </a:r>
            <a:r>
              <a:rPr lang="ru-RU" b="0" dirty="0"/>
              <a:t>річка»)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355976" y="4200836"/>
            <a:ext cx="4766917" cy="262128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 smtClean="0"/>
              <a:t>Є другою </a:t>
            </a:r>
            <a:r>
              <a:rPr lang="ru-RU" dirty="0"/>
              <a:t>за </a:t>
            </a:r>
            <a:r>
              <a:rPr lang="ru-RU" dirty="0" err="1"/>
              <a:t>довжиною</a:t>
            </a:r>
            <a:r>
              <a:rPr lang="ru-RU" dirty="0"/>
              <a:t> </a:t>
            </a:r>
            <a:r>
              <a:rPr lang="ru-RU" dirty="0" err="1"/>
              <a:t>річкою</a:t>
            </a:r>
            <a:r>
              <a:rPr lang="ru-RU" dirty="0"/>
              <a:t> Китаю. Вона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джерелом</a:t>
            </a:r>
            <a:r>
              <a:rPr lang="ru-RU" dirty="0"/>
              <a:t> </a:t>
            </a:r>
            <a:r>
              <a:rPr lang="ru-RU" dirty="0" err="1"/>
              <a:t>прісної</a:t>
            </a:r>
            <a:r>
              <a:rPr lang="ru-RU" dirty="0"/>
              <a:t> </a:t>
            </a:r>
            <a:r>
              <a:rPr lang="ru-RU" dirty="0" err="1"/>
              <a:t>питної</a:t>
            </a:r>
            <a:r>
              <a:rPr lang="ru-RU" dirty="0"/>
              <a:t> води для </a:t>
            </a:r>
            <a:r>
              <a:rPr lang="ru-RU" dirty="0" err="1"/>
              <a:t>мільйонів</a:t>
            </a:r>
            <a:r>
              <a:rPr lang="ru-RU" dirty="0"/>
              <a:t> людей,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проживають</a:t>
            </a:r>
            <a:r>
              <a:rPr lang="ru-RU" dirty="0"/>
              <a:t> в </a:t>
            </a:r>
            <a:r>
              <a:rPr lang="ru-RU" dirty="0" err="1"/>
              <a:t>Північному</a:t>
            </a:r>
            <a:r>
              <a:rPr lang="ru-RU" dirty="0"/>
              <a:t> </a:t>
            </a:r>
            <a:r>
              <a:rPr lang="ru-RU" dirty="0" err="1"/>
              <a:t>Китаї</a:t>
            </a:r>
            <a:r>
              <a:rPr lang="ru-RU" dirty="0"/>
              <a:t>. Але за </a:t>
            </a:r>
            <a:r>
              <a:rPr lang="ru-RU" dirty="0" err="1"/>
              <a:t>останній</a:t>
            </a:r>
            <a:r>
              <a:rPr lang="ru-RU" dirty="0"/>
              <a:t> час вода </a:t>
            </a:r>
            <a:r>
              <a:rPr lang="ru-RU" dirty="0" err="1"/>
              <a:t>настільки</a:t>
            </a:r>
            <a:r>
              <a:rPr lang="ru-RU" dirty="0"/>
              <a:t> </a:t>
            </a:r>
            <a:r>
              <a:rPr lang="ru-RU" dirty="0" err="1"/>
              <a:t>забруднилася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непридатна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для </a:t>
            </a:r>
            <a:r>
              <a:rPr lang="ru-RU" dirty="0" err="1"/>
              <a:t>використання</a:t>
            </a:r>
            <a:r>
              <a:rPr lang="ru-RU" dirty="0"/>
              <a:t> в </a:t>
            </a:r>
            <a:r>
              <a:rPr lang="ru-RU" dirty="0" err="1"/>
              <a:t>сільському</a:t>
            </a:r>
            <a:r>
              <a:rPr lang="ru-RU" dirty="0"/>
              <a:t> </a:t>
            </a:r>
            <a:r>
              <a:rPr lang="ru-RU" dirty="0" err="1"/>
              <a:t>господарстві</a:t>
            </a:r>
            <a:r>
              <a:rPr lang="ru-RU" dirty="0"/>
              <a:t>.</a:t>
            </a:r>
          </a:p>
          <a:p>
            <a:pPr marL="45720" indent="0">
              <a:buNone/>
            </a:pPr>
            <a:r>
              <a:rPr lang="ru-RU" dirty="0" err="1"/>
              <a:t>Щорічно</a:t>
            </a:r>
            <a:r>
              <a:rPr lang="ru-RU" dirty="0"/>
              <a:t> в </a:t>
            </a:r>
            <a:r>
              <a:rPr lang="ru-RU" dirty="0" err="1"/>
              <a:t>річку</a:t>
            </a:r>
            <a:r>
              <a:rPr lang="ru-RU" dirty="0"/>
              <a:t> </a:t>
            </a:r>
            <a:r>
              <a:rPr lang="ru-RU" dirty="0" err="1"/>
              <a:t>скидається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мільярди</a:t>
            </a:r>
            <a:r>
              <a:rPr lang="ru-RU" dirty="0"/>
              <a:t> тонн </a:t>
            </a:r>
            <a:r>
              <a:rPr lang="ru-RU" dirty="0" err="1"/>
              <a:t>стічних</a:t>
            </a:r>
            <a:r>
              <a:rPr lang="ru-RU" dirty="0"/>
              <a:t> вод</a:t>
            </a:r>
            <a:r>
              <a:rPr lang="ru-RU" dirty="0" smtClean="0"/>
              <a:t>..</a:t>
            </a: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1316"/>
            <a:ext cx="7272808" cy="743388"/>
          </a:xfrm>
        </p:spPr>
        <p:txBody>
          <a:bodyPr/>
          <a:lstStyle/>
          <a:p>
            <a:pPr marL="0" indent="0">
              <a:buNone/>
            </a:pPr>
            <a:r>
              <a:rPr lang="uk-UA" sz="3200" dirty="0" smtClean="0"/>
              <a:t>Найбільш забруднені річки світу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2" y="1377121"/>
            <a:ext cx="4260634" cy="282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377121"/>
            <a:ext cx="4472343" cy="282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215542" y="6381328"/>
            <a:ext cx="18288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14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0320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899592" y="0"/>
            <a:ext cx="3346704" cy="639762"/>
          </a:xfrm>
        </p:spPr>
        <p:txBody>
          <a:bodyPr/>
          <a:lstStyle/>
          <a:p>
            <a:r>
              <a:rPr lang="ru-RU" dirty="0"/>
              <a:t>Буріганга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0" y="764704"/>
            <a:ext cx="4503151" cy="337882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err="1"/>
              <a:t>Річка</a:t>
            </a:r>
            <a:r>
              <a:rPr lang="ru-RU" dirty="0"/>
              <a:t> </a:t>
            </a:r>
            <a:r>
              <a:rPr lang="ru-RU" dirty="0" err="1"/>
              <a:t>Буріганга</a:t>
            </a:r>
            <a:r>
              <a:rPr lang="ru-RU" dirty="0"/>
              <a:t> </a:t>
            </a:r>
            <a:r>
              <a:rPr lang="ru-RU" dirty="0" err="1"/>
              <a:t>протікає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Дакки, </a:t>
            </a:r>
            <a:r>
              <a:rPr lang="ru-RU" dirty="0" err="1"/>
              <a:t>столиці</a:t>
            </a:r>
            <a:r>
              <a:rPr lang="ru-RU" dirty="0"/>
              <a:t> Бангладеш. Вона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забруднених</a:t>
            </a:r>
            <a:r>
              <a:rPr lang="ru-RU" dirty="0"/>
              <a:t> </a:t>
            </a:r>
            <a:r>
              <a:rPr lang="ru-RU" dirty="0" err="1"/>
              <a:t>річок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, а воду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для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. </a:t>
            </a:r>
            <a:r>
              <a:rPr lang="ru-RU" dirty="0" err="1"/>
              <a:t>Незважаючи</a:t>
            </a:r>
            <a:r>
              <a:rPr lang="ru-RU" dirty="0"/>
              <a:t> на </a:t>
            </a:r>
            <a:r>
              <a:rPr lang="ru-RU" dirty="0" err="1"/>
              <a:t>діючу</a:t>
            </a:r>
            <a:r>
              <a:rPr lang="ru-RU" dirty="0"/>
              <a:t> в </a:t>
            </a:r>
            <a:r>
              <a:rPr lang="ru-RU" dirty="0" err="1"/>
              <a:t>країні</a:t>
            </a:r>
            <a:r>
              <a:rPr lang="ru-RU" dirty="0"/>
              <a:t> </a:t>
            </a:r>
            <a:r>
              <a:rPr lang="ru-RU" dirty="0" err="1"/>
              <a:t>заборону</a:t>
            </a:r>
            <a:r>
              <a:rPr lang="ru-RU" dirty="0"/>
              <a:t> на </a:t>
            </a:r>
            <a:r>
              <a:rPr lang="ru-RU" dirty="0" err="1"/>
              <a:t>скидання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 у </a:t>
            </a:r>
            <a:r>
              <a:rPr lang="ru-RU" dirty="0" err="1"/>
              <a:t>річки</a:t>
            </a:r>
            <a:r>
              <a:rPr lang="ru-RU" dirty="0"/>
              <a:t>, в </a:t>
            </a:r>
            <a:r>
              <a:rPr lang="ru-RU" dirty="0" err="1"/>
              <a:t>Бурігангу</a:t>
            </a:r>
            <a:r>
              <a:rPr lang="ru-RU" dirty="0"/>
              <a:t> </a:t>
            </a:r>
            <a:r>
              <a:rPr lang="ru-RU" dirty="0" err="1"/>
              <a:t>щодня</a:t>
            </a:r>
            <a:r>
              <a:rPr lang="ru-RU" dirty="0"/>
              <a:t> </a:t>
            </a:r>
            <a:r>
              <a:rPr lang="ru-RU" dirty="0" err="1"/>
              <a:t>потрапляє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1,5 млн. </a:t>
            </a:r>
            <a:r>
              <a:rPr lang="ru-RU" dirty="0" err="1"/>
              <a:t>кубометрів</a:t>
            </a:r>
            <a:r>
              <a:rPr lang="ru-RU" dirty="0"/>
              <a:t>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5004048" y="5796"/>
            <a:ext cx="3346704" cy="639762"/>
          </a:xfrm>
        </p:spPr>
        <p:txBody>
          <a:bodyPr/>
          <a:lstStyle/>
          <a:p>
            <a:r>
              <a:rPr lang="uk-UA" dirty="0" err="1" smtClean="0"/>
              <a:t>Цітарум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5004048" y="3501008"/>
            <a:ext cx="3888432" cy="33497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err="1"/>
              <a:t>Цітарум</a:t>
            </a:r>
            <a:r>
              <a:rPr lang="ru-RU" dirty="0"/>
              <a:t> – одна з </a:t>
            </a:r>
            <a:r>
              <a:rPr lang="ru-RU" dirty="0" err="1"/>
              <a:t>головних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артерій</a:t>
            </a:r>
            <a:r>
              <a:rPr lang="ru-RU" dirty="0"/>
              <a:t> </a:t>
            </a:r>
            <a:r>
              <a:rPr lang="ru-RU" dirty="0" err="1"/>
              <a:t>Індонезії</a:t>
            </a:r>
            <a:r>
              <a:rPr lang="ru-RU" dirty="0"/>
              <a:t>. </a:t>
            </a:r>
            <a:r>
              <a:rPr lang="ru-RU" dirty="0" err="1" smtClean="0"/>
              <a:t>Біля</a:t>
            </a:r>
            <a:r>
              <a:rPr lang="ru-RU" dirty="0" smtClean="0"/>
              <a:t> </a:t>
            </a:r>
            <a:r>
              <a:rPr lang="ru-RU" dirty="0" err="1"/>
              <a:t>басейну</a:t>
            </a:r>
            <a:r>
              <a:rPr lang="ru-RU" dirty="0"/>
              <a:t> </a:t>
            </a:r>
            <a:r>
              <a:rPr lang="ru-RU" dirty="0" err="1"/>
              <a:t>річки</a:t>
            </a:r>
            <a:r>
              <a:rPr lang="ru-RU" dirty="0"/>
              <a:t> </a:t>
            </a:r>
            <a:r>
              <a:rPr lang="ru-RU" dirty="0" err="1"/>
              <a:t>живуть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</a:t>
            </a:r>
            <a:r>
              <a:rPr lang="ru-RU" dirty="0" err="1"/>
              <a:t>п'яти</a:t>
            </a:r>
            <a:r>
              <a:rPr lang="ru-RU" dirty="0"/>
              <a:t>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чоловік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щодня</a:t>
            </a:r>
            <a:r>
              <a:rPr lang="ru-RU" dirty="0"/>
              <a:t> </a:t>
            </a:r>
            <a:r>
              <a:rPr lang="ru-RU" dirty="0" err="1"/>
              <a:t>викидають</a:t>
            </a:r>
            <a:r>
              <a:rPr lang="ru-RU" dirty="0"/>
              <a:t> в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тонни</a:t>
            </a:r>
            <a:r>
              <a:rPr lang="ru-RU" dirty="0"/>
              <a:t> </a:t>
            </a:r>
            <a:r>
              <a:rPr lang="ru-RU" dirty="0" err="1"/>
              <a:t>помиїв</a:t>
            </a:r>
            <a:r>
              <a:rPr lang="ru-RU" dirty="0"/>
              <a:t> і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. </a:t>
            </a:r>
            <a:r>
              <a:rPr lang="ru-RU" dirty="0" err="1"/>
              <a:t>Незважаючи</a:t>
            </a:r>
            <a:r>
              <a:rPr lang="ru-RU" dirty="0"/>
              <a:t> на те, </a:t>
            </a:r>
            <a:r>
              <a:rPr lang="ru-RU" dirty="0" err="1"/>
              <a:t>що</a:t>
            </a:r>
            <a:r>
              <a:rPr lang="ru-RU" dirty="0"/>
              <a:t> в 2008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виділені</a:t>
            </a:r>
            <a:r>
              <a:rPr lang="ru-RU" dirty="0"/>
              <a:t> </a:t>
            </a:r>
            <a:r>
              <a:rPr lang="ru-RU" dirty="0" err="1"/>
              <a:t>величезні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очистити</a:t>
            </a:r>
            <a:r>
              <a:rPr lang="ru-RU" dirty="0"/>
              <a:t> </a:t>
            </a:r>
            <a:r>
              <a:rPr lang="ru-RU" dirty="0" err="1"/>
              <a:t>Цітарум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забруднень</a:t>
            </a:r>
            <a:r>
              <a:rPr lang="ru-RU" dirty="0"/>
              <a:t>, </a:t>
            </a:r>
            <a:r>
              <a:rPr lang="ru-RU" dirty="0" err="1"/>
              <a:t>ситуація</a:t>
            </a:r>
            <a:r>
              <a:rPr lang="ru-RU" dirty="0"/>
              <a:t> </a:t>
            </a:r>
            <a:r>
              <a:rPr lang="ru-RU" dirty="0" err="1"/>
              <a:t>змінилася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трохи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90465"/>
            <a:ext cx="4601303" cy="306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696252"/>
            <a:ext cx="3816425" cy="2611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089647" y="6237312"/>
            <a:ext cx="18288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15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431021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72200" y="0"/>
            <a:ext cx="2624079" cy="864096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Україна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/>
              <a:t>забруднені</a:t>
            </a:r>
            <a:r>
              <a:rPr lang="ru-RU" dirty="0"/>
              <a:t> </a:t>
            </a:r>
            <a:r>
              <a:rPr lang="ru-RU" dirty="0" err="1"/>
              <a:t>річки</a:t>
            </a:r>
            <a:r>
              <a:rPr lang="ru-RU" dirty="0"/>
              <a:t> </a:t>
            </a:r>
            <a:r>
              <a:rPr lang="ru-RU" dirty="0" err="1"/>
              <a:t>басейнів</a:t>
            </a:r>
            <a:r>
              <a:rPr lang="ru-RU" dirty="0"/>
              <a:t> </a:t>
            </a:r>
            <a:r>
              <a:rPr lang="ru-RU" dirty="0" err="1"/>
              <a:t>Західного</a:t>
            </a:r>
            <a:r>
              <a:rPr lang="ru-RU" dirty="0"/>
              <a:t> Бугу, </a:t>
            </a:r>
            <a:r>
              <a:rPr lang="ru-RU" dirty="0" err="1"/>
              <a:t>Приазов'я</a:t>
            </a:r>
            <a:r>
              <a:rPr lang="ru-RU" dirty="0"/>
              <a:t>, </a:t>
            </a:r>
            <a:r>
              <a:rPr lang="ru-RU" dirty="0" err="1"/>
              <a:t>Сіверського</a:t>
            </a:r>
            <a:r>
              <a:rPr lang="ru-RU" dirty="0"/>
              <a:t> </a:t>
            </a:r>
            <a:r>
              <a:rPr lang="ru-RU" dirty="0" err="1"/>
              <a:t>Дінця</a:t>
            </a:r>
            <a:r>
              <a:rPr lang="ru-RU" dirty="0"/>
              <a:t>. </a:t>
            </a:r>
            <a:r>
              <a:rPr lang="ru-RU" dirty="0" err="1"/>
              <a:t>Середньорічний</a:t>
            </a:r>
            <a:r>
              <a:rPr lang="ru-RU" dirty="0"/>
              <a:t> </a:t>
            </a:r>
            <a:r>
              <a:rPr lang="ru-RU" dirty="0" err="1"/>
              <a:t>вміст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забруднювачів</a:t>
            </a:r>
            <a:r>
              <a:rPr lang="ru-RU" dirty="0"/>
              <a:t> у води </a:t>
            </a:r>
            <a:r>
              <a:rPr lang="ru-RU" dirty="0" err="1"/>
              <a:t>річок</a:t>
            </a:r>
            <a:r>
              <a:rPr lang="ru-RU" dirty="0"/>
              <a:t> </a:t>
            </a:r>
            <a:r>
              <a:rPr lang="ru-RU" dirty="0" err="1"/>
              <a:t>Західний</a:t>
            </a:r>
            <a:r>
              <a:rPr lang="ru-RU" dirty="0"/>
              <a:t> Буг, </a:t>
            </a:r>
            <a:r>
              <a:rPr lang="ru-RU" dirty="0" err="1"/>
              <a:t>Полтва</a:t>
            </a:r>
            <a:r>
              <a:rPr lang="ru-RU" dirty="0"/>
              <a:t>, </a:t>
            </a:r>
            <a:r>
              <a:rPr lang="ru-RU" dirty="0" err="1"/>
              <a:t>Кальчик</a:t>
            </a:r>
            <a:r>
              <a:rPr lang="ru-RU" dirty="0"/>
              <a:t>, </a:t>
            </a:r>
            <a:r>
              <a:rPr lang="ru-RU" dirty="0" err="1" smtClean="0"/>
              <a:t>Кальміус</a:t>
            </a:r>
            <a:r>
              <a:rPr lang="ru-RU" dirty="0" smtClean="0"/>
              <a:t>, </a:t>
            </a:r>
            <a:r>
              <a:rPr lang="ru-RU" dirty="0" err="1"/>
              <a:t>Булавін</a:t>
            </a:r>
            <a:r>
              <a:rPr lang="ru-RU" dirty="0" smtClean="0"/>
              <a:t>, Уди</a:t>
            </a:r>
            <a:r>
              <a:rPr lang="ru-RU" dirty="0"/>
              <a:t>, </a:t>
            </a:r>
            <a:r>
              <a:rPr lang="ru-RU" dirty="0" err="1"/>
              <a:t>Міус</a:t>
            </a:r>
            <a:r>
              <a:rPr lang="ru-RU" dirty="0"/>
              <a:t>, Лопань, </a:t>
            </a:r>
            <a:r>
              <a:rPr lang="ru-RU" dirty="0" err="1"/>
              <a:t>Кривий</a:t>
            </a:r>
            <a:r>
              <a:rPr lang="ru-RU" dirty="0"/>
              <a:t> </a:t>
            </a:r>
            <a:r>
              <a:rPr lang="ru-RU" dirty="0" err="1"/>
              <a:t>Торець</a:t>
            </a:r>
            <a:r>
              <a:rPr lang="ru-RU" dirty="0"/>
              <a:t>, </a:t>
            </a:r>
            <a:r>
              <a:rPr lang="ru-RU" dirty="0" err="1"/>
              <a:t>Бахмут</a:t>
            </a:r>
            <a:r>
              <a:rPr lang="ru-RU" dirty="0"/>
              <a:t>, </a:t>
            </a:r>
            <a:r>
              <a:rPr lang="ru-RU" dirty="0" err="1"/>
              <a:t>Лугань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гранично</a:t>
            </a:r>
            <a:r>
              <a:rPr lang="ru-RU" dirty="0"/>
              <a:t> </a:t>
            </a:r>
            <a:r>
              <a:rPr lang="ru-RU" dirty="0" err="1"/>
              <a:t>допустимі</a:t>
            </a:r>
            <a:r>
              <a:rPr lang="ru-RU" dirty="0"/>
              <a:t> </a:t>
            </a:r>
            <a:r>
              <a:rPr lang="ru-RU" dirty="0" err="1"/>
              <a:t>концентрації</a:t>
            </a:r>
            <a:r>
              <a:rPr lang="ru-RU" dirty="0"/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743" y="3063919"/>
            <a:ext cx="5778529" cy="3070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613394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свіжої</a:t>
            </a:r>
            <a:r>
              <a:rPr lang="ru-RU" dirty="0"/>
              <a:t> води </a:t>
            </a:r>
            <a:r>
              <a:rPr lang="ru-RU" dirty="0" err="1"/>
              <a:t>галузями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92280" y="6318612"/>
            <a:ext cx="18288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16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8440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води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спостерігається</a:t>
            </a:r>
            <a:r>
              <a:rPr lang="ru-RU" dirty="0"/>
              <a:t> у </a:t>
            </a:r>
            <a:r>
              <a:rPr lang="ru-RU" dirty="0" err="1"/>
              <a:t>басейні</a:t>
            </a:r>
            <a:r>
              <a:rPr lang="ru-RU" dirty="0"/>
              <a:t> </a:t>
            </a:r>
            <a:r>
              <a:rPr lang="ru-RU" dirty="0" err="1" smtClean="0"/>
              <a:t>Дніпра</a:t>
            </a:r>
            <a:r>
              <a:rPr lang="ru-RU" dirty="0" smtClean="0"/>
              <a:t>, </a:t>
            </a:r>
            <a:r>
              <a:rPr lang="ru-RU" dirty="0"/>
              <a:t>де велика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питної</a:t>
            </a:r>
            <a:r>
              <a:rPr lang="ru-RU" dirty="0"/>
              <a:t> води </a:t>
            </a:r>
            <a:r>
              <a:rPr lang="ru-RU" dirty="0" err="1"/>
              <a:t>надходить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.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притоків</a:t>
            </a:r>
            <a:r>
              <a:rPr lang="ru-RU" dirty="0"/>
              <a:t> </a:t>
            </a:r>
            <a:r>
              <a:rPr lang="ru-RU" dirty="0" err="1"/>
              <a:t>Дніпра</a:t>
            </a:r>
            <a:r>
              <a:rPr lang="ru-RU" dirty="0"/>
              <a:t> </a:t>
            </a:r>
            <a:r>
              <a:rPr lang="ru-RU" dirty="0" err="1"/>
              <a:t>забруднені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сполуками</a:t>
            </a:r>
            <a:r>
              <a:rPr lang="ru-RU" dirty="0"/>
              <a:t> </a:t>
            </a:r>
            <a:r>
              <a:rPr lang="ru-RU" dirty="0" err="1"/>
              <a:t>нітрогену</a:t>
            </a:r>
            <a:r>
              <a:rPr lang="ru-RU" dirty="0"/>
              <a:t>, </a:t>
            </a:r>
            <a:r>
              <a:rPr lang="ru-RU" dirty="0" err="1"/>
              <a:t>нафтопродуктами</a:t>
            </a:r>
            <a:r>
              <a:rPr lang="ru-RU" dirty="0"/>
              <a:t>, фенолами, </a:t>
            </a:r>
            <a:r>
              <a:rPr lang="ru-RU" dirty="0" err="1"/>
              <a:t>сполуками</a:t>
            </a:r>
            <a:r>
              <a:rPr lang="ru-RU" dirty="0"/>
              <a:t> </a:t>
            </a:r>
            <a:r>
              <a:rPr lang="ru-RU" dirty="0" err="1"/>
              <a:t>важких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.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393" y="2348880"/>
            <a:ext cx="5906699" cy="433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17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2115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3" y="4437112"/>
            <a:ext cx="8208912" cy="223224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У притоках </a:t>
            </a:r>
            <a:r>
              <a:rPr lang="ru-RU" dirty="0" err="1"/>
              <a:t>Дністра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марганцю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допустиму</a:t>
            </a:r>
            <a:r>
              <a:rPr lang="ru-RU" dirty="0"/>
              <a:t> </a:t>
            </a:r>
            <a:r>
              <a:rPr lang="ru-RU" dirty="0" err="1"/>
              <a:t>відмітку</a:t>
            </a:r>
            <a:r>
              <a:rPr lang="ru-RU" dirty="0"/>
              <a:t> в 29 </a:t>
            </a:r>
            <a:r>
              <a:rPr lang="ru-RU" dirty="0" err="1"/>
              <a:t>разів</a:t>
            </a:r>
            <a:r>
              <a:rPr lang="ru-RU" dirty="0"/>
              <a:t>. </a:t>
            </a:r>
            <a:r>
              <a:rPr lang="ru-RU" dirty="0" err="1"/>
              <a:t>Лякають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Каховського</a:t>
            </a:r>
            <a:r>
              <a:rPr lang="ru-RU" dirty="0"/>
              <a:t>, </a:t>
            </a:r>
            <a:r>
              <a:rPr lang="ru-RU" dirty="0" err="1"/>
              <a:t>Київського</a:t>
            </a:r>
            <a:r>
              <a:rPr lang="ru-RU" dirty="0"/>
              <a:t>, </a:t>
            </a:r>
            <a:r>
              <a:rPr lang="ru-RU" dirty="0" err="1"/>
              <a:t>Кременчуцького</a:t>
            </a:r>
            <a:r>
              <a:rPr lang="ru-RU" dirty="0"/>
              <a:t> і </a:t>
            </a:r>
            <a:r>
              <a:rPr lang="ru-RU" dirty="0" err="1"/>
              <a:t>Дніпродзержинського</a:t>
            </a:r>
            <a:r>
              <a:rPr lang="ru-RU" dirty="0"/>
              <a:t> </a:t>
            </a:r>
            <a:r>
              <a:rPr lang="ru-RU" dirty="0" err="1"/>
              <a:t>водосховищ</a:t>
            </a:r>
            <a:r>
              <a:rPr lang="ru-RU" dirty="0"/>
              <a:t>. </a:t>
            </a:r>
            <a:r>
              <a:rPr lang="ru-RU" dirty="0" err="1"/>
              <a:t>Міді</a:t>
            </a:r>
            <a:r>
              <a:rPr lang="ru-RU" dirty="0"/>
              <a:t> і </a:t>
            </a:r>
            <a:r>
              <a:rPr lang="ru-RU" dirty="0" err="1"/>
              <a:t>марганцю</a:t>
            </a:r>
            <a:r>
              <a:rPr lang="ru-RU" dirty="0"/>
              <a:t> тут </a:t>
            </a:r>
            <a:r>
              <a:rPr lang="ru-RU" dirty="0" smtClean="0"/>
              <a:t>у </a:t>
            </a:r>
            <a:r>
              <a:rPr lang="ru-RU" dirty="0"/>
              <a:t>80 </a:t>
            </a:r>
            <a:r>
              <a:rPr lang="ru-RU" dirty="0" err="1"/>
              <a:t>разів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прописано в стандартах.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купання</a:t>
            </a:r>
            <a:r>
              <a:rPr lang="ru-RU" dirty="0"/>
              <a:t> в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воді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привести до </a:t>
            </a:r>
            <a:r>
              <a:rPr lang="ru-RU" dirty="0" err="1"/>
              <a:t>шкірних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6410"/>
            <a:ext cx="7741942" cy="4102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63585" y="398347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Дністер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99144" y="6309320"/>
            <a:ext cx="18288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18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9902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627" y="0"/>
            <a:ext cx="916778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2627" y="116632"/>
            <a:ext cx="5404883" cy="836712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dirty="0" smtClean="0"/>
              <a:t>Якість питної води в Україні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652120" y="0"/>
            <a:ext cx="3491880" cy="6957392"/>
          </a:xfrm>
        </p:spPr>
        <p:txBody>
          <a:bodyPr>
            <a:normAutofit fontScale="85000" lnSpcReduction="20000"/>
          </a:bodyPr>
          <a:lstStyle/>
          <a:p>
            <a:pPr marL="45720" indent="0" algn="r">
              <a:buNone/>
            </a:pPr>
            <a:r>
              <a:rPr lang="ru-RU" dirty="0"/>
              <a:t>Проблема давно </a:t>
            </a:r>
            <a:r>
              <a:rPr lang="ru-RU" dirty="0" err="1"/>
              <a:t>придбала</a:t>
            </a:r>
            <a:r>
              <a:rPr lang="ru-RU" dirty="0"/>
              <a:t> </a:t>
            </a:r>
            <a:r>
              <a:rPr lang="ru-RU" dirty="0" err="1"/>
              <a:t>загальнонаціональні</a:t>
            </a:r>
            <a:r>
              <a:rPr lang="ru-RU" dirty="0"/>
              <a:t> </a:t>
            </a:r>
            <a:r>
              <a:rPr lang="ru-RU" dirty="0" err="1"/>
              <a:t>масштаби</a:t>
            </a:r>
            <a:r>
              <a:rPr lang="ru-RU" dirty="0"/>
              <a:t>. 60% води в </a:t>
            </a:r>
            <a:r>
              <a:rPr lang="ru-RU" dirty="0" err="1"/>
              <a:t>нашій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 </a:t>
            </a:r>
            <a:r>
              <a:rPr lang="ru-RU" dirty="0" err="1"/>
              <a:t>екологи</a:t>
            </a:r>
            <a:r>
              <a:rPr lang="ru-RU" dirty="0"/>
              <a:t> </a:t>
            </a:r>
            <a:r>
              <a:rPr lang="ru-RU" dirty="0" err="1"/>
              <a:t>визнають</a:t>
            </a:r>
            <a:r>
              <a:rPr lang="ru-RU" dirty="0"/>
              <a:t> </a:t>
            </a:r>
            <a:r>
              <a:rPr lang="ru-RU" dirty="0" err="1"/>
              <a:t>непридатними</a:t>
            </a:r>
            <a:r>
              <a:rPr lang="ru-RU" dirty="0"/>
              <a:t> для </a:t>
            </a:r>
            <a:r>
              <a:rPr lang="ru-RU" dirty="0" err="1"/>
              <a:t>питва</a:t>
            </a:r>
            <a:r>
              <a:rPr lang="ru-RU" dirty="0"/>
              <a:t>. У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регіонах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води </a:t>
            </a:r>
            <a:r>
              <a:rPr lang="ru-RU" dirty="0" err="1"/>
              <a:t>залишається</a:t>
            </a:r>
            <a:r>
              <a:rPr lang="ru-RU" dirty="0"/>
              <a:t> </a:t>
            </a:r>
            <a:r>
              <a:rPr lang="ru-RU" dirty="0" err="1"/>
              <a:t>низькою</a:t>
            </a:r>
            <a:r>
              <a:rPr lang="ru-RU" dirty="0"/>
              <a:t> через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повного</a:t>
            </a:r>
            <a:r>
              <a:rPr lang="ru-RU" dirty="0"/>
              <a:t> комплексу </a:t>
            </a:r>
            <a:r>
              <a:rPr lang="ru-RU" dirty="0" err="1"/>
              <a:t>очисних</a:t>
            </a:r>
            <a:r>
              <a:rPr lang="ru-RU" dirty="0"/>
              <a:t> </a:t>
            </a:r>
            <a:r>
              <a:rPr lang="ru-RU" dirty="0" err="1"/>
              <a:t>споруд</a:t>
            </a:r>
            <a:r>
              <a:rPr lang="ru-RU" dirty="0"/>
              <a:t> і зон </a:t>
            </a:r>
            <a:r>
              <a:rPr lang="ru-RU" dirty="0" err="1"/>
              <a:t>санітарної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.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водопроводи</a:t>
            </a:r>
            <a:r>
              <a:rPr lang="ru-RU" dirty="0"/>
              <a:t> не </a:t>
            </a:r>
            <a:r>
              <a:rPr lang="ru-RU" dirty="0" err="1"/>
              <a:t>обладнані</a:t>
            </a:r>
            <a:r>
              <a:rPr lang="ru-RU" dirty="0"/>
              <a:t> </a:t>
            </a:r>
            <a:r>
              <a:rPr lang="ru-RU" dirty="0" err="1"/>
              <a:t>знезаражувальними</a:t>
            </a:r>
            <a:r>
              <a:rPr lang="ru-RU" dirty="0"/>
              <a:t> установками (особливо характерно </a:t>
            </a:r>
            <a:r>
              <a:rPr lang="ru-RU" dirty="0" smtClean="0"/>
              <a:t>для </a:t>
            </a:r>
            <a:r>
              <a:rPr lang="ru-RU" dirty="0" err="1"/>
              <a:t>Тернопільської</a:t>
            </a:r>
            <a:r>
              <a:rPr lang="ru-RU" dirty="0"/>
              <a:t>, </a:t>
            </a:r>
            <a:r>
              <a:rPr lang="ru-RU" dirty="0" err="1"/>
              <a:t>Одеської</a:t>
            </a:r>
            <a:r>
              <a:rPr lang="ru-RU" dirty="0"/>
              <a:t>, </a:t>
            </a:r>
            <a:r>
              <a:rPr lang="ru-RU" dirty="0" err="1"/>
              <a:t>Житомирської</a:t>
            </a:r>
            <a:r>
              <a:rPr lang="ru-RU" dirty="0"/>
              <a:t> і </a:t>
            </a:r>
            <a:r>
              <a:rPr lang="ru-RU" dirty="0" err="1"/>
              <a:t>Закарпатської</a:t>
            </a:r>
            <a:r>
              <a:rPr lang="ru-RU" dirty="0"/>
              <a:t> областей).  </a:t>
            </a:r>
          </a:p>
          <a:p>
            <a:pPr marL="45720" indent="0" algn="r">
              <a:buNone/>
            </a:pPr>
            <a:r>
              <a:rPr lang="ru-RU" dirty="0" err="1" smtClean="0"/>
              <a:t>Найчастіше</a:t>
            </a:r>
            <a:r>
              <a:rPr lang="ru-RU" dirty="0" smtClean="0"/>
              <a:t> </a:t>
            </a:r>
            <a:r>
              <a:rPr lang="ru-RU" dirty="0"/>
              <a:t>в пробах </a:t>
            </a:r>
            <a:r>
              <a:rPr lang="ru-RU" dirty="0" err="1"/>
              <a:t>питної</a:t>
            </a:r>
            <a:r>
              <a:rPr lang="ru-RU" dirty="0"/>
              <a:t> води </a:t>
            </a:r>
            <a:r>
              <a:rPr lang="ru-RU" dirty="0" err="1"/>
              <a:t>виявляють</a:t>
            </a:r>
            <a:r>
              <a:rPr lang="ru-RU" dirty="0"/>
              <a:t> </a:t>
            </a:r>
            <a:r>
              <a:rPr lang="ru-RU" dirty="0" err="1"/>
              <a:t>відхилення</a:t>
            </a:r>
            <a:r>
              <a:rPr lang="ru-RU" dirty="0"/>
              <a:t> за </a:t>
            </a:r>
            <a:r>
              <a:rPr lang="ru-RU" dirty="0" err="1"/>
              <a:t>органолептичними</a:t>
            </a:r>
            <a:r>
              <a:rPr lang="ru-RU" dirty="0"/>
              <a:t> </a:t>
            </a:r>
            <a:r>
              <a:rPr lang="ru-RU" dirty="0" err="1"/>
              <a:t>показниками</a:t>
            </a:r>
            <a:r>
              <a:rPr lang="ru-RU" dirty="0"/>
              <a:t> (до 72%). На другому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наднормативна</a:t>
            </a:r>
            <a:r>
              <a:rPr lang="ru-RU" dirty="0"/>
              <a:t> </a:t>
            </a:r>
            <a:r>
              <a:rPr lang="ru-RU" dirty="0" err="1"/>
              <a:t>мінералізація</a:t>
            </a:r>
            <a:r>
              <a:rPr lang="ru-RU" dirty="0"/>
              <a:t> (до 28%), а на </a:t>
            </a:r>
            <a:r>
              <a:rPr lang="ru-RU" dirty="0" err="1"/>
              <a:t>третьому</a:t>
            </a:r>
            <a:r>
              <a:rPr lang="ru-RU" dirty="0"/>
              <a:t> - </a:t>
            </a:r>
            <a:r>
              <a:rPr lang="ru-RU" dirty="0" err="1"/>
              <a:t>перевищення</a:t>
            </a:r>
            <a:r>
              <a:rPr lang="ru-RU" dirty="0"/>
              <a:t> </a:t>
            </a:r>
            <a:r>
              <a:rPr lang="ru-RU" dirty="0" err="1"/>
              <a:t>граничної</a:t>
            </a:r>
            <a:r>
              <a:rPr lang="ru-RU" dirty="0"/>
              <a:t> </a:t>
            </a:r>
            <a:r>
              <a:rPr lang="ru-RU" dirty="0" err="1"/>
              <a:t>концентрації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(до 16%).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19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7058395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Зміст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196752"/>
            <a:ext cx="6658063" cy="4588907"/>
          </a:xfrm>
        </p:spPr>
        <p:txBody>
          <a:bodyPr/>
          <a:lstStyle/>
          <a:p>
            <a:pPr marL="45720" indent="0">
              <a:buNone/>
            </a:pPr>
            <a:r>
              <a:rPr lang="uk-UA" dirty="0" smtClean="0"/>
              <a:t>1. Забруднення вод:</a:t>
            </a:r>
          </a:p>
          <a:p>
            <a:pPr marL="45720" indent="0">
              <a:buNone/>
            </a:pPr>
            <a:r>
              <a:rPr lang="uk-UA" dirty="0"/>
              <a:t>	</a:t>
            </a:r>
            <a:r>
              <a:rPr lang="uk-UA" dirty="0" smtClean="0"/>
              <a:t>1.1. Фізичне</a:t>
            </a:r>
          </a:p>
          <a:p>
            <a:pPr marL="45720" indent="0">
              <a:buNone/>
            </a:pPr>
            <a:r>
              <a:rPr lang="uk-UA" dirty="0"/>
              <a:t>	</a:t>
            </a:r>
            <a:r>
              <a:rPr lang="uk-UA" dirty="0" smtClean="0"/>
              <a:t>1.2.Хімічне</a:t>
            </a:r>
          </a:p>
          <a:p>
            <a:pPr marL="45720" indent="0">
              <a:buNone/>
            </a:pPr>
            <a:r>
              <a:rPr lang="uk-UA" dirty="0"/>
              <a:t>	</a:t>
            </a:r>
            <a:r>
              <a:rPr lang="uk-UA" dirty="0" smtClean="0"/>
              <a:t>1.3.Біологічне</a:t>
            </a:r>
          </a:p>
          <a:p>
            <a:pPr marL="45720" indent="0">
              <a:buNone/>
            </a:pPr>
            <a:r>
              <a:rPr lang="uk-UA" dirty="0"/>
              <a:t>	</a:t>
            </a:r>
            <a:r>
              <a:rPr lang="uk-UA" dirty="0" smtClean="0"/>
              <a:t>1.4. Теплове</a:t>
            </a:r>
          </a:p>
          <a:p>
            <a:pPr marL="45720" indent="0">
              <a:buNone/>
            </a:pPr>
            <a:r>
              <a:rPr lang="uk-UA" dirty="0" smtClean="0"/>
              <a:t>2. Найбільш забруднені річки світу.</a:t>
            </a:r>
          </a:p>
          <a:p>
            <a:pPr marL="45720" indent="0">
              <a:buNone/>
            </a:pPr>
            <a:r>
              <a:rPr lang="uk-UA" dirty="0" smtClean="0"/>
              <a:t>3. Якість питної води в Україні.</a:t>
            </a:r>
          </a:p>
          <a:p>
            <a:pPr marL="45720" indent="0">
              <a:buNone/>
            </a:pPr>
            <a:r>
              <a:rPr lang="uk-UA" dirty="0" smtClean="0"/>
              <a:t>4. Висновок.</a:t>
            </a:r>
          </a:p>
          <a:p>
            <a:pPr marL="45720" indent="0">
              <a:buNone/>
            </a:pPr>
            <a:r>
              <a:rPr lang="uk-UA" dirty="0" smtClean="0"/>
              <a:t> </a:t>
            </a:r>
          </a:p>
          <a:p>
            <a:pPr marL="502920" indent="-45720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2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0146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203848" y="2622135"/>
            <a:ext cx="2808312" cy="144016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Наслідки забруднень вод в Україні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336923" y="300951"/>
            <a:ext cx="2808312" cy="14401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Накопичення радіоактивних ізотопів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55246" y="1004861"/>
            <a:ext cx="2808312" cy="14401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Заростання</a:t>
            </a:r>
            <a:r>
              <a:rPr lang="ru-RU" b="1" dirty="0"/>
              <a:t> і </a:t>
            </a:r>
            <a:r>
              <a:rPr lang="ru-RU" b="1" dirty="0" err="1"/>
              <a:t>зникнення</a:t>
            </a:r>
            <a:r>
              <a:rPr lang="ru-RU" b="1" dirty="0"/>
              <a:t> </a:t>
            </a:r>
            <a:r>
              <a:rPr lang="ru-RU" b="1" dirty="0" err="1"/>
              <a:t>водойм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164560" y="2622135"/>
            <a:ext cx="2808312" cy="14401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Інфекційні</a:t>
            </a:r>
            <a:r>
              <a:rPr lang="ru-RU" b="1" dirty="0" smtClean="0"/>
              <a:t> </a:t>
            </a:r>
            <a:r>
              <a:rPr lang="ru-RU" b="1" dirty="0"/>
              <a:t>і </a:t>
            </a:r>
            <a:r>
              <a:rPr lang="ru-RU" b="1" dirty="0" err="1"/>
              <a:t>кишкові</a:t>
            </a:r>
            <a:r>
              <a:rPr lang="ru-RU" b="1" dirty="0"/>
              <a:t> </a:t>
            </a:r>
            <a:r>
              <a:rPr lang="ru-RU" b="1" dirty="0" err="1"/>
              <a:t>захворювання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51520" y="2622135"/>
            <a:ext cx="2808312" cy="14401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Погіршення</a:t>
            </a:r>
            <a:r>
              <a:rPr lang="ru-RU" b="1" dirty="0"/>
              <a:t> смаку, </a:t>
            </a:r>
            <a:r>
              <a:rPr lang="ru-RU" b="1" dirty="0" err="1"/>
              <a:t>кольору</a:t>
            </a:r>
            <a:r>
              <a:rPr lang="ru-RU" b="1" dirty="0"/>
              <a:t> і запаху води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038265" y="4293096"/>
            <a:ext cx="2808312" cy="14401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Погіршення</a:t>
            </a:r>
            <a:r>
              <a:rPr lang="ru-RU" b="1" dirty="0"/>
              <a:t> стану </a:t>
            </a:r>
            <a:r>
              <a:rPr lang="ru-RU" b="1" dirty="0" err="1"/>
              <a:t>волосся</a:t>
            </a:r>
            <a:r>
              <a:rPr lang="ru-RU" b="1" dirty="0"/>
              <a:t> і </a:t>
            </a:r>
            <a:r>
              <a:rPr lang="ru-RU" b="1" dirty="0" err="1"/>
              <a:t>шкіри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3166330" y="4858848"/>
            <a:ext cx="2871935" cy="15384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err="1"/>
              <a:t>Накопичення</a:t>
            </a:r>
            <a:r>
              <a:rPr lang="ru-RU" sz="1600" b="1" dirty="0"/>
              <a:t> </a:t>
            </a:r>
            <a:r>
              <a:rPr lang="ru-RU" sz="1600" b="1" dirty="0" err="1"/>
              <a:t>свинцю</a:t>
            </a:r>
            <a:r>
              <a:rPr lang="ru-RU" sz="1600" b="1" dirty="0"/>
              <a:t>, хрому, </a:t>
            </a:r>
            <a:r>
              <a:rPr lang="ru-RU" sz="1600" b="1" dirty="0" err="1" smtClean="0"/>
              <a:t>кадмію</a:t>
            </a:r>
            <a:r>
              <a:rPr lang="ru-RU" sz="1600" b="1" dirty="0" smtClean="0"/>
              <a:t>, </a:t>
            </a:r>
            <a:r>
              <a:rPr lang="ru-RU" sz="1600" b="1" dirty="0"/>
              <a:t>а </a:t>
            </a:r>
            <a:r>
              <a:rPr lang="ru-RU" sz="1600" b="1" dirty="0" err="1"/>
              <a:t>також</a:t>
            </a:r>
            <a:r>
              <a:rPr lang="ru-RU" sz="1600" b="1" dirty="0"/>
              <a:t> хлор у </a:t>
            </a:r>
            <a:r>
              <a:rPr lang="ru-RU" sz="1600" b="1" dirty="0" err="1"/>
              <a:t>воді</a:t>
            </a:r>
            <a:r>
              <a:rPr lang="ru-RU" sz="1600" b="1" dirty="0"/>
              <a:t> </a:t>
            </a:r>
            <a:r>
              <a:rPr lang="ru-RU" sz="1600" b="1" dirty="0" err="1"/>
              <a:t>провокують</a:t>
            </a:r>
            <a:r>
              <a:rPr lang="ru-RU" sz="1600" b="1" dirty="0"/>
              <a:t> </a:t>
            </a:r>
            <a:r>
              <a:rPr lang="ru-RU" sz="1600" b="1" dirty="0" err="1" smtClean="0"/>
              <a:t>появу</a:t>
            </a:r>
            <a:r>
              <a:rPr lang="ru-RU" sz="1600" b="1" dirty="0" smtClean="0"/>
              <a:t> </a:t>
            </a:r>
            <a:r>
              <a:rPr lang="ru-RU" sz="1600" b="1" dirty="0" err="1"/>
              <a:t>онкології</a:t>
            </a:r>
            <a:endParaRPr lang="ru-RU" sz="1600" dirty="0"/>
          </a:p>
        </p:txBody>
      </p:sp>
      <p:sp>
        <p:nvSpPr>
          <p:cNvPr id="11" name="Овал 10"/>
          <p:cNvSpPr/>
          <p:nvPr/>
        </p:nvSpPr>
        <p:spPr>
          <a:xfrm>
            <a:off x="411172" y="4310073"/>
            <a:ext cx="2808312" cy="14401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Руйнування</a:t>
            </a:r>
            <a:r>
              <a:rPr lang="ru-RU" b="1" dirty="0"/>
              <a:t> </a:t>
            </a:r>
            <a:r>
              <a:rPr lang="ru-RU" b="1" dirty="0" err="1"/>
              <a:t>емалі</a:t>
            </a:r>
            <a:r>
              <a:rPr lang="ru-RU" b="1" dirty="0"/>
              <a:t> наших </a:t>
            </a:r>
            <a:r>
              <a:rPr lang="ru-RU" b="1" dirty="0" err="1" smtClean="0"/>
              <a:t>зубів</a:t>
            </a:r>
            <a:r>
              <a:rPr lang="en-US" b="1" dirty="0"/>
              <a:t> </a:t>
            </a:r>
            <a:r>
              <a:rPr lang="uk-UA" b="1" dirty="0" smtClean="0"/>
              <a:t>через </a:t>
            </a:r>
            <a:r>
              <a:rPr lang="ru-RU" b="1" dirty="0" err="1" smtClean="0"/>
              <a:t>надлишок</a:t>
            </a:r>
            <a:r>
              <a:rPr lang="ru-RU" b="1" dirty="0" smtClean="0"/>
              <a:t> </a:t>
            </a:r>
            <a:r>
              <a:rPr lang="ru-RU" b="1" dirty="0"/>
              <a:t>фтору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012160" y="944005"/>
            <a:ext cx="2668760" cy="159421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err="1"/>
              <a:t>Зменшення</a:t>
            </a:r>
            <a:r>
              <a:rPr lang="ru-RU" sz="1600" b="1" dirty="0"/>
              <a:t> </a:t>
            </a:r>
            <a:r>
              <a:rPr lang="ru-RU" sz="1600" b="1" dirty="0" err="1"/>
              <a:t>видової</a:t>
            </a:r>
            <a:r>
              <a:rPr lang="ru-RU" sz="1600" b="1" dirty="0"/>
              <a:t> </a:t>
            </a:r>
            <a:r>
              <a:rPr lang="ru-RU" sz="1600" b="1" dirty="0" err="1"/>
              <a:t>різноманітності</a:t>
            </a:r>
            <a:r>
              <a:rPr lang="ru-RU" sz="1600" b="1" dirty="0"/>
              <a:t> </a:t>
            </a:r>
            <a:r>
              <a:rPr lang="ru-RU" sz="1600" b="1" dirty="0" err="1"/>
              <a:t>морської</a:t>
            </a:r>
            <a:r>
              <a:rPr lang="ru-RU" sz="1600" b="1" dirty="0"/>
              <a:t> і </a:t>
            </a:r>
            <a:r>
              <a:rPr lang="ru-RU" sz="1600" b="1" dirty="0" err="1"/>
              <a:t>річкової</a:t>
            </a:r>
            <a:r>
              <a:rPr lang="ru-RU" sz="1600" b="1" dirty="0"/>
              <a:t> </a:t>
            </a:r>
            <a:r>
              <a:rPr lang="ru-RU" sz="1600" b="1" dirty="0" err="1"/>
              <a:t>флори</a:t>
            </a:r>
            <a:r>
              <a:rPr lang="ru-RU" sz="1600" b="1" dirty="0"/>
              <a:t> і </a:t>
            </a:r>
            <a:r>
              <a:rPr lang="ru-RU" sz="1600" b="1" dirty="0" err="1"/>
              <a:t>фауни</a:t>
            </a:r>
            <a:r>
              <a:rPr lang="ru-RU" sz="1600" b="1" dirty="0"/>
              <a:t>.</a:t>
            </a:r>
            <a:endParaRPr lang="ru-RU" sz="1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3826679" y="6397268"/>
            <a:ext cx="18288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20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4757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6632"/>
            <a:ext cx="8352928" cy="3474720"/>
          </a:xfrm>
        </p:spPr>
        <p:txBody>
          <a:bodyPr/>
          <a:lstStyle/>
          <a:p>
            <a:pPr marL="45720" indent="0">
              <a:buNone/>
            </a:pPr>
            <a:r>
              <a:rPr lang="uk-UA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Висновок</a:t>
            </a:r>
          </a:p>
          <a:p>
            <a:pPr marL="45720" indent="0">
              <a:buNone/>
            </a:pPr>
            <a:r>
              <a:rPr lang="uk-UA" dirty="0" smtClean="0"/>
              <a:t>Отже, </a:t>
            </a:r>
            <a:r>
              <a:rPr lang="ru-RU" dirty="0"/>
              <a:t>ч</a:t>
            </a:r>
            <a:r>
              <a:rPr lang="ru-RU" dirty="0" smtClean="0"/>
              <a:t>истота </a:t>
            </a:r>
            <a:r>
              <a:rPr lang="ru-RU" dirty="0" err="1"/>
              <a:t>водопровідної</a:t>
            </a:r>
            <a:r>
              <a:rPr lang="ru-RU" dirty="0"/>
              <a:t> води далека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ідеалу</a:t>
            </a:r>
            <a:r>
              <a:rPr lang="ru-RU" dirty="0"/>
              <a:t>. </a:t>
            </a:r>
            <a:r>
              <a:rPr lang="ru-RU" dirty="0" err="1"/>
              <a:t>Сподіваємося</a:t>
            </a:r>
            <a:r>
              <a:rPr lang="ru-RU" dirty="0"/>
              <a:t>, скоро все </a:t>
            </a:r>
            <a:r>
              <a:rPr lang="ru-RU" dirty="0" err="1"/>
              <a:t>зміниться</a:t>
            </a:r>
            <a:r>
              <a:rPr lang="ru-RU" dirty="0"/>
              <a:t> до </a:t>
            </a:r>
            <a:r>
              <a:rPr lang="ru-RU" dirty="0" err="1"/>
              <a:t>кращого</a:t>
            </a:r>
            <a:r>
              <a:rPr lang="ru-RU" dirty="0"/>
              <a:t>: на </a:t>
            </a:r>
            <a:r>
              <a:rPr lang="ru-RU" dirty="0" err="1"/>
              <a:t>станціях</a:t>
            </a:r>
            <a:r>
              <a:rPr lang="ru-RU" dirty="0"/>
              <a:t> </a:t>
            </a:r>
            <a:r>
              <a:rPr lang="ru-RU" dirty="0" err="1"/>
              <a:t>з'явиться</a:t>
            </a:r>
            <a:r>
              <a:rPr lang="ru-RU" dirty="0"/>
              <a:t> </a:t>
            </a:r>
            <a:r>
              <a:rPr lang="ru-RU" dirty="0" err="1"/>
              <a:t>сучасне</a:t>
            </a:r>
            <a:r>
              <a:rPr lang="ru-RU" dirty="0"/>
              <a:t> </a:t>
            </a:r>
            <a:r>
              <a:rPr lang="ru-RU" dirty="0" err="1"/>
              <a:t>устаткування</a:t>
            </a:r>
            <a:r>
              <a:rPr lang="ru-RU" dirty="0"/>
              <a:t>, </a:t>
            </a:r>
            <a:r>
              <a:rPr lang="ru-RU" dirty="0" err="1"/>
              <a:t>стічні</a:t>
            </a:r>
            <a:r>
              <a:rPr lang="ru-RU" dirty="0"/>
              <a:t> води </a:t>
            </a:r>
            <a:r>
              <a:rPr lang="ru-RU" dirty="0" err="1"/>
              <a:t>почнуть</a:t>
            </a:r>
            <a:r>
              <a:rPr lang="ru-RU" dirty="0"/>
              <a:t> </a:t>
            </a:r>
            <a:r>
              <a:rPr lang="ru-RU" dirty="0" err="1"/>
              <a:t>очищати</a:t>
            </a:r>
            <a:r>
              <a:rPr lang="ru-RU" dirty="0"/>
              <a:t> за </a:t>
            </a:r>
            <a:r>
              <a:rPr lang="ru-RU" dirty="0" err="1"/>
              <a:t>світовими</a:t>
            </a:r>
            <a:r>
              <a:rPr lang="ru-RU" dirty="0"/>
              <a:t> стандартами, </a:t>
            </a:r>
            <a:r>
              <a:rPr lang="ru-RU" dirty="0" err="1"/>
              <a:t>прокладуть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труби 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162" y="2132856"/>
            <a:ext cx="5613817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0413" y="6020716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Давайте берегти воду разом!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3748670" y="6478874"/>
            <a:ext cx="18288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21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776403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641" y="78873"/>
            <a:ext cx="6080463" cy="901855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Забруднення 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4797152"/>
            <a:ext cx="8712968" cy="18002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vi-VN" dirty="0" smtClean="0"/>
              <a:t>Забруднення </a:t>
            </a:r>
            <a:r>
              <a:rPr lang="vi-VN" dirty="0"/>
              <a:t>вод </a:t>
            </a:r>
            <a:r>
              <a:rPr lang="vi-VN" dirty="0" smtClean="0"/>
              <a:t>— </a:t>
            </a:r>
            <a:r>
              <a:rPr lang="vi-VN" dirty="0"/>
              <a:t>насичення вод, водотоків і водойм речовинами в таких кількостях або сполученнях, які погіршують якість води та зумовлюють несприятливі наслідки, а також попадання різного бруду у води річок, озер, підземних </a:t>
            </a:r>
            <a:r>
              <a:rPr lang="vi-VN" dirty="0" smtClean="0"/>
              <a:t>вод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45926"/>
            <a:ext cx="6264696" cy="357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3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657009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303"/>
            <a:ext cx="8064896" cy="151216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3200" b="0" dirty="0">
                <a:effectLst/>
              </a:rPr>
              <a:t>До </a:t>
            </a:r>
            <a:r>
              <a:rPr lang="ru-RU" sz="3200" b="0" dirty="0" err="1">
                <a:effectLst/>
              </a:rPr>
              <a:t>основних</a:t>
            </a:r>
            <a:r>
              <a:rPr lang="ru-RU" sz="3200" b="0" dirty="0">
                <a:effectLst/>
              </a:rPr>
              <a:t> </a:t>
            </a:r>
            <a:r>
              <a:rPr lang="ru-RU" sz="3200" b="0" dirty="0" err="1">
                <a:effectLst/>
              </a:rPr>
              <a:t>видів</a:t>
            </a:r>
            <a:r>
              <a:rPr lang="ru-RU" sz="3200" b="0" dirty="0">
                <a:effectLst/>
              </a:rPr>
              <a:t> </a:t>
            </a:r>
            <a:r>
              <a:rPr lang="ru-RU" sz="3200" b="0" dirty="0" err="1">
                <a:effectLst/>
              </a:rPr>
              <a:t>забруднення</a:t>
            </a:r>
            <a:r>
              <a:rPr lang="ru-RU" sz="3200" b="0" dirty="0">
                <a:effectLst/>
              </a:rPr>
              <a:t> </a:t>
            </a:r>
            <a:r>
              <a:rPr lang="ru-RU" sz="3200" b="0" dirty="0" err="1">
                <a:effectLst/>
              </a:rPr>
              <a:t>поверхневих</a:t>
            </a:r>
            <a:r>
              <a:rPr lang="ru-RU" sz="3200" b="0" dirty="0">
                <a:effectLst/>
              </a:rPr>
              <a:t> та </a:t>
            </a:r>
            <a:r>
              <a:rPr lang="ru-RU" sz="3200" b="0" dirty="0" err="1">
                <a:effectLst/>
              </a:rPr>
              <a:t>підземних</a:t>
            </a:r>
            <a:r>
              <a:rPr lang="ru-RU" sz="3200" b="0" dirty="0">
                <a:effectLst/>
              </a:rPr>
              <a:t> вод належать:</a:t>
            </a:r>
            <a:endParaRPr lang="ru-RU" sz="3200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979711" y="2008578"/>
            <a:ext cx="2794457" cy="1512168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Хімічне</a:t>
            </a:r>
            <a:endParaRPr lang="ru-RU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817100" y="2008578"/>
            <a:ext cx="2715911" cy="1512168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Біологічне</a:t>
            </a:r>
            <a:endParaRPr lang="ru-RU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395536" y="3798585"/>
            <a:ext cx="2520280" cy="1512168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Теплове</a:t>
            </a:r>
            <a:endParaRPr lang="ru-RU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798585"/>
            <a:ext cx="2349687" cy="166150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Фізичне</a:t>
            </a:r>
            <a:endParaRPr lang="ru-RU" dirty="0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53989" y="4405331"/>
            <a:ext cx="3240360" cy="1810844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Радіоактивне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655676" y="1628800"/>
            <a:ext cx="0" cy="208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4" idx="0"/>
          </p:cNvCxnSpPr>
          <p:nvPr/>
        </p:nvCxnSpPr>
        <p:spPr>
          <a:xfrm>
            <a:off x="3376940" y="1628800"/>
            <a:ext cx="0" cy="3797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175056" y="1628800"/>
            <a:ext cx="0" cy="3797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774169" y="1628800"/>
            <a:ext cx="0" cy="27765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691059" y="1628800"/>
            <a:ext cx="0" cy="21697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4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363795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5121"/>
            <a:ext cx="6768752" cy="100811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Фізичне забруднення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39544" y="1196752"/>
            <a:ext cx="4104456" cy="5544616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dirty="0" err="1"/>
              <a:t>Фізичне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 </a:t>
            </a:r>
            <a:r>
              <a:rPr lang="ru-RU" dirty="0" err="1"/>
              <a:t>нерозчинних</a:t>
            </a:r>
            <a:r>
              <a:rPr lang="ru-RU" dirty="0"/>
              <a:t> </a:t>
            </a:r>
            <a:r>
              <a:rPr lang="ru-RU" dirty="0" err="1"/>
              <a:t>домішок</a:t>
            </a:r>
            <a:r>
              <a:rPr lang="ru-RU" dirty="0"/>
              <a:t> - </a:t>
            </a:r>
            <a:r>
              <a:rPr lang="ru-RU" dirty="0" err="1"/>
              <a:t>піску</a:t>
            </a:r>
            <a:r>
              <a:rPr lang="ru-RU" dirty="0"/>
              <a:t>, </a:t>
            </a:r>
            <a:r>
              <a:rPr lang="ru-RU" dirty="0" err="1"/>
              <a:t>глини</a:t>
            </a:r>
            <a:r>
              <a:rPr lang="ru-RU" dirty="0"/>
              <a:t>, мулу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змиву</a:t>
            </a:r>
            <a:r>
              <a:rPr lang="ru-RU" dirty="0"/>
              <a:t> </a:t>
            </a:r>
            <a:r>
              <a:rPr lang="ru-RU" dirty="0" err="1"/>
              <a:t>дощовими</a:t>
            </a:r>
            <a:r>
              <a:rPr lang="ru-RU" dirty="0"/>
              <a:t> водами з </a:t>
            </a:r>
            <a:r>
              <a:rPr lang="ru-RU" dirty="0" err="1"/>
              <a:t>розораних</a:t>
            </a:r>
            <a:r>
              <a:rPr lang="ru-RU" dirty="0"/>
              <a:t> </a:t>
            </a:r>
            <a:r>
              <a:rPr lang="ru-RU" dirty="0" err="1"/>
              <a:t>ділянок</a:t>
            </a:r>
            <a:r>
              <a:rPr lang="ru-RU" dirty="0"/>
              <a:t> (</a:t>
            </a:r>
            <a:r>
              <a:rPr lang="ru-RU" dirty="0" err="1"/>
              <a:t>полів</a:t>
            </a:r>
            <a:r>
              <a:rPr lang="ru-RU" dirty="0"/>
              <a:t>), </a:t>
            </a:r>
            <a:r>
              <a:rPr lang="ru-RU" dirty="0" err="1"/>
              <a:t>надходження</a:t>
            </a:r>
            <a:r>
              <a:rPr lang="ru-RU" dirty="0"/>
              <a:t> </a:t>
            </a:r>
            <a:r>
              <a:rPr lang="ru-RU" dirty="0" err="1"/>
              <a:t>суспензій</a:t>
            </a:r>
            <a:r>
              <a:rPr lang="ru-RU" dirty="0"/>
              <a:t> з </a:t>
            </a:r>
            <a:r>
              <a:rPr lang="ru-RU" dirty="0" err="1"/>
              <a:t>діючих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</a:t>
            </a:r>
            <a:r>
              <a:rPr lang="ru-RU" dirty="0" err="1"/>
              <a:t>гірничодобувної</a:t>
            </a:r>
            <a:r>
              <a:rPr lang="ru-RU" dirty="0"/>
              <a:t> </a:t>
            </a:r>
            <a:r>
              <a:rPr lang="ru-RU" dirty="0" err="1"/>
              <a:t>промисловості</a:t>
            </a:r>
            <a:r>
              <a:rPr lang="ru-RU" dirty="0"/>
              <a:t>, пилу, </a:t>
            </a:r>
            <a:r>
              <a:rPr lang="ru-RU" dirty="0" err="1"/>
              <a:t>що</a:t>
            </a:r>
            <a:r>
              <a:rPr lang="ru-RU" dirty="0"/>
              <a:t> переноситься </a:t>
            </a:r>
            <a:r>
              <a:rPr lang="ru-RU" dirty="0" err="1"/>
              <a:t>вітром</a:t>
            </a:r>
            <a:r>
              <a:rPr lang="ru-RU" dirty="0"/>
              <a:t> у </a:t>
            </a:r>
            <a:r>
              <a:rPr lang="ru-RU" dirty="0" err="1"/>
              <a:t>суху</a:t>
            </a:r>
            <a:r>
              <a:rPr lang="ru-RU" dirty="0"/>
              <a:t> погоду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Тверді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знижують</a:t>
            </a:r>
            <a:r>
              <a:rPr lang="ru-RU" dirty="0"/>
              <a:t> </a:t>
            </a:r>
            <a:r>
              <a:rPr lang="ru-RU" dirty="0" err="1"/>
              <a:t>прозорість</a:t>
            </a:r>
            <a:r>
              <a:rPr lang="ru-RU" dirty="0"/>
              <a:t> води, </a:t>
            </a:r>
            <a:r>
              <a:rPr lang="ru-RU" dirty="0" err="1"/>
              <a:t>пригнічуючи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рослин</a:t>
            </a:r>
            <a:r>
              <a:rPr lang="ru-RU" dirty="0"/>
              <a:t>, </a:t>
            </a:r>
            <a:r>
              <a:rPr lang="ru-RU" dirty="0" err="1"/>
              <a:t>забивають</a:t>
            </a:r>
            <a:r>
              <a:rPr lang="ru-RU" dirty="0"/>
              <a:t> </a:t>
            </a:r>
            <a:r>
              <a:rPr lang="ru-RU" dirty="0" err="1"/>
              <a:t>зябра</a:t>
            </a:r>
            <a:r>
              <a:rPr lang="ru-RU" dirty="0"/>
              <a:t> </a:t>
            </a:r>
            <a:r>
              <a:rPr lang="ru-RU" dirty="0" err="1"/>
              <a:t>риб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/>
              <a:t>, </a:t>
            </a:r>
            <a:r>
              <a:rPr lang="ru-RU" dirty="0" err="1"/>
              <a:t>погіршуючи</a:t>
            </a:r>
            <a:r>
              <a:rPr lang="ru-RU" dirty="0"/>
              <a:t> </a:t>
            </a:r>
            <a:r>
              <a:rPr lang="ru-RU" dirty="0" err="1"/>
              <a:t>смакові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води, а то й </a:t>
            </a:r>
            <a:r>
              <a:rPr lang="ru-RU" dirty="0" err="1"/>
              <a:t>роблять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 </a:t>
            </a:r>
            <a:r>
              <a:rPr lang="ru-RU" dirty="0" err="1"/>
              <a:t>непридатною</a:t>
            </a:r>
            <a:r>
              <a:rPr lang="ru-RU" dirty="0"/>
              <a:t> для </a:t>
            </a:r>
            <a:r>
              <a:rPr lang="ru-RU" dirty="0" err="1"/>
              <a:t>споживання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9"/>
            <a:ext cx="3047006" cy="203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48" y="4715042"/>
            <a:ext cx="3595929" cy="2157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206" y="2852936"/>
            <a:ext cx="2746123" cy="2059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5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6922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470104" cy="85703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Хімічне забруднення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24744"/>
            <a:ext cx="4283967" cy="5544616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dirty="0" err="1"/>
              <a:t>Хімічне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води </a:t>
            </a:r>
            <a:r>
              <a:rPr lang="ru-RU" dirty="0" err="1"/>
              <a:t>відбувається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надходження</a:t>
            </a:r>
            <a:r>
              <a:rPr lang="ru-RU" dirty="0"/>
              <a:t> у </a:t>
            </a:r>
            <a:r>
              <a:rPr lang="ru-RU" dirty="0" err="1"/>
              <a:t>водойми</a:t>
            </a:r>
            <a:r>
              <a:rPr lang="ru-RU" dirty="0"/>
              <a:t> з </a:t>
            </a:r>
            <a:r>
              <a:rPr lang="ru-RU" dirty="0" err="1"/>
              <a:t>стічними</a:t>
            </a:r>
            <a:r>
              <a:rPr lang="ru-RU" dirty="0"/>
              <a:t> водами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домішок</a:t>
            </a:r>
            <a:r>
              <a:rPr lang="ru-RU" dirty="0"/>
              <a:t> </a:t>
            </a:r>
            <a:r>
              <a:rPr lang="ru-RU" dirty="0" err="1"/>
              <a:t>неорганічного</a:t>
            </a:r>
            <a:r>
              <a:rPr lang="ru-RU" dirty="0"/>
              <a:t> (</a:t>
            </a:r>
            <a:r>
              <a:rPr lang="ru-RU" dirty="0" err="1"/>
              <a:t>кислоти</a:t>
            </a:r>
            <a:r>
              <a:rPr lang="ru-RU" dirty="0"/>
              <a:t>, </a:t>
            </a:r>
            <a:r>
              <a:rPr lang="ru-RU" dirty="0" err="1"/>
              <a:t>луги</a:t>
            </a:r>
            <a:r>
              <a:rPr lang="ru-RU" dirty="0"/>
              <a:t>, </a:t>
            </a:r>
            <a:r>
              <a:rPr lang="ru-RU" dirty="0" err="1"/>
              <a:t>мінеральні</a:t>
            </a:r>
            <a:r>
              <a:rPr lang="ru-RU" dirty="0"/>
              <a:t> </a:t>
            </a:r>
            <a:r>
              <a:rPr lang="ru-RU" dirty="0" err="1"/>
              <a:t>солі</a:t>
            </a:r>
            <a:r>
              <a:rPr lang="ru-RU" dirty="0"/>
              <a:t>) і </a:t>
            </a:r>
            <a:r>
              <a:rPr lang="ru-RU" dirty="0" err="1"/>
              <a:t>органічного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 (</a:t>
            </a:r>
            <a:r>
              <a:rPr lang="ru-RU" dirty="0" err="1"/>
              <a:t>нафта</a:t>
            </a:r>
            <a:r>
              <a:rPr lang="ru-RU" dirty="0"/>
              <a:t> й </a:t>
            </a:r>
            <a:r>
              <a:rPr lang="ru-RU" dirty="0" err="1"/>
              <a:t>нафтопродукти</a:t>
            </a:r>
            <a:r>
              <a:rPr lang="ru-RU" dirty="0"/>
              <a:t>, </a:t>
            </a:r>
            <a:r>
              <a:rPr lang="ru-RU" dirty="0" err="1"/>
              <a:t>миючі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, </a:t>
            </a:r>
            <a:r>
              <a:rPr lang="ru-RU" dirty="0" err="1"/>
              <a:t>пестициди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Шкідлива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токсичних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потрапляє</a:t>
            </a:r>
            <a:r>
              <a:rPr lang="ru-RU" dirty="0"/>
              <a:t> у </a:t>
            </a:r>
            <a:r>
              <a:rPr lang="ru-RU" dirty="0" err="1"/>
              <a:t>водойми</a:t>
            </a:r>
            <a:r>
              <a:rPr lang="ru-RU" dirty="0"/>
              <a:t>, </a:t>
            </a:r>
            <a:r>
              <a:rPr lang="ru-RU" dirty="0" err="1"/>
              <a:t>посилюється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так званого кумулятивного </a:t>
            </a:r>
            <a:r>
              <a:rPr lang="ru-RU" dirty="0" err="1"/>
              <a:t>ефекту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прогресуючому</a:t>
            </a:r>
            <a:r>
              <a:rPr lang="ru-RU" dirty="0"/>
              <a:t> </a:t>
            </a:r>
            <a:r>
              <a:rPr lang="ru-RU" dirty="0" err="1"/>
              <a:t>збільшенні</a:t>
            </a:r>
            <a:r>
              <a:rPr lang="ru-RU" dirty="0"/>
              <a:t> </a:t>
            </a:r>
            <a:r>
              <a:rPr lang="ru-RU" dirty="0" err="1"/>
              <a:t>вмісту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сполук</a:t>
            </a:r>
            <a:r>
              <a:rPr lang="ru-RU" dirty="0"/>
              <a:t> у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послідовній</a:t>
            </a:r>
            <a:r>
              <a:rPr lang="ru-RU" dirty="0"/>
              <a:t> </a:t>
            </a:r>
            <a:r>
              <a:rPr lang="ru-RU" dirty="0" err="1"/>
              <a:t>ланці</a:t>
            </a:r>
            <a:r>
              <a:rPr lang="ru-RU" dirty="0"/>
              <a:t> </a:t>
            </a:r>
            <a:r>
              <a:rPr lang="ru-RU" dirty="0" err="1"/>
              <a:t>харчового</a:t>
            </a:r>
            <a:r>
              <a:rPr lang="ru-RU" dirty="0"/>
              <a:t> </a:t>
            </a:r>
            <a:r>
              <a:rPr lang="ru-RU" dirty="0" err="1"/>
              <a:t>ланцюжка</a:t>
            </a:r>
            <a:r>
              <a:rPr lang="ru-RU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829" y="1023540"/>
            <a:ext cx="3716747" cy="247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6623">
            <a:off x="6945545" y="3668916"/>
            <a:ext cx="1836949" cy="13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1131">
            <a:off x="4401189" y="3638139"/>
            <a:ext cx="1940134" cy="156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2687">
            <a:off x="7191538" y="5271944"/>
            <a:ext cx="1184665" cy="131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 rot="471115">
            <a:off x="5826766" y="5480855"/>
            <a:ext cx="1263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As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rot="20865664">
            <a:off x="4349100" y="5637411"/>
            <a:ext cx="133723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Cr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6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3427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34008"/>
            <a:ext cx="3995936" cy="2304256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dirty="0" err="1"/>
              <a:t>Особливої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водоймам</a:t>
            </a:r>
            <a:r>
              <a:rPr lang="ru-RU" dirty="0"/>
              <a:t> </a:t>
            </a:r>
            <a:r>
              <a:rPr lang="ru-RU" dirty="0" err="1"/>
              <a:t>завдають</a:t>
            </a:r>
            <a:r>
              <a:rPr lang="ru-RU" dirty="0"/>
              <a:t> </a:t>
            </a:r>
            <a:r>
              <a:rPr lang="ru-RU" dirty="0" err="1"/>
              <a:t>нафта</a:t>
            </a:r>
            <a:r>
              <a:rPr lang="ru-RU" dirty="0"/>
              <a:t> й </a:t>
            </a:r>
            <a:r>
              <a:rPr lang="ru-RU" dirty="0" err="1"/>
              <a:t>нафтопродукти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утворюють</a:t>
            </a:r>
            <a:r>
              <a:rPr lang="ru-RU" dirty="0"/>
              <a:t> на </a:t>
            </a:r>
            <a:r>
              <a:rPr lang="ru-RU" dirty="0" err="1"/>
              <a:t>поверхні</a:t>
            </a:r>
            <a:r>
              <a:rPr lang="ru-RU" dirty="0"/>
              <a:t> </a:t>
            </a:r>
            <a:r>
              <a:rPr lang="ru-RU" dirty="0" err="1"/>
              <a:t>плівку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перешкоджає</a:t>
            </a:r>
            <a:r>
              <a:rPr lang="ru-RU" dirty="0"/>
              <a:t> </a:t>
            </a:r>
            <a:r>
              <a:rPr lang="ru-RU" dirty="0" err="1"/>
              <a:t>газообмінові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водою і атмосферою і </a:t>
            </a:r>
            <a:r>
              <a:rPr lang="ru-RU" dirty="0" err="1"/>
              <a:t>знижує</a:t>
            </a:r>
            <a:r>
              <a:rPr lang="ru-RU" dirty="0"/>
              <a:t> </a:t>
            </a:r>
            <a:r>
              <a:rPr lang="ru-RU" dirty="0" err="1"/>
              <a:t>вміст</a:t>
            </a:r>
            <a:r>
              <a:rPr lang="ru-RU" dirty="0"/>
              <a:t> </a:t>
            </a:r>
            <a:r>
              <a:rPr lang="ru-RU" dirty="0" err="1"/>
              <a:t>кисню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; 1 т </a:t>
            </a:r>
            <a:r>
              <a:rPr lang="ru-RU" dirty="0" err="1"/>
              <a:t>нафти</a:t>
            </a:r>
            <a:r>
              <a:rPr lang="ru-RU" dirty="0"/>
              <a:t>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розпливтися</a:t>
            </a:r>
            <a:r>
              <a:rPr lang="ru-RU" dirty="0"/>
              <a:t> на 12 км2 </a:t>
            </a:r>
            <a:r>
              <a:rPr lang="ru-RU" dirty="0" err="1"/>
              <a:t>поверхні</a:t>
            </a:r>
            <a:r>
              <a:rPr lang="ru-RU" dirty="0"/>
              <a:t> води.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7596"/>
            <a:ext cx="5544616" cy="36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965"/>
            <a:ext cx="4474051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54880" y="2989551"/>
            <a:ext cx="304715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Осідаючи</a:t>
            </a:r>
            <a:r>
              <a:rPr lang="ru-RU" dirty="0" smtClean="0"/>
              <a:t> </a:t>
            </a:r>
            <a:r>
              <a:rPr lang="ru-RU" dirty="0"/>
              <a:t>на дно, </a:t>
            </a:r>
            <a:r>
              <a:rPr lang="ru-RU" dirty="0" err="1"/>
              <a:t>згустки</a:t>
            </a:r>
            <a:r>
              <a:rPr lang="ru-RU" dirty="0"/>
              <a:t> мазуту </a:t>
            </a:r>
            <a:r>
              <a:rPr lang="ru-RU" dirty="0" err="1"/>
              <a:t>вбивають</a:t>
            </a:r>
            <a:r>
              <a:rPr lang="ru-RU" dirty="0"/>
              <a:t> </a:t>
            </a:r>
            <a:r>
              <a:rPr lang="ru-RU" dirty="0" err="1"/>
              <a:t>донні</a:t>
            </a:r>
            <a:r>
              <a:rPr lang="ru-RU" dirty="0"/>
              <a:t> </a:t>
            </a:r>
            <a:r>
              <a:rPr lang="ru-RU" dirty="0" err="1"/>
              <a:t>мікроорганізми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участь у </a:t>
            </a:r>
            <a:r>
              <a:rPr lang="ru-RU" dirty="0" err="1"/>
              <a:t>самоочищенні</a:t>
            </a:r>
            <a:r>
              <a:rPr lang="ru-RU" dirty="0"/>
              <a:t> води. </a:t>
            </a:r>
            <a:r>
              <a:rPr lang="ru-RU" dirty="0" err="1"/>
              <a:t>Гниття</a:t>
            </a:r>
            <a:r>
              <a:rPr lang="ru-RU" dirty="0"/>
              <a:t> </a:t>
            </a:r>
            <a:r>
              <a:rPr lang="ru-RU" dirty="0" err="1"/>
              <a:t>донних</a:t>
            </a:r>
            <a:r>
              <a:rPr lang="ru-RU" dirty="0"/>
              <a:t> </a:t>
            </a:r>
            <a:r>
              <a:rPr lang="ru-RU" dirty="0" err="1"/>
              <a:t>осадків</a:t>
            </a:r>
            <a:r>
              <a:rPr lang="ru-RU" dirty="0"/>
              <a:t>, </a:t>
            </a:r>
            <a:r>
              <a:rPr lang="ru-RU" dirty="0" err="1"/>
              <a:t>забруднених</a:t>
            </a:r>
            <a:r>
              <a:rPr lang="ru-RU" dirty="0"/>
              <a:t> </a:t>
            </a:r>
            <a:r>
              <a:rPr lang="ru-RU" dirty="0" err="1"/>
              <a:t>органічними</a:t>
            </a:r>
            <a:r>
              <a:rPr lang="ru-RU" dirty="0"/>
              <a:t> </a:t>
            </a:r>
            <a:r>
              <a:rPr lang="ru-RU" dirty="0" err="1"/>
              <a:t>сполуками</a:t>
            </a:r>
            <a:r>
              <a:rPr lang="ru-RU" dirty="0"/>
              <a:t>, </a:t>
            </a:r>
            <a:r>
              <a:rPr lang="ru-RU" dirty="0" err="1"/>
              <a:t>продукує</a:t>
            </a:r>
            <a:r>
              <a:rPr lang="ru-RU" dirty="0"/>
              <a:t> в воду </a:t>
            </a:r>
            <a:r>
              <a:rPr lang="ru-RU" dirty="0" err="1"/>
              <a:t>отруйні</a:t>
            </a:r>
            <a:r>
              <a:rPr lang="ru-RU" dirty="0"/>
              <a:t> </a:t>
            </a:r>
            <a:r>
              <a:rPr lang="ru-RU" dirty="0" err="1"/>
              <a:t>сполуки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сірководень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забруднює</a:t>
            </a:r>
            <a:r>
              <a:rPr lang="ru-RU" dirty="0"/>
              <a:t> воду в </a:t>
            </a:r>
            <a:r>
              <a:rPr lang="ru-RU" dirty="0" err="1"/>
              <a:t>річці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озері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637122" y="6303744"/>
            <a:ext cx="18288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7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3663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221088"/>
            <a:ext cx="8640960" cy="2636912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До </a:t>
            </a:r>
            <a:r>
              <a:rPr lang="ru-RU" dirty="0" err="1" smtClean="0"/>
              <a:t>страшних</a:t>
            </a:r>
            <a:r>
              <a:rPr lang="ru-RU" dirty="0" smtClean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 smtClean="0"/>
              <a:t>призводить</a:t>
            </a:r>
            <a:r>
              <a:rPr lang="ru-RU" dirty="0" smtClean="0"/>
              <a:t> </a:t>
            </a:r>
            <a:r>
              <a:rPr lang="ru-RU" dirty="0" err="1"/>
              <a:t>забруднення</a:t>
            </a:r>
            <a:r>
              <a:rPr lang="ru-RU" dirty="0"/>
              <a:t> вод </a:t>
            </a:r>
            <a:r>
              <a:rPr lang="ru-RU" dirty="0" err="1"/>
              <a:t>важкими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. В </a:t>
            </a:r>
            <a:r>
              <a:rPr lang="ru-RU" dirty="0" err="1"/>
              <a:t>Японії</a:t>
            </a:r>
            <a:r>
              <a:rPr lang="ru-RU" dirty="0"/>
              <a:t> </a:t>
            </a:r>
            <a:r>
              <a:rPr lang="ru-RU" dirty="0" err="1" smtClean="0"/>
              <a:t>масові</a:t>
            </a:r>
            <a:r>
              <a:rPr lang="ru-RU" dirty="0" smtClean="0"/>
              <a:t> </a:t>
            </a:r>
            <a:r>
              <a:rPr lang="ru-RU" dirty="0" err="1"/>
              <a:t>забруднення</a:t>
            </a:r>
            <a:r>
              <a:rPr lang="ru-RU" dirty="0"/>
              <a:t> вод </a:t>
            </a:r>
            <a:r>
              <a:rPr lang="ru-RU" dirty="0" err="1"/>
              <a:t>морської</a:t>
            </a:r>
            <a:r>
              <a:rPr lang="ru-RU" dirty="0"/>
              <a:t> затоки </a:t>
            </a:r>
            <a:r>
              <a:rPr lang="ru-RU" dirty="0" err="1"/>
              <a:t>поблизу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</a:t>
            </a:r>
            <a:r>
              <a:rPr lang="ru-RU" dirty="0" err="1"/>
              <a:t>Мінамато</a:t>
            </a:r>
            <a:r>
              <a:rPr lang="ru-RU" dirty="0"/>
              <a:t> </a:t>
            </a:r>
            <a:r>
              <a:rPr lang="ru-RU" dirty="0" err="1"/>
              <a:t>викликало</a:t>
            </a:r>
            <a:r>
              <a:rPr lang="ru-RU" dirty="0"/>
              <a:t> хворобу, при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 smtClean="0"/>
              <a:t>ртуттю</a:t>
            </a:r>
            <a:r>
              <a:rPr lang="ru-RU" dirty="0" smtClean="0"/>
              <a:t> </a:t>
            </a:r>
            <a:r>
              <a:rPr lang="ru-RU" dirty="0" err="1"/>
              <a:t>отруювалась</a:t>
            </a:r>
            <a:r>
              <a:rPr lang="ru-RU" dirty="0"/>
              <a:t> </a:t>
            </a:r>
            <a:r>
              <a:rPr lang="ru-RU" dirty="0" err="1" smtClean="0"/>
              <a:t>риба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джерелом</a:t>
            </a:r>
            <a:r>
              <a:rPr lang="ru-RU" dirty="0"/>
              <a:t> </a:t>
            </a:r>
            <a:r>
              <a:rPr lang="ru-RU" dirty="0" err="1"/>
              <a:t>білкової</a:t>
            </a:r>
            <a:r>
              <a:rPr lang="ru-RU" dirty="0"/>
              <a:t> </a:t>
            </a:r>
            <a:r>
              <a:rPr lang="ru-RU" dirty="0" err="1"/>
              <a:t>їжі</a:t>
            </a:r>
            <a:r>
              <a:rPr lang="ru-RU" dirty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/>
              <a:t>данного </a:t>
            </a:r>
            <a:r>
              <a:rPr lang="ru-RU" dirty="0" err="1"/>
              <a:t>міста</a:t>
            </a:r>
            <a:r>
              <a:rPr lang="ru-RU" dirty="0"/>
              <a:t>. У </a:t>
            </a:r>
            <a:r>
              <a:rPr lang="ru-RU" dirty="0" err="1"/>
              <a:t>хворих</a:t>
            </a:r>
            <a:r>
              <a:rPr lang="ru-RU" dirty="0"/>
              <a:t> </a:t>
            </a:r>
            <a:r>
              <a:rPr lang="ru-RU" dirty="0" err="1"/>
              <a:t>порушувалася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, </a:t>
            </a:r>
            <a:r>
              <a:rPr lang="ru-RU" dirty="0" err="1"/>
              <a:t>послаблювався</a:t>
            </a:r>
            <a:r>
              <a:rPr lang="ru-RU" dirty="0"/>
              <a:t> </a:t>
            </a:r>
            <a:r>
              <a:rPr lang="ru-RU" dirty="0" err="1"/>
              <a:t>зір</a:t>
            </a:r>
            <a:r>
              <a:rPr lang="ru-RU" dirty="0"/>
              <a:t>, </a:t>
            </a:r>
            <a:r>
              <a:rPr lang="ru-RU" dirty="0" err="1"/>
              <a:t>параліч</a:t>
            </a:r>
            <a:r>
              <a:rPr lang="ru-RU" dirty="0"/>
              <a:t> </a:t>
            </a:r>
            <a:r>
              <a:rPr lang="ru-RU" dirty="0" err="1"/>
              <a:t>сковував</a:t>
            </a:r>
            <a:r>
              <a:rPr lang="ru-RU" dirty="0"/>
              <a:t> </a:t>
            </a:r>
            <a:r>
              <a:rPr lang="ru-RU" dirty="0" err="1"/>
              <a:t>м'язи</a:t>
            </a:r>
            <a:r>
              <a:rPr lang="ru-RU" dirty="0"/>
              <a:t> рук, </a:t>
            </a:r>
            <a:r>
              <a:rPr lang="ru-RU" dirty="0" err="1"/>
              <a:t>ніг</a:t>
            </a:r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9" t="43232" r="24091" b="5051"/>
          <a:stretch/>
        </p:blipFill>
        <p:spPr bwMode="auto">
          <a:xfrm>
            <a:off x="2111005" y="443105"/>
            <a:ext cx="4849091" cy="354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8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7712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31" y="0"/>
            <a:ext cx="4221899" cy="281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94" y="62478"/>
            <a:ext cx="291632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427984" y="2811784"/>
            <a:ext cx="4716016" cy="4046216"/>
          </a:xfrm>
        </p:spPr>
        <p:txBody>
          <a:bodyPr>
            <a:normAutofit fontScale="85000" lnSpcReduction="20000"/>
          </a:bodyPr>
          <a:lstStyle/>
          <a:p>
            <a:pPr marL="45720" indent="0" algn="r">
              <a:buNone/>
            </a:pP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забруднювачами</a:t>
            </a:r>
            <a:r>
              <a:rPr lang="ru-RU" dirty="0"/>
              <a:t> води є </a:t>
            </a:r>
            <a:r>
              <a:rPr lang="ru-RU" dirty="0" err="1"/>
              <a:t>хімічні</a:t>
            </a:r>
            <a:r>
              <a:rPr lang="ru-RU" dirty="0"/>
              <a:t>, </a:t>
            </a:r>
            <a:r>
              <a:rPr lang="ru-RU" dirty="0" err="1"/>
              <a:t>нафтопереробні</a:t>
            </a:r>
            <a:r>
              <a:rPr lang="ru-RU" dirty="0"/>
              <a:t> й </a:t>
            </a:r>
            <a:r>
              <a:rPr lang="ru-RU" dirty="0" err="1"/>
              <a:t>целюлозопаперові</a:t>
            </a:r>
            <a:r>
              <a:rPr lang="ru-RU" dirty="0"/>
              <a:t> заводи,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тваринницькі</a:t>
            </a:r>
            <a:r>
              <a:rPr lang="ru-RU" dirty="0"/>
              <a:t> </a:t>
            </a:r>
            <a:r>
              <a:rPr lang="ru-RU" dirty="0" err="1"/>
              <a:t>комплекси</a:t>
            </a:r>
            <a:r>
              <a:rPr lang="ru-RU" dirty="0"/>
              <a:t>, </a:t>
            </a:r>
            <a:r>
              <a:rPr lang="ru-RU" dirty="0" err="1"/>
              <a:t>гірничорудна</a:t>
            </a:r>
            <a:r>
              <a:rPr lang="ru-RU" dirty="0"/>
              <a:t> </a:t>
            </a:r>
            <a:r>
              <a:rPr lang="ru-RU" dirty="0" err="1"/>
              <a:t>промисловість</a:t>
            </a:r>
            <a:r>
              <a:rPr lang="ru-RU" dirty="0"/>
              <a:t>. </a:t>
            </a:r>
            <a:r>
              <a:rPr lang="ru-RU" dirty="0" err="1"/>
              <a:t>Останнім</a:t>
            </a:r>
            <a:r>
              <a:rPr lang="ru-RU" dirty="0"/>
              <a:t> часом </a:t>
            </a:r>
            <a:r>
              <a:rPr lang="ru-RU" dirty="0" err="1"/>
              <a:t>особливе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забруднювачів</a:t>
            </a:r>
            <a:r>
              <a:rPr lang="ru-RU" dirty="0"/>
              <a:t> води </a:t>
            </a:r>
            <a:r>
              <a:rPr lang="ru-RU" dirty="0" err="1"/>
              <a:t>посідають</a:t>
            </a:r>
            <a:r>
              <a:rPr lang="ru-RU" dirty="0"/>
              <a:t> </a:t>
            </a:r>
            <a:r>
              <a:rPr lang="ru-RU" b="1" i="1" dirty="0" err="1"/>
              <a:t>синтетичні</a:t>
            </a:r>
            <a:r>
              <a:rPr lang="ru-RU" b="1" i="1" dirty="0"/>
              <a:t> </a:t>
            </a:r>
            <a:r>
              <a:rPr lang="ru-RU" b="1" i="1" dirty="0" err="1"/>
              <a:t>миючі</a:t>
            </a:r>
            <a:r>
              <a:rPr lang="ru-RU" b="1" i="1" dirty="0"/>
              <a:t> </a:t>
            </a:r>
            <a:r>
              <a:rPr lang="ru-RU" b="1" i="1" dirty="0" err="1"/>
              <a:t>засоби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 </a:t>
            </a:r>
            <a:r>
              <a:rPr lang="ru-RU" dirty="0" err="1"/>
              <a:t>надзвичайно</a:t>
            </a:r>
            <a:r>
              <a:rPr lang="ru-RU" dirty="0"/>
              <a:t> </a:t>
            </a:r>
            <a:r>
              <a:rPr lang="ru-RU" dirty="0" err="1"/>
              <a:t>стійкі</a:t>
            </a:r>
            <a:r>
              <a:rPr lang="ru-RU" dirty="0"/>
              <a:t>, </a:t>
            </a:r>
            <a:r>
              <a:rPr lang="ru-RU" dirty="0" err="1"/>
              <a:t>зберігаються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 роками.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них </a:t>
            </a:r>
            <a:r>
              <a:rPr lang="ru-RU" dirty="0" err="1"/>
              <a:t>містить</a:t>
            </a:r>
            <a:r>
              <a:rPr lang="ru-RU" dirty="0"/>
              <a:t> фосфор,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бурхливому</a:t>
            </a:r>
            <a:r>
              <a:rPr lang="ru-RU" dirty="0"/>
              <a:t> </a:t>
            </a:r>
            <a:r>
              <a:rPr lang="ru-RU" dirty="0" err="1"/>
              <a:t>розмноженню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 </a:t>
            </a:r>
            <a:r>
              <a:rPr lang="ru-RU" dirty="0" err="1"/>
              <a:t>синьо-зелених</a:t>
            </a:r>
            <a:r>
              <a:rPr lang="ru-RU" dirty="0"/>
              <a:t> </a:t>
            </a:r>
            <a:r>
              <a:rPr lang="ru-RU" dirty="0" err="1"/>
              <a:t>водоростей</a:t>
            </a:r>
            <a:r>
              <a:rPr lang="ru-RU" dirty="0"/>
              <a:t> і "</a:t>
            </a:r>
            <a:r>
              <a:rPr lang="ru-RU" dirty="0" err="1"/>
              <a:t>цвітінню</a:t>
            </a:r>
            <a:r>
              <a:rPr lang="ru-RU" dirty="0"/>
              <a:t>" </a:t>
            </a:r>
            <a:r>
              <a:rPr lang="ru-RU" dirty="0" err="1"/>
              <a:t>водойм</a:t>
            </a:r>
            <a:r>
              <a:rPr lang="ru-RU" dirty="0"/>
              <a:t>, яке </a:t>
            </a:r>
            <a:r>
              <a:rPr lang="ru-RU" dirty="0" err="1"/>
              <a:t>супроводжується</a:t>
            </a:r>
            <a:r>
              <a:rPr lang="ru-RU" dirty="0"/>
              <a:t> </a:t>
            </a:r>
            <a:r>
              <a:rPr lang="ru-RU" dirty="0" err="1"/>
              <a:t>різким</a:t>
            </a:r>
            <a:r>
              <a:rPr lang="ru-RU" dirty="0"/>
              <a:t> </a:t>
            </a:r>
            <a:r>
              <a:rPr lang="ru-RU" dirty="0" err="1"/>
              <a:t>зниженням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 </a:t>
            </a:r>
            <a:r>
              <a:rPr lang="ru-RU" dirty="0" err="1"/>
              <a:t>вмісту</a:t>
            </a:r>
            <a:r>
              <a:rPr lang="ru-RU" dirty="0"/>
              <a:t> </a:t>
            </a:r>
            <a:r>
              <a:rPr lang="ru-RU" dirty="0" err="1"/>
              <a:t>кисню</a:t>
            </a:r>
            <a:r>
              <a:rPr lang="ru-RU" dirty="0"/>
              <a:t>, "заморами" </a:t>
            </a:r>
            <a:r>
              <a:rPr lang="ru-RU" dirty="0" err="1"/>
              <a:t>риби</a:t>
            </a:r>
            <a:r>
              <a:rPr lang="ru-RU" dirty="0"/>
              <a:t>, </a:t>
            </a:r>
            <a:r>
              <a:rPr lang="ru-RU" dirty="0" err="1"/>
              <a:t>загибеллю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1787" y="6247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Цвітіння води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96302"/>
            <a:ext cx="3816424" cy="4741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/>
              <a:t>9</a:t>
            </a:fld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296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417</TotalTime>
  <Words>1213</Words>
  <Application>Microsoft Office PowerPoint</Application>
  <PresentationFormat>Экран (4:3)</PresentationFormat>
  <Paragraphs>93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Основні джерела забруднення води і переважаючі забрудники водних екосистем. Найбільші забруднення річкових басейнів у світі. Якість питної води в Україні</vt:lpstr>
      <vt:lpstr>Зміст</vt:lpstr>
      <vt:lpstr>Забруднення вод</vt:lpstr>
      <vt:lpstr>До основних видів забруднення поверхневих та підземних вод належать:</vt:lpstr>
      <vt:lpstr>Фізичне забруднення</vt:lpstr>
      <vt:lpstr>Хімічне забруднення  </vt:lpstr>
      <vt:lpstr>Презентация PowerPoint</vt:lpstr>
      <vt:lpstr>Презентация PowerPoint</vt:lpstr>
      <vt:lpstr>Презентация PowerPoint</vt:lpstr>
      <vt:lpstr>Біологічне забруднення</vt:lpstr>
      <vt:lpstr>Теплове забруднення</vt:lpstr>
      <vt:lpstr>Презентация PowerPoint</vt:lpstr>
      <vt:lpstr>Найбільшими забрудниками поверхневих і підземних вод є:</vt:lpstr>
      <vt:lpstr>Найбільш забруднені річки світу</vt:lpstr>
      <vt:lpstr>Презентация PowerPoint</vt:lpstr>
      <vt:lpstr>Україна</vt:lpstr>
      <vt:lpstr>Презентация PowerPoint</vt:lpstr>
      <vt:lpstr>Презентация PowerPoint</vt:lpstr>
      <vt:lpstr>Якість питної води в Україні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41</cp:revision>
  <dcterms:created xsi:type="dcterms:W3CDTF">2020-02-07T17:44:44Z</dcterms:created>
  <dcterms:modified xsi:type="dcterms:W3CDTF">2021-02-18T20:48:55Z</dcterms:modified>
</cp:coreProperties>
</file>