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notesMasterIdLst>
    <p:notesMasterId r:id="rId22"/>
  </p:notesMasterIdLst>
  <p:handoutMasterIdLst>
    <p:handoutMasterId r:id="rId23"/>
  </p:handoutMasterIdLst>
  <p:sldIdLst>
    <p:sldId id="259" r:id="rId2"/>
    <p:sldId id="662" r:id="rId3"/>
    <p:sldId id="273" r:id="rId4"/>
    <p:sldId id="649" r:id="rId5"/>
    <p:sldId id="665" r:id="rId6"/>
    <p:sldId id="646" r:id="rId7"/>
    <p:sldId id="669" r:id="rId8"/>
    <p:sldId id="670" r:id="rId9"/>
    <p:sldId id="668" r:id="rId10"/>
    <p:sldId id="671" r:id="rId11"/>
    <p:sldId id="672" r:id="rId12"/>
    <p:sldId id="674" r:id="rId13"/>
    <p:sldId id="675" r:id="rId14"/>
    <p:sldId id="673" r:id="rId15"/>
    <p:sldId id="676" r:id="rId16"/>
    <p:sldId id="677" r:id="rId17"/>
    <p:sldId id="659" r:id="rId18"/>
    <p:sldId id="660" r:id="rId19"/>
    <p:sldId id="661" r:id="rId20"/>
    <p:sldId id="6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4" autoAdjust="0"/>
    <p:restoredTop sz="96229" autoAdjust="0"/>
  </p:normalViewPr>
  <p:slideViewPr>
    <p:cSldViewPr>
      <p:cViewPr varScale="1">
        <p:scale>
          <a:sx n="85" d="100"/>
          <a:sy n="85" d="100"/>
        </p:scale>
        <p:origin x="101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6D443-EE65-40C6-9639-5203175B0544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A130-A2DE-4E94-B379-4811A1B47B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123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7E102-1E32-4938-8D76-17C7B4AF15DB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8D910-0255-47C4-914D-A2126CEA5A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66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D910-0255-47C4-914D-A2126CEA5AA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4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D910-0255-47C4-914D-A2126CEA5AA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20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8D910-0255-47C4-914D-A2126CEA5AA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6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6598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69049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250905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35843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224589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31549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473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97010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0353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97419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4332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75256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2309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02746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7272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4939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5A85C-41AE-430A-951A-A0D1B106FFD7}" type="datetime1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0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76787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Фізико-хімічні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endParaRPr lang="ru-RU" sz="3200" b="1" i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r>
              <a:rPr lang="ru-RU" sz="2800" dirty="0" smtClean="0"/>
              <a:t>                                                        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 descr="http://www.ccenter.msk.ru/upload/Image/SPEKTROFOTOMETR/spekt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458" y="1822450"/>
            <a:ext cx="6104252" cy="382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020" y="5733256"/>
            <a:ext cx="8132484" cy="8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071538" y="642918"/>
            <a:ext cx="7429552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Класифікація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за принципами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одержання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аналітичного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сигналу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Загальне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число ФХМА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перевищує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декілька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десятків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найбільш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поширені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такі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пектр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оскопічні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хроматографічні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аналізу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електрохімічні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мас</a:t>
            </a: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спектрометричні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;</a:t>
            </a:r>
          </a:p>
          <a:p>
            <a:pPr lvl="1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радіометричні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787783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uk-UA" sz="24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Всі методи </a:t>
            </a:r>
            <a:r>
              <a:rPr lang="uk-UA" sz="24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грунтуються</a:t>
            </a:r>
            <a:r>
              <a:rPr lang="uk-UA" sz="24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на використанні </a:t>
            </a: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комплекту </a:t>
            </a:r>
            <a:r>
              <a:rPr lang="uk-UA" sz="2400" b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стандартів або еталонів </a:t>
            </a: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сумішей або зразків з відомим вмістом одного чи декількох речовин, що визначаються</a:t>
            </a:r>
            <a:r>
              <a:rPr lang="uk-UA" sz="24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uk-UA" sz="24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428596" y="2738903"/>
            <a:ext cx="82478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Основні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вимоги до комплекту стандартів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однаковий агрегатний стан з об'єктом аналізу, який поступає в прилад;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очікуваний вміст компоненту в зразках повинен знаходитися в межах вмісту визначуваних компонентів в комплекті стандартів;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близькість складу компонентів стандарту </a:t>
            </a: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(матриці), що не визначаються,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зразка.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173251"/>
            <a:ext cx="84296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+mj-lt"/>
                <a:ea typeface="MS Mincho" pitchFamily="49" charset="-128"/>
                <a:cs typeface="Times New Roman" pitchFamily="18" charset="0"/>
              </a:rPr>
              <a:t>    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Калібрування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експериментальне визначення залежності параметру аналітичного сигналу від складу проби.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Мета калібрування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опис залежності  між величиною (інтенсивністю) аналітичного сигналу і масою, відносним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вмістом або концентрацією визначуваного компонента з допомогою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калібрувальної функції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як правило, прямолінійної.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511228" y="1185990"/>
            <a:ext cx="82408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Майже у всіх фізико-хімічних методах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для встановлення складу речовини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використовують  два основні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методичні прийоми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 прямих вимірювань</a:t>
            </a:r>
          </a:p>
          <a:p>
            <a:pPr marL="342900" marR="0" lvl="0" indent="-3429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метод непрямих вимірювань – метод титрування. 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прямих методах використовується залежність аналітичного сигналу (І) від концентрації речовин (С) -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 зв’язку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Найзручніші для проведення визначення: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І=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або І=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С+b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константи.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залежності І=f(C) називається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калібрувальним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графіком.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499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681063"/>
              </p:ext>
            </p:extLst>
          </p:nvPr>
        </p:nvGraphicFramePr>
        <p:xfrm>
          <a:off x="1619672" y="285727"/>
          <a:ext cx="6192688" cy="532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" name="Picture" r:id="rId3" imgW="2616200" imgH="2527300" progId="Word.Picture.8">
                  <p:embed/>
                </p:oleObj>
              </mc:Choice>
              <mc:Fallback>
                <p:oleObj name="Picture" r:id="rId3" imgW="2616200" imgH="252730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85727"/>
                        <a:ext cx="6192688" cy="5320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285720" y="5500702"/>
            <a:ext cx="86582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Залежність оптичної густини А розчину речовини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 концентрації С  розчину речовини (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калібрувальний графік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806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155983"/>
              </p:ext>
            </p:extLst>
          </p:nvPr>
        </p:nvGraphicFramePr>
        <p:xfrm>
          <a:off x="1403648" y="404664"/>
          <a:ext cx="8208912" cy="4315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69" name="Picture" r:id="rId3" imgW="6076623" imgH="1740725" progId="Word.Picture.8">
                  <p:embed/>
                </p:oleObj>
              </mc:Choice>
              <mc:Fallback>
                <p:oleObj name="Picture" r:id="rId3" imgW="6076623" imgH="1740725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04664"/>
                        <a:ext cx="8208912" cy="43156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00034" y="4929198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Рис.2. Крива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кондуктометричного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титрування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сильної кислоти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9089" name="Object 1"/>
          <p:cNvGraphicFramePr>
            <a:graphicFrameLocks noChangeAspect="1"/>
          </p:cNvGraphicFramePr>
          <p:nvPr/>
        </p:nvGraphicFramePr>
        <p:xfrm>
          <a:off x="357158" y="1142984"/>
          <a:ext cx="8501122" cy="2714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3" name="Picture" r:id="rId3" imgW="5943427" imgH="1493386" progId="Word.Picture.8">
                  <p:embed/>
                </p:oleObj>
              </mc:Choice>
              <mc:Fallback>
                <p:oleObj name="Picture" r:id="rId3" imgW="5943427" imgH="149338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142984"/>
                        <a:ext cx="8501122" cy="27146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0" y="3857628"/>
            <a:ext cx="86439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MS Mincho" pitchFamily="49" charset="-128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Рис. 3. Загальна схема проведення аналізу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1052736"/>
            <a:ext cx="820891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Аналітичний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сигнал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фізико-хімічних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аналізу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одержують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допомогою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приладів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бути: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сила струму,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потенціал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інтенсивність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випромінювання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однопараметровий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сигнал)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залежність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величин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часу,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об'єму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двопараметровий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сигнал).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Відповідно, слід розрізняти: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методи, засновані на вимірі інтенсивності сигналу в єдиній вимірювальної позиції (наприклад, вимірювання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 одній довжині хвилі)  –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одновимірні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методи, в яких використовують декілька вимірювальних позицій (реєстрація повного спектру поглинання в оптичних методах аналізу) –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двовимірні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Дані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отримані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допомогою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двовимірних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представити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вигляді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кривої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площині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(рис.1.)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080096"/>
              </p:ext>
            </p:extLst>
          </p:nvPr>
        </p:nvGraphicFramePr>
        <p:xfrm>
          <a:off x="295344" y="332656"/>
          <a:ext cx="8450219" cy="3332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8" name="Picture" r:id="rId4" imgW="5486240" imgH="1598002" progId="Word.Picture.8">
                  <p:embed/>
                </p:oleObj>
              </mc:Choice>
              <mc:Fallback>
                <p:oleObj name="Picture" r:id="rId4" imgW="5486240" imgH="1598002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344" y="332656"/>
                        <a:ext cx="8450219" cy="33329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5720" y="3704870"/>
            <a:ext cx="85011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Рис. 4. Залежність інтенсивності аналітичного сигналу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 довжини хвилі у спектроскопії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581128"/>
            <a:ext cx="8284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цьому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одна (вертикальна)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вісь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координат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цієї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площини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відповідає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величині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інтенсивності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аналітичного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сигналу. Друга (горизонтальна)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вісь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спектроскопії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відповідає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λ 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енергії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фотонів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), в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хроматографії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часу, в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електрохімічних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методах –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потенціалові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силі</a:t>
            </a:r>
            <a:r>
              <a:rPr lang="ru-RU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струму. </a:t>
            </a:r>
            <a:r>
              <a:rPr lang="en-US" sz="2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1339791"/>
            <a:ext cx="8286808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аналітичній практиці прямих фізико-хімічних вимірів найчастіше використовують наступні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методи розрахунку невідомої концентрації речовини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(кількісного визначення):</a:t>
            </a:r>
          </a:p>
          <a:p>
            <a:pPr marL="0" marR="0" lvl="0" indent="45720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абсолютного калібрування або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 калібрувального графіку;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відносного калібрування або метод внутрішнього стандарту;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метод добавок. </a:t>
            </a:r>
          </a:p>
          <a:p>
            <a:pPr marL="0" marR="0" lvl="0" indent="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269875" algn="l"/>
              </a:tabLs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Інші способи визначення вмісту компонента, описані в літературі, є, як правило, модифікацією цих трьох методів.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lang="en-US" sz="2000" dirty="0" smtClean="0">
              <a:latin typeface="+mj-lt"/>
              <a:ea typeface="MS Mincho" pitchFamily="49" charset="-128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                                                                                                                      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57159" y="152735"/>
            <a:ext cx="8463313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Лекція 1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WenQuanYi Micro Hei" charset="-128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Тема.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Введення в фізико-хімічні методи аналізу.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Мета.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Актуалізація основних понять аналітичної хімії. 	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    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Характеристика фізико-хімічних методів аналізу і 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                                      	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встановлення їх значення в аналітичній хімії.  Метод розрахунку концентрацій у</a:t>
            </a:r>
            <a:r>
              <a:rPr kumimoji="0" lang="uk-UA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   	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ФХМА.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План.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 аналітичної хімії.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аналітичних методів.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фізико-хімічних методів аналізу.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ФХМА.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 та відносні методи. Еталони.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 прийоми аналітичних вимірів у ФХМА.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схема проведення аналітичного визначення.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 розрахунку концентрацій у фізико-хімічних визначеннях.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WenQuanYi Micro Hei" charset="-128"/>
                <a:cs typeface="Times New Roman" panose="02020603050405020304" pitchFamily="18" charset="0"/>
              </a:rPr>
              <a:t>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620688"/>
            <a:ext cx="6336060" cy="151575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492896"/>
            <a:ext cx="4157832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5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29" y="277906"/>
            <a:ext cx="89736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налітичний</a:t>
            </a:r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</a:t>
            </a:r>
            <a:r>
              <a:rPr lang="uk-UA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будь-який прояв хімічних або фізичних властивостей речовини, який можна використовувати для встановлення якісного  чи кількісного складу досліджуваного об’єкту.  </a:t>
            </a:r>
          </a:p>
          <a:p>
            <a:pPr algn="just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Аналітичний сигнал за своєю природою </a:t>
            </a:r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uk-UA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тобто характерний тільки визначеним атомам, молекулам або іншим частинкам.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аналітичного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сигналу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527499"/>
              </p:ext>
            </p:extLst>
          </p:nvPr>
        </p:nvGraphicFramePr>
        <p:xfrm>
          <a:off x="395536" y="2492896"/>
          <a:ext cx="8237237" cy="4754880"/>
        </p:xfrm>
        <a:graphic>
          <a:graphicData uri="http://schemas.openxmlformats.org/drawingml/2006/table">
            <a:tbl>
              <a:tblPr firstRow="1" firstCol="1" bandRow="1"/>
              <a:tblGrid>
                <a:gridCol w="8237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4698">
                <a:tc>
                  <a:txBody>
                    <a:bodyPr/>
                    <a:lstStyle/>
                    <a:p>
                      <a:pPr indent="3238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хімічні</a:t>
                      </a:r>
                      <a:r>
                        <a:rPr lang="ru-RU" sz="2800" b="1" i="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800" b="1" i="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аналізу</a:t>
                      </a:r>
                      <a:r>
                        <a:rPr lang="ru-RU" sz="2800" b="1" i="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‒</a:t>
                      </a:r>
                      <a:r>
                        <a:rPr lang="ru-RU" sz="28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аналітичний сигнал виникає в результаті проходження  </a:t>
                      </a:r>
                      <a:r>
                        <a:rPr lang="uk-UA" sz="20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донорно-акцепторних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реакцій з переносом протона (кислотно-основних), електрона (окисно-відновних), електронної пари (</a:t>
                      </a:r>
                      <a:r>
                        <a:rPr lang="uk-UA" sz="20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комплексоутворення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), а також процесів осадження</a:t>
                      </a:r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розчинення і екстракції.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6662">
                <a:tc>
                  <a:txBody>
                    <a:bodyPr/>
                    <a:lstStyle/>
                    <a:p>
                      <a:pPr indent="3238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фізичні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аналізу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‒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виникнення аналітичного сигналу зв’язане з участю внутрішніх електронів або ядер атомів. Хімічні реакції відсутні або мають другорядне значення.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8227">
                <a:tc>
                  <a:txBody>
                    <a:bodyPr/>
                    <a:lstStyle/>
                    <a:p>
                      <a:pPr indent="3238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28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фізико-хімічні</a:t>
                      </a:r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800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800" b="1" i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аналізу</a:t>
                      </a:r>
                      <a:r>
                        <a:rPr lang="en-US" sz="2800" b="1" i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‒</a:t>
                      </a:r>
                      <a:r>
                        <a:rPr lang="en-US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аналітичний сигнал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виникає при взаємодії речовини з різними видами </a:t>
                      </a:r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енергії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 участю зовнішніх (валентних) електронів.</a:t>
                      </a:r>
                      <a:r>
                        <a:rPr lang="uk-UA" sz="20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Часто компонент, який визначають,  переводять з однієї хімічної форми у іншу, найбільш зручну для даного методу.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96">
                <a:tc>
                  <a:txBody>
                    <a:bodyPr/>
                    <a:lstStyle/>
                    <a:p>
                      <a:pPr indent="3238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99259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ФХМА</a:t>
            </a:r>
            <a:endParaRPr lang="ru-RU" sz="2000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ваговий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об'ємний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найрізноманітніших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класичних методів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простого обладнання 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висока точність – відносна похибка може складати десяті частки відсотка і навіть менше;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достовірністю результатів, визначення кількісного складу стандартних зразків для аналізу ;</a:t>
            </a:r>
          </a:p>
          <a:p>
            <a:pPr algn="just"/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1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80010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 defTabSz="360000">
              <a:lnSpc>
                <a:spcPct val="150000"/>
              </a:lnSpc>
            </a:pPr>
            <a:r>
              <a:rPr lang="ru-RU" sz="2400" dirty="0" smtClean="0"/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придатність лише для визначення основних компонентів сумішей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кількісний аналіз речовин, вміст яких не перевищує 0,01 %, ними практично неможливий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великої кількості ручних операцій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слабко піддаються автоматизації</a:t>
            </a:r>
            <a:r>
              <a:rPr lang="ru-RU" sz="2400" dirty="0" smtClean="0"/>
              <a:t>       </a:t>
            </a:r>
            <a:r>
              <a:rPr lang="en-US" sz="2400" dirty="0" smtClean="0"/>
              <a:t>      </a:t>
            </a:r>
            <a:r>
              <a:rPr lang="ru-RU" sz="2400" dirty="0" smtClean="0"/>
              <a:t>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228" y="404664"/>
            <a:ext cx="863277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	</a:t>
            </a:r>
            <a:endParaRPr lang="ru-RU" sz="2200" dirty="0" smtClean="0"/>
          </a:p>
          <a:p>
            <a:pPr algn="just"/>
            <a:r>
              <a:rPr lang="ru-RU" sz="2200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методами,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аналізованої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виміряти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заломлення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теплопровідність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зануреного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т. п.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Тому широко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інструментальні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спектроскопічні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електрохімічні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хроматографічні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мас-спектрометричні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ядерно-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свою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08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28604"/>
            <a:ext cx="7672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smtClean="0"/>
              <a:t>	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фізико-хімічних методів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чутливість і селективність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експресність</a:t>
            </a:r>
            <a:endParaRPr lang="uk-UA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автоматизація і комп’ютеризація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дистанційність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недеструктивний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аналіз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локальний аналіз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без попереднього розділення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мала кількість речовини для аналізу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1055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sz="2400" b="1" dirty="0" smtClean="0"/>
              <a:t>	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фізико-хімічних методів аналізу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калібрування шкали пристрою з допомогою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еталонів;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обов’язкове проведення холостої проби для зниження значного впливу домішок;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вартість приладів;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знизити робочі шуми приладів.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984" y="785794"/>
            <a:ext cx="8614858" cy="557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10326</TotalTime>
  <Words>635</Words>
  <Application>Microsoft Office PowerPoint</Application>
  <PresentationFormat>Экран (4:3)</PresentationFormat>
  <Paragraphs>144</Paragraphs>
  <Slides>20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Century Gothic</vt:lpstr>
      <vt:lpstr>MS Mincho</vt:lpstr>
      <vt:lpstr>Times New Roman</vt:lpstr>
      <vt:lpstr>WenQuanYi Micro Hei</vt:lpstr>
      <vt:lpstr>Wingdings</vt:lpstr>
      <vt:lpstr>Wingdings 3</vt:lpstr>
      <vt:lpstr>Легкий дым</vt:lpstr>
      <vt:lpstr>Picture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 </cp:lastModifiedBy>
  <cp:revision>576</cp:revision>
  <dcterms:created xsi:type="dcterms:W3CDTF">2013-09-02T05:55:44Z</dcterms:created>
  <dcterms:modified xsi:type="dcterms:W3CDTF">2021-02-21T15:45:29Z</dcterms:modified>
</cp:coreProperties>
</file>