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630" autoAdjust="0"/>
  </p:normalViewPr>
  <p:slideViewPr>
    <p:cSldViewPr>
      <p:cViewPr varScale="1">
        <p:scale>
          <a:sx n="72" d="100"/>
          <a:sy n="72" d="100"/>
        </p:scale>
        <p:origin x="955"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F6D1B62-174C-441C-AE92-F41D440CF691}" type="datetimeFigureOut">
              <a:rPr lang="ru-RU" smtClean="0"/>
              <a:t>22.02.2021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55EDBEF-9EE8-4A35-AFCC-93BBE320E357}"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F6D1B62-174C-441C-AE92-F41D440CF691}" type="datetimeFigureOut">
              <a:rPr lang="ru-RU" smtClean="0"/>
              <a:t>22.02.2021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55EDBEF-9EE8-4A35-AFCC-93BBE320E357}"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F6D1B62-174C-441C-AE92-F41D440CF691}" type="datetimeFigureOut">
              <a:rPr lang="ru-RU" smtClean="0"/>
              <a:t>22.02.2021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55EDBEF-9EE8-4A35-AFCC-93BBE320E357}"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F6D1B62-174C-441C-AE92-F41D440CF691}" type="datetimeFigureOut">
              <a:rPr lang="ru-RU" smtClean="0"/>
              <a:t>22.02.2021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55EDBEF-9EE8-4A35-AFCC-93BBE320E357}"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F6D1B62-174C-441C-AE92-F41D440CF691}" type="datetimeFigureOut">
              <a:rPr lang="ru-RU" smtClean="0"/>
              <a:t>22.02.2021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55EDBEF-9EE8-4A35-AFCC-93BBE320E357}"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F6D1B62-174C-441C-AE92-F41D440CF691}" type="datetimeFigureOut">
              <a:rPr lang="ru-RU" smtClean="0"/>
              <a:t>22.02.2021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55EDBEF-9EE8-4A35-AFCC-93BBE320E357}"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F6D1B62-174C-441C-AE92-F41D440CF691}" type="datetimeFigureOut">
              <a:rPr lang="ru-RU" smtClean="0"/>
              <a:t>22.02.2021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55EDBEF-9EE8-4A35-AFCC-93BBE320E357}"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F6D1B62-174C-441C-AE92-F41D440CF691}" type="datetimeFigureOut">
              <a:rPr lang="ru-RU" smtClean="0"/>
              <a:t>22.02.2021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55EDBEF-9EE8-4A35-AFCC-93BBE320E357}"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F6D1B62-174C-441C-AE92-F41D440CF691}" type="datetimeFigureOut">
              <a:rPr lang="ru-RU" smtClean="0"/>
              <a:t>22.02.2021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55EDBEF-9EE8-4A35-AFCC-93BBE320E357}"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F6D1B62-174C-441C-AE92-F41D440CF691}" type="datetimeFigureOut">
              <a:rPr lang="ru-RU" smtClean="0"/>
              <a:t>22.02.2021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55EDBEF-9EE8-4A35-AFCC-93BBE320E357}"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F6D1B62-174C-441C-AE92-F41D440CF691}" type="datetimeFigureOut">
              <a:rPr lang="ru-RU" smtClean="0"/>
              <a:t>22.02.2021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55EDBEF-9EE8-4A35-AFCC-93BBE320E357}"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6D1B62-174C-441C-AE92-F41D440CF691}" type="datetimeFigureOut">
              <a:rPr lang="ru-RU" smtClean="0"/>
              <a:t>22.02.2021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EDBEF-9EE8-4A35-AFCC-93BBE320E357}"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5.w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6.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07975" y="118590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 name="Rectangle 1"/>
          <p:cNvSpPr>
            <a:spLocks noChangeArrowheads="1"/>
          </p:cNvSpPr>
          <p:nvPr/>
        </p:nvSpPr>
        <p:spPr bwMode="auto">
          <a:xfrm>
            <a:off x="539552" y="1223996"/>
            <a:ext cx="576064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uk-UA" b="1" dirty="0" smtClean="0">
                <a:latin typeface="Times New Roman" panose="02020603050405020304" pitchFamily="18" charset="0"/>
                <a:cs typeface="Times New Roman" panose="02020603050405020304" pitchFamily="18" charset="0"/>
              </a:rPr>
              <a:t>План</a:t>
            </a:r>
          </a:p>
          <a:p>
            <a:pPr marL="342900" indent="-342900">
              <a:buFont typeface="+mj-lt"/>
              <a:buAutoNum type="arabicPeriod"/>
            </a:pPr>
            <a:r>
              <a:rPr lang="uk-UA" dirty="0" smtClean="0">
                <a:latin typeface="Times New Roman" panose="02020603050405020304" pitchFamily="18" charset="0"/>
                <a:cs typeface="Times New Roman" panose="02020603050405020304" pitchFamily="18" charset="0"/>
              </a:rPr>
              <a:t>3агальні положення. </a:t>
            </a:r>
            <a:endParaRPr lang="ru-RU" dirty="0" smtClean="0">
              <a:latin typeface="Times New Roman" panose="02020603050405020304" pitchFamily="18" charset="0"/>
              <a:cs typeface="Times New Roman" panose="02020603050405020304" pitchFamily="18" charset="0"/>
            </a:endParaRPr>
          </a:p>
          <a:p>
            <a:pPr marL="342900" indent="-342900">
              <a:buFont typeface="+mj-lt"/>
              <a:buAutoNum type="arabicPeriod"/>
            </a:pPr>
            <a:r>
              <a:rPr lang="uk-UA" dirty="0" smtClean="0">
                <a:latin typeface="Times New Roman" panose="02020603050405020304" pitchFamily="18" charset="0"/>
                <a:cs typeface="Times New Roman" panose="02020603050405020304" pitchFamily="18" charset="0"/>
              </a:rPr>
              <a:t>Вплив різних факторів на </a:t>
            </a:r>
            <a:r>
              <a:rPr lang="uk-UA" dirty="0" err="1" smtClean="0">
                <a:latin typeface="Times New Roman" panose="02020603050405020304" pitchFamily="18" charset="0"/>
                <a:cs typeface="Times New Roman" panose="02020603050405020304" pitchFamily="18" charset="0"/>
              </a:rPr>
              <a:t>газохроматографічне</a:t>
            </a:r>
            <a:r>
              <a:rPr lang="uk-UA" dirty="0" smtClean="0">
                <a:latin typeface="Times New Roman" panose="02020603050405020304" pitchFamily="18" charset="0"/>
                <a:cs typeface="Times New Roman" panose="02020603050405020304" pitchFamily="18" charset="0"/>
              </a:rPr>
              <a:t> розділення  суміші речовин.</a:t>
            </a:r>
            <a:endParaRPr lang="ru-RU" dirty="0" smtClean="0">
              <a:latin typeface="Times New Roman" panose="02020603050405020304" pitchFamily="18" charset="0"/>
              <a:cs typeface="Times New Roman" panose="02020603050405020304" pitchFamily="18" charset="0"/>
            </a:endParaRPr>
          </a:p>
          <a:p>
            <a:pPr marL="342900" indent="-342900">
              <a:buFont typeface="+mj-lt"/>
              <a:buAutoNum type="arabicPeriod"/>
            </a:pPr>
            <a:r>
              <a:rPr lang="uk-UA" dirty="0" smtClean="0">
                <a:latin typeface="Times New Roman" panose="02020603050405020304" pitchFamily="18" charset="0"/>
                <a:cs typeface="Times New Roman" panose="02020603050405020304" pitchFamily="18" charset="0"/>
              </a:rPr>
              <a:t>Рухома фаза у газовій хроматографії.</a:t>
            </a:r>
            <a:endParaRPr lang="ru-RU" dirty="0" smtClean="0">
              <a:latin typeface="Times New Roman" panose="02020603050405020304" pitchFamily="18" charset="0"/>
              <a:cs typeface="Times New Roman" panose="02020603050405020304" pitchFamily="18" charset="0"/>
            </a:endParaRPr>
          </a:p>
          <a:p>
            <a:pPr marL="342900" indent="-342900">
              <a:buFont typeface="+mj-lt"/>
              <a:buAutoNum type="arabicPeriod"/>
            </a:pPr>
            <a:r>
              <a:rPr lang="uk-UA" dirty="0" smtClean="0">
                <a:latin typeface="Times New Roman" panose="02020603050405020304" pitchFamily="18" charset="0"/>
                <a:cs typeface="Times New Roman" panose="02020603050405020304" pitchFamily="18" charset="0"/>
              </a:rPr>
              <a:t>Особливості </a:t>
            </a:r>
            <a:r>
              <a:rPr lang="uk-UA" dirty="0" err="1" smtClean="0">
                <a:latin typeface="Times New Roman" panose="02020603050405020304" pitchFamily="18" charset="0"/>
                <a:cs typeface="Times New Roman" panose="02020603050405020304" pitchFamily="18" charset="0"/>
              </a:rPr>
              <a:t>газоадсорбційної</a:t>
            </a:r>
            <a:r>
              <a:rPr lang="uk-UA" dirty="0" smtClean="0">
                <a:latin typeface="Times New Roman" panose="02020603050405020304" pitchFamily="18" charset="0"/>
                <a:cs typeface="Times New Roman" panose="02020603050405020304" pitchFamily="18" charset="0"/>
              </a:rPr>
              <a:t> хроматографії. Адсорбенти. </a:t>
            </a:r>
            <a:endParaRPr lang="ru-RU" dirty="0" smtClean="0">
              <a:latin typeface="Times New Roman" panose="02020603050405020304" pitchFamily="18" charset="0"/>
              <a:cs typeface="Times New Roman" panose="02020603050405020304" pitchFamily="18" charset="0"/>
            </a:endParaRPr>
          </a:p>
          <a:p>
            <a:pPr marL="342900" indent="-342900">
              <a:buFont typeface="+mj-lt"/>
              <a:buAutoNum type="arabicPeriod"/>
            </a:pPr>
            <a:r>
              <a:rPr lang="uk-UA" dirty="0" smtClean="0">
                <a:latin typeface="Times New Roman" panose="02020603050405020304" pitchFamily="18" charset="0"/>
                <a:cs typeface="Times New Roman" panose="02020603050405020304" pitchFamily="18" charset="0"/>
              </a:rPr>
              <a:t>Особливості газорідинної хроматографії</a:t>
            </a:r>
            <a:r>
              <a:rPr lang="uk-UA" b="1" dirty="0" smtClean="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p:txBody>
      </p:sp>
      <p:sp>
        <p:nvSpPr>
          <p:cNvPr id="8" name="Rectangle 1"/>
          <p:cNvSpPr>
            <a:spLocks noChangeArrowheads="1"/>
          </p:cNvSpPr>
          <p:nvPr/>
        </p:nvSpPr>
        <p:spPr bwMode="auto">
          <a:xfrm>
            <a:off x="2810324" y="742850"/>
            <a:ext cx="3076483"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algn="ctr" fontAlgn="base">
              <a:spcBef>
                <a:spcPct val="0"/>
              </a:spcBef>
              <a:spcAft>
                <a:spcPct val="0"/>
              </a:spcAft>
              <a:tabLst>
                <a:tab pos="990600" algn="l"/>
              </a:tabLst>
            </a:pPr>
            <a:r>
              <a:rPr lang="uk-UA" sz="2000" dirty="0" smtClean="0">
                <a:solidFill>
                  <a:srgbClr val="FF0000"/>
                </a:solidFill>
                <a:latin typeface="Bookman Old Style" pitchFamily="18" charset="0"/>
                <a:sym typeface="Symbol" pitchFamily="18" charset="2"/>
              </a:rPr>
              <a:t>Газова хроматографія</a:t>
            </a:r>
            <a:endParaRPr lang="ru-RU" sz="2000" dirty="0" smtClean="0">
              <a:solidFill>
                <a:srgbClr val="FF0000"/>
              </a:solidFill>
              <a:latin typeface="Bookman Old Style" pitchFamily="18" charset="0"/>
              <a:sym typeface="Symbol" pitchFamily="18" charset="2"/>
            </a:endParaRPr>
          </a:p>
        </p:txBody>
      </p:sp>
      <p:sp>
        <p:nvSpPr>
          <p:cNvPr id="11" name="Прямоугольник 10"/>
          <p:cNvSpPr/>
          <p:nvPr/>
        </p:nvSpPr>
        <p:spPr>
          <a:xfrm>
            <a:off x="3419872" y="371425"/>
            <a:ext cx="1857388" cy="400110"/>
          </a:xfrm>
          <a:prstGeom prst="rect">
            <a:avLst/>
          </a:prstGeom>
        </p:spPr>
        <p:txBody>
          <a:bodyPr wrap="square">
            <a:spAutoFit/>
          </a:bodyPr>
          <a:lstStyle/>
          <a:p>
            <a:pPr algn="ctr"/>
            <a:r>
              <a:rPr lang="uk-UA" sz="2000" dirty="0" smtClean="0">
                <a:latin typeface="Bookman Old Style" pitchFamily="18" charset="0"/>
              </a:rPr>
              <a:t>Лекція 10</a:t>
            </a:r>
            <a:endParaRPr lang="ru-RU" sz="2000" dirty="0">
              <a:latin typeface="Bookman Old Style" pitchFamily="18" charset="0"/>
            </a:endParaRPr>
          </a:p>
        </p:txBody>
      </p:sp>
      <p:pic>
        <p:nvPicPr>
          <p:cNvPr id="2" name="Рисунок 1"/>
          <p:cNvPicPr>
            <a:picLocks noChangeAspect="1"/>
          </p:cNvPicPr>
          <p:nvPr/>
        </p:nvPicPr>
        <p:blipFill>
          <a:blip r:embed="rId2"/>
          <a:stretch>
            <a:fillRect/>
          </a:stretch>
        </p:blipFill>
        <p:spPr>
          <a:xfrm>
            <a:off x="3275856" y="3532320"/>
            <a:ext cx="5137398" cy="2849514"/>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 name="Прямоугольник 5"/>
          <p:cNvSpPr/>
          <p:nvPr/>
        </p:nvSpPr>
        <p:spPr>
          <a:xfrm>
            <a:off x="5284867" y="714356"/>
            <a:ext cx="3586751" cy="323165"/>
          </a:xfrm>
          <a:prstGeom prst="rect">
            <a:avLst/>
          </a:prstGeom>
        </p:spPr>
        <p:txBody>
          <a:bodyPr wrap="none">
            <a:spAutoFit/>
          </a:bodyPr>
          <a:lstStyle/>
          <a:p>
            <a:r>
              <a:rPr lang="uk-UA" sz="1500" b="1" dirty="0" smtClean="0">
                <a:latin typeface="Cambria" pitchFamily="18" charset="0"/>
                <a:ea typeface="MS Mincho" pitchFamily="49" charset="-128"/>
                <a:cs typeface="Times New Roman" pitchFamily="18" charset="0"/>
              </a:rPr>
              <a:t>Рухома фаза у газовій хроматографії</a:t>
            </a:r>
            <a:endParaRPr lang="ru-RU" sz="1500" b="1" dirty="0" smtClean="0">
              <a:latin typeface="Cambria" pitchFamily="18" charset="0"/>
              <a:ea typeface="MS Mincho" pitchFamily="49" charset="-128"/>
              <a:cs typeface="Times New Roman" pitchFamily="18" charset="0"/>
            </a:endParaRPr>
          </a:p>
        </p:txBody>
      </p:sp>
      <p:sp>
        <p:nvSpPr>
          <p:cNvPr id="3960833" name="Rectangle 1"/>
          <p:cNvSpPr>
            <a:spLocks noChangeArrowheads="1"/>
          </p:cNvSpPr>
          <p:nvPr/>
        </p:nvSpPr>
        <p:spPr bwMode="auto">
          <a:xfrm>
            <a:off x="357158" y="1226138"/>
            <a:ext cx="8429684" cy="263149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7663" algn="just" defTabSz="914400" rtl="0" eaLnBrk="1" fontAlgn="base" latinLnBrk="0" hangingPunct="1">
              <a:lnSpc>
                <a:spcPct val="100000"/>
              </a:lnSpc>
              <a:spcBef>
                <a:spcPct val="0"/>
              </a:spcBef>
              <a:spcAft>
                <a:spcPct val="0"/>
              </a:spcAft>
              <a:buClrTx/>
              <a:buSzTx/>
              <a:buFontTx/>
              <a:buNone/>
              <a:tabLst>
                <a:tab pos="479425" algn="l"/>
              </a:tabLst>
            </a:pPr>
            <a:r>
              <a:rPr kumimoji="0" lang="uk-UA" sz="1500" b="0" i="0"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До речовин, які </a:t>
            </a:r>
            <a:r>
              <a:rPr kumimoji="0" lang="uk-UA" sz="1500" b="1" i="0"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можна визначати</a:t>
            </a:r>
            <a:r>
              <a:rPr kumimoji="0" lang="uk-UA" sz="1500" b="0" i="0"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 методом газової хроматографії, ставлять такі вимоги:</a:t>
            </a:r>
            <a:endParaRPr kumimoji="0" lang="ru-RU" sz="900" b="0" i="0" u="none" strike="noStrike" cap="none" normalizeH="0" baseline="0" dirty="0" smtClean="0">
              <a:ln>
                <a:noFill/>
              </a:ln>
              <a:solidFill>
                <a:srgbClr val="FF0000"/>
              </a:solidFill>
              <a:effectLst/>
              <a:latin typeface="Arial" pitchFamily="34" charset="0"/>
            </a:endParaRPr>
          </a:p>
          <a:p>
            <a:pPr marL="536575" marR="0" lvl="0" indent="-188913" algn="just" defTabSz="914400" rtl="0" eaLnBrk="0" fontAlgn="base" latinLnBrk="0" hangingPunct="0">
              <a:lnSpc>
                <a:spcPct val="100000"/>
              </a:lnSpc>
              <a:spcBef>
                <a:spcPct val="0"/>
              </a:spcBef>
              <a:spcAft>
                <a:spcPct val="0"/>
              </a:spcAft>
              <a:buClrTx/>
              <a:buSzTx/>
              <a:buFont typeface="+mj-lt"/>
              <a:buAutoNum type="arabicPeriod"/>
              <a:tabLst>
                <a:tab pos="479425" algn="l"/>
              </a:tabLst>
            </a:pP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мають бути леткими; зазвичай це сполуки з молекулярною масою не більше 400-500;</a:t>
            </a:r>
            <a:endParaRPr kumimoji="0" lang="ru-RU" sz="900" b="0" i="0" u="none" strike="noStrike" cap="none" normalizeH="0" baseline="0" dirty="0" smtClean="0">
              <a:ln>
                <a:noFill/>
              </a:ln>
              <a:solidFill>
                <a:srgbClr val="0000FF"/>
              </a:solidFill>
              <a:effectLst/>
              <a:latin typeface="Arial" pitchFamily="34" charset="0"/>
            </a:endParaRPr>
          </a:p>
          <a:p>
            <a:pPr marL="536575" marR="0" lvl="0" indent="-188913" algn="just" defTabSz="914400" rtl="0" eaLnBrk="0" fontAlgn="base" latinLnBrk="0" hangingPunct="0">
              <a:lnSpc>
                <a:spcPct val="100000"/>
              </a:lnSpc>
              <a:spcBef>
                <a:spcPct val="0"/>
              </a:spcBef>
              <a:spcAft>
                <a:spcPct val="0"/>
              </a:spcAft>
              <a:buClrTx/>
              <a:buSzTx/>
              <a:buFont typeface="+mj-lt"/>
              <a:buAutoNum type="arabicPeriod"/>
              <a:tabLst>
                <a:tab pos="479425" algn="l"/>
              </a:tabLst>
            </a:pP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мають бути термостійкими, тобто при переведенні в газоподібний стан вони не повинні руйнуватися.</a:t>
            </a:r>
            <a:endParaRPr kumimoji="0" lang="ru-RU" sz="900" b="0" i="0" u="none" strike="noStrike" cap="none" normalizeH="0" baseline="0" dirty="0" smtClean="0">
              <a:ln>
                <a:noFill/>
              </a:ln>
              <a:solidFill>
                <a:srgbClr val="0000FF"/>
              </a:solidFill>
              <a:effectLst/>
              <a:latin typeface="Arial"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tab pos="479425" algn="l"/>
              </a:tabLst>
            </a:pPr>
            <a:r>
              <a:rPr kumimoji="0" lang="uk-UA" sz="15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Рухома фаза.</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uk-UA"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Рухому фазу у газовій хроматографії інакше називають </a:t>
            </a:r>
            <a:r>
              <a:rPr kumimoji="0" lang="uk-UA" sz="1500" b="1" i="1"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газ-носій</a:t>
            </a:r>
            <a:r>
              <a:rPr kumimoji="0" lang="uk-UA" sz="1500" b="1"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a:t>
            </a:r>
            <a:r>
              <a:rPr kumimoji="0" lang="uk-UA"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чим підкреслюють не тільки хімічну, а й адсорбційну інертність рухомої фази, тобто відсутність з її боку впливу на селективність розділення.</a:t>
            </a:r>
            <a:endParaRPr kumimoji="0" lang="ru-RU" sz="900" b="0" i="1" u="none" strike="noStrike" cap="none" normalizeH="0" baseline="0" dirty="0" smtClean="0">
              <a:ln>
                <a:noFill/>
              </a:ln>
              <a:solidFill>
                <a:srgbClr val="0000FF"/>
              </a:solidFill>
              <a:effectLst/>
              <a:latin typeface="Arial"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tab pos="479425" algn="l"/>
              </a:tabLst>
            </a:pP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Вибір газу-носія зумовлений двома важливими факторами: </a:t>
            </a:r>
            <a:r>
              <a:rPr kumimoji="0" lang="uk-UA" sz="1500" b="0" i="0" u="none" strike="noStrike" cap="none" normalizeH="0" baseline="0" dirty="0" smtClean="0">
                <a:ln>
                  <a:noFill/>
                </a:ln>
                <a:solidFill>
                  <a:srgbClr val="FF0000"/>
                </a:solidFill>
                <a:effectLst/>
                <a:latin typeface="Cambria" pitchFamily="18" charset="0"/>
                <a:ea typeface="MS Mincho" pitchFamily="49" charset="-128"/>
                <a:cs typeface="Times New Roman" pitchFamily="18" charset="0"/>
              </a:rPr>
              <a:t>ефективністю</a:t>
            </a: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і </a:t>
            </a:r>
            <a:r>
              <a:rPr kumimoji="0" lang="uk-UA" sz="1500" b="0" i="0" u="none" strike="noStrike" cap="none" normalizeH="0" baseline="0" dirty="0" smtClean="0">
                <a:ln>
                  <a:noFill/>
                </a:ln>
                <a:solidFill>
                  <a:srgbClr val="FF0000"/>
                </a:solidFill>
                <a:effectLst/>
                <a:latin typeface="Cambria" pitchFamily="18" charset="0"/>
                <a:ea typeface="MS Mincho" pitchFamily="49" charset="-128"/>
                <a:cs typeface="Times New Roman" pitchFamily="18" charset="0"/>
              </a:rPr>
              <a:t>чутливістю колонки</a:t>
            </a: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а також принципом детектування. Можливість застосування газу як газу-носія визначається його фізичними і хімічними властивостями: хімічною інертністю, </a:t>
            </a:r>
            <a:r>
              <a:rPr kumimoji="0" lang="uk-UA" sz="1500" b="0"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сорбційними</a:t>
            </a: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властивостями, коефіцієнтом дифузії, в’язкістю.</a:t>
            </a:r>
            <a:endParaRPr kumimoji="0" lang="uk-UA" sz="1800" b="0" i="0" u="none" strike="noStrike" cap="none" normalizeH="0" baseline="0" dirty="0" smtClean="0">
              <a:ln>
                <a:noFill/>
              </a:ln>
              <a:solidFill>
                <a:schemeClr val="tx1"/>
              </a:solidFill>
              <a:effectLst/>
              <a:latin typeface="Arial" pitchFamily="34" charset="0"/>
            </a:endParaRPr>
          </a:p>
        </p:txBody>
      </p:sp>
      <p:sp>
        <p:nvSpPr>
          <p:cNvPr id="3960835" name="AutoShape 3"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960837" name="AutoShape 5"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960839" name="AutoShape 7" descr="Картинки по запросу blue flowers 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3" name="Рисунок 2"/>
          <p:cNvPicPr>
            <a:picLocks noChangeAspect="1"/>
          </p:cNvPicPr>
          <p:nvPr/>
        </p:nvPicPr>
        <p:blipFill>
          <a:blip r:embed="rId2"/>
          <a:stretch>
            <a:fillRect/>
          </a:stretch>
        </p:blipFill>
        <p:spPr>
          <a:xfrm>
            <a:off x="4283968" y="3960058"/>
            <a:ext cx="3402251" cy="2126407"/>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959809" name="Rectangle 1"/>
          <p:cNvSpPr>
            <a:spLocks noChangeArrowheads="1"/>
          </p:cNvSpPr>
          <p:nvPr/>
        </p:nvSpPr>
        <p:spPr bwMode="auto">
          <a:xfrm>
            <a:off x="285720" y="1214422"/>
            <a:ext cx="8286776" cy="2400657"/>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tab pos="434975" algn="l"/>
              </a:tabLst>
            </a:pPr>
            <a:r>
              <a:rPr kumimoji="0" lang="uk-UA" sz="1500" b="0" i="0" u="none" strike="noStrike" cap="none" normalizeH="0" baseline="0" dirty="0" smtClean="0">
                <a:ln>
                  <a:noFill/>
                </a:ln>
                <a:solidFill>
                  <a:srgbClr val="FF0000"/>
                </a:solidFill>
                <a:effectLst/>
                <a:latin typeface="Cambria" pitchFamily="18" charset="0"/>
                <a:ea typeface="MS Mincho" pitchFamily="49" charset="-128"/>
                <a:cs typeface="Times New Roman" pitchFamily="18" charset="0"/>
              </a:rPr>
              <a:t>До газу-носія ставляться такі основні вимоги:</a:t>
            </a:r>
            <a:endParaRPr kumimoji="0" lang="ru-RU" sz="900" b="0" i="0" u="none" strike="noStrike" cap="none" normalizeH="0" baseline="0" dirty="0" smtClean="0">
              <a:ln>
                <a:noFill/>
              </a:ln>
              <a:solidFill>
                <a:srgbClr val="FF0000"/>
              </a:solidFill>
              <a:effectLst/>
              <a:latin typeface="Arial" pitchFamily="34" charset="0"/>
            </a:endParaRPr>
          </a:p>
          <a:p>
            <a:pPr marL="342900" marR="0" lvl="0" indent="-342900" algn="just" defTabSz="914400" rtl="0" eaLnBrk="0" fontAlgn="base" latinLnBrk="0" hangingPunct="0">
              <a:lnSpc>
                <a:spcPct val="100000"/>
              </a:lnSpc>
              <a:spcBef>
                <a:spcPct val="0"/>
              </a:spcBef>
              <a:spcAft>
                <a:spcPct val="0"/>
              </a:spcAft>
              <a:buClrTx/>
              <a:buSzTx/>
              <a:buFont typeface="+mj-lt"/>
              <a:buAutoNum type="arabicPeriod"/>
              <a:tabLst>
                <a:tab pos="434975" algn="l"/>
              </a:tabLst>
            </a:pPr>
            <a:r>
              <a:rPr kumimoji="0" lang="uk-UA" sz="1500" b="0" i="0"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Повинен забезпечувати необхідні дифузійні характеристики, які визначають ефективність колонки.</a:t>
            </a:r>
            <a:endParaRPr kumimoji="0" lang="ru-RU" sz="900" b="0" i="0" u="none" strike="noStrike" cap="none" normalizeH="0" baseline="0" dirty="0" smtClean="0">
              <a:ln>
                <a:noFill/>
              </a:ln>
              <a:solidFill>
                <a:srgbClr val="0000FF"/>
              </a:solidFill>
              <a:effectLst/>
              <a:latin typeface="Arial" pitchFamily="34" charset="0"/>
            </a:endParaRPr>
          </a:p>
          <a:p>
            <a:pPr marL="342900" marR="0" lvl="0" indent="-342900" algn="just" defTabSz="914400" rtl="0" eaLnBrk="0" fontAlgn="base" latinLnBrk="0" hangingPunct="0">
              <a:lnSpc>
                <a:spcPct val="100000"/>
              </a:lnSpc>
              <a:spcBef>
                <a:spcPct val="0"/>
              </a:spcBef>
              <a:spcAft>
                <a:spcPct val="0"/>
              </a:spcAft>
              <a:buClrTx/>
              <a:buSzTx/>
              <a:buFont typeface="+mj-lt"/>
              <a:buAutoNum type="arabicPeriod"/>
              <a:tabLst>
                <a:tab pos="434975" algn="l"/>
              </a:tabLst>
            </a:pPr>
            <a:r>
              <a:rPr kumimoji="0" lang="uk-UA" sz="1500" b="0" i="0"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Відповідати необхідній чутливості і принципу дії детектора.</a:t>
            </a:r>
            <a:endParaRPr kumimoji="0" lang="ru-RU" sz="900" b="0" i="0" u="none" strike="noStrike" cap="none" normalizeH="0" baseline="0" dirty="0" smtClean="0">
              <a:ln>
                <a:noFill/>
              </a:ln>
              <a:solidFill>
                <a:srgbClr val="0000FF"/>
              </a:solidFill>
              <a:effectLst/>
              <a:latin typeface="Arial" pitchFamily="34" charset="0"/>
            </a:endParaRPr>
          </a:p>
          <a:p>
            <a:pPr marL="342900" marR="0" lvl="0" indent="-342900" algn="just" defTabSz="914400" rtl="0" eaLnBrk="0" fontAlgn="base" latinLnBrk="0" hangingPunct="0">
              <a:lnSpc>
                <a:spcPct val="100000"/>
              </a:lnSpc>
              <a:spcBef>
                <a:spcPct val="0"/>
              </a:spcBef>
              <a:spcAft>
                <a:spcPct val="0"/>
              </a:spcAft>
              <a:buClrTx/>
              <a:buSzTx/>
              <a:buFont typeface="+mj-lt"/>
              <a:buAutoNum type="arabicPeriod"/>
              <a:tabLst>
                <a:tab pos="434975" algn="l"/>
              </a:tabLst>
            </a:pPr>
            <a:r>
              <a:rPr kumimoji="0" lang="uk-UA" sz="1500" b="0" i="0"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Бути інертним по відношенню до нерухомої фази, речовин, що аналізуються та матеріалу колонки і детектора.</a:t>
            </a:r>
            <a:endParaRPr kumimoji="0" lang="ru-RU" sz="900" b="0" i="0" u="none" strike="noStrike" cap="none" normalizeH="0" baseline="0" dirty="0" smtClean="0">
              <a:ln>
                <a:noFill/>
              </a:ln>
              <a:solidFill>
                <a:srgbClr val="0000FF"/>
              </a:solidFill>
              <a:effectLst/>
              <a:latin typeface="Arial" pitchFamily="34" charset="0"/>
            </a:endParaRPr>
          </a:p>
          <a:p>
            <a:pPr marL="342900" marR="0" lvl="0" indent="-342900" algn="just" defTabSz="914400" rtl="0" eaLnBrk="0" fontAlgn="base" latinLnBrk="0" hangingPunct="0">
              <a:lnSpc>
                <a:spcPct val="100000"/>
              </a:lnSpc>
              <a:spcBef>
                <a:spcPct val="0"/>
              </a:spcBef>
              <a:spcAft>
                <a:spcPct val="0"/>
              </a:spcAft>
              <a:buClrTx/>
              <a:buSzTx/>
              <a:buFont typeface="+mj-lt"/>
              <a:buAutoNum type="arabicPeriod"/>
              <a:tabLst>
                <a:tab pos="434975" algn="l"/>
              </a:tabLst>
            </a:pPr>
            <a:r>
              <a:rPr kumimoji="0" lang="uk-UA" sz="1500" b="0" i="0"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Володіти якнайменшою здатністю до сорбції.</a:t>
            </a:r>
            <a:endParaRPr kumimoji="0" lang="ru-RU" sz="900" b="0" i="0" u="none" strike="noStrike" cap="none" normalizeH="0" baseline="0" dirty="0" smtClean="0">
              <a:ln>
                <a:noFill/>
              </a:ln>
              <a:solidFill>
                <a:srgbClr val="0000FF"/>
              </a:solidFill>
              <a:effectLst/>
              <a:latin typeface="Arial" pitchFamily="34" charset="0"/>
            </a:endParaRPr>
          </a:p>
          <a:p>
            <a:pPr marL="342900" marR="0" lvl="0" indent="-342900" algn="just" defTabSz="914400" rtl="0" eaLnBrk="0" fontAlgn="base" latinLnBrk="0" hangingPunct="0">
              <a:lnSpc>
                <a:spcPct val="100000"/>
              </a:lnSpc>
              <a:spcBef>
                <a:spcPct val="0"/>
              </a:spcBef>
              <a:spcAft>
                <a:spcPct val="0"/>
              </a:spcAft>
              <a:buClrTx/>
              <a:buSzTx/>
              <a:buFont typeface="+mj-lt"/>
              <a:buAutoNum type="arabicPeriod"/>
              <a:tabLst>
                <a:tab pos="434975" algn="l"/>
              </a:tabLst>
            </a:pPr>
            <a:r>
              <a:rPr kumimoji="0" lang="uk-UA" sz="1500" b="0" i="0"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Бути достатньо чистим, легко доступним і мати невисоку вартість.</a:t>
            </a:r>
            <a:endParaRPr kumimoji="0" lang="ru-RU" sz="900" b="0" i="0" u="none" strike="noStrike" cap="none" normalizeH="0" baseline="0" dirty="0" smtClean="0">
              <a:ln>
                <a:noFill/>
              </a:ln>
              <a:solidFill>
                <a:srgbClr val="0000FF"/>
              </a:solidFill>
              <a:effectLst/>
              <a:latin typeface="Arial" pitchFamily="34" charset="0"/>
            </a:endParaRPr>
          </a:p>
          <a:p>
            <a:pPr marL="342900" marR="0" lvl="0" indent="-342900" algn="just" defTabSz="914400" rtl="0" eaLnBrk="0" fontAlgn="base" latinLnBrk="0" hangingPunct="0">
              <a:lnSpc>
                <a:spcPct val="100000"/>
              </a:lnSpc>
              <a:spcBef>
                <a:spcPct val="0"/>
              </a:spcBef>
              <a:spcAft>
                <a:spcPct val="0"/>
              </a:spcAft>
              <a:buClrTx/>
              <a:buSzTx/>
              <a:buFont typeface="+mj-lt"/>
              <a:buAutoNum type="arabicPeriod"/>
              <a:tabLst>
                <a:tab pos="434975" algn="l"/>
              </a:tabLst>
            </a:pP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Мати якомога меншу в'язкість, щоб підтримувати невеликий градієнт тиску в</a:t>
            </a:r>
            <a:r>
              <a:rPr kumimoji="0" lang="uk-UA" sz="1500" b="1"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a:t>
            </a:r>
            <a:r>
              <a:rPr kumimoji="0" lang="ru-RU" sz="1500" i="0" u="none" strike="noStrike" cap="none" normalizeH="0" baseline="0" dirty="0" err="1" smtClean="0">
                <a:ln>
                  <a:noFill/>
                </a:ln>
                <a:solidFill>
                  <a:srgbClr val="0000FF"/>
                </a:solidFill>
                <a:effectLst/>
                <a:latin typeface="Cambria" pitchFamily="18" charset="0"/>
                <a:ea typeface="Calibri" pitchFamily="34" charset="0"/>
                <a:cs typeface="Times New Roman" pitchFamily="18" charset="0"/>
              </a:rPr>
              <a:t>колонці</a:t>
            </a:r>
            <a:r>
              <a:rPr kumimoji="0" lang="uk-UA" sz="1500" b="1"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a:t>
            </a:r>
            <a:endParaRPr kumimoji="0" lang="ru-RU" sz="900" b="0" i="0" u="none" strike="noStrike" cap="none" normalizeH="0" baseline="0" dirty="0" smtClean="0">
              <a:ln>
                <a:noFill/>
              </a:ln>
              <a:solidFill>
                <a:srgbClr val="0000FF"/>
              </a:solidFill>
              <a:effectLst/>
              <a:latin typeface="Arial" pitchFamily="34" charset="0"/>
            </a:endParaRPr>
          </a:p>
          <a:p>
            <a:pPr marL="342900" marR="0" lvl="0" indent="-342900" algn="just" defTabSz="914400" rtl="0" eaLnBrk="0" fontAlgn="base" latinLnBrk="0" hangingPunct="0">
              <a:lnSpc>
                <a:spcPct val="100000"/>
              </a:lnSpc>
              <a:spcBef>
                <a:spcPct val="0"/>
              </a:spcBef>
              <a:spcAft>
                <a:spcPct val="0"/>
              </a:spcAft>
              <a:buClrTx/>
              <a:buSzTx/>
              <a:buFont typeface="+mj-lt"/>
              <a:buAutoNum type="arabicPeriod"/>
              <a:tabLst>
                <a:tab pos="434975" algn="l"/>
              </a:tabLst>
            </a:pPr>
            <a:r>
              <a:rPr kumimoji="0" lang="uk-UA" sz="1500" b="0" i="0" u="none" strike="noStrike" cap="none" normalizeH="0" baseline="0" dirty="0" err="1" smtClean="0">
                <a:ln>
                  <a:noFill/>
                </a:ln>
                <a:solidFill>
                  <a:srgbClr val="0000FF"/>
                </a:solidFill>
                <a:effectLst/>
                <a:latin typeface="Cambria" pitchFamily="18" charset="0"/>
                <a:ea typeface="Calibri" pitchFamily="34" charset="0"/>
                <a:cs typeface="Times New Roman" pitchFamily="18" charset="0"/>
              </a:rPr>
              <a:t>Вибухобезпечність</a:t>
            </a: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a:t>
            </a:r>
            <a:endParaRPr kumimoji="0" lang="uk-UA" sz="1800" b="0" i="0" u="none" strike="noStrike" cap="none" normalizeH="0" baseline="0" dirty="0" smtClean="0">
              <a:ln>
                <a:noFill/>
              </a:ln>
              <a:solidFill>
                <a:srgbClr val="0000FF"/>
              </a:solidFill>
              <a:effectLst/>
              <a:latin typeface="Arial" pitchFamily="34" charset="0"/>
            </a:endParaRPr>
          </a:p>
        </p:txBody>
      </p:sp>
      <p:sp>
        <p:nvSpPr>
          <p:cNvPr id="7" name="Прямоугольник 6"/>
          <p:cNvSpPr/>
          <p:nvPr/>
        </p:nvSpPr>
        <p:spPr>
          <a:xfrm>
            <a:off x="5284867" y="714356"/>
            <a:ext cx="3586751" cy="323165"/>
          </a:xfrm>
          <a:prstGeom prst="rect">
            <a:avLst/>
          </a:prstGeom>
        </p:spPr>
        <p:txBody>
          <a:bodyPr wrap="none">
            <a:spAutoFit/>
          </a:bodyPr>
          <a:lstStyle/>
          <a:p>
            <a:r>
              <a:rPr lang="uk-UA" sz="1500" b="1" dirty="0" smtClean="0">
                <a:latin typeface="Cambria" pitchFamily="18" charset="0"/>
                <a:ea typeface="MS Mincho" pitchFamily="49" charset="-128"/>
                <a:cs typeface="Times New Roman" pitchFamily="18" charset="0"/>
              </a:rPr>
              <a:t>Рухома фаза у газовій хроматографії</a:t>
            </a:r>
            <a:endParaRPr lang="ru-RU" sz="1500" b="1" dirty="0" smtClean="0">
              <a:latin typeface="Cambria" pitchFamily="18" charset="0"/>
              <a:ea typeface="MS Mincho" pitchFamily="49" charset="-128"/>
              <a:cs typeface="Times New Roman" pitchFamily="18" charset="0"/>
            </a:endParaRPr>
          </a:p>
        </p:txBody>
      </p:sp>
      <p:sp>
        <p:nvSpPr>
          <p:cNvPr id="3959810" name="Rectangle 2"/>
          <p:cNvSpPr>
            <a:spLocks noChangeArrowheads="1"/>
          </p:cNvSpPr>
          <p:nvPr/>
        </p:nvSpPr>
        <p:spPr bwMode="auto">
          <a:xfrm>
            <a:off x="357158" y="3600087"/>
            <a:ext cx="8286808" cy="2677656"/>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Це достатньо жорсткі вимоги, тому в якості газів-носіїв використовують досить обмежений асортимент газів: гелій, азот, водень, аргон, оксид (І</a:t>
            </a:r>
            <a:r>
              <a:rPr kumimoji="0" lang="en-US" sz="14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V</a:t>
            </a:r>
            <a:r>
              <a:rPr kumimoji="0" lang="uk-UA" sz="14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вуглецю, рідше повітря, неон, криптон, метан, і в останній час – водяну пару.</a:t>
            </a:r>
            <a:r>
              <a:rPr kumimoji="0" lang="uk-UA"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Найдорожчим із перелічених газів є гелій, дешевими – азот і повітря. Вигідно застосовувати аргон, оскільки він не вибухонебезпечний і порівняно дешевий.</a:t>
            </a:r>
            <a:r>
              <a:rPr kumimoji="0" lang="uk-UA" sz="14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endParaRPr kumimoji="0" lang="ru-RU" sz="1400" b="0" i="0" u="none" strike="noStrike" cap="none" normalizeH="0" baseline="0" dirty="0" smtClean="0">
              <a:ln>
                <a:noFill/>
              </a:ln>
              <a:solidFill>
                <a:schemeClr val="tx1"/>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sz="1400" b="1" i="0"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Газ з великою густиною дозволяє досягнути кращої ефективності через меншу дифузію, але гази з меншою густиною дозволяють скоротити тривалість аналізу за рахунок більшої швидкості потоку. </a:t>
            </a:r>
            <a:endParaRPr kumimoji="0" lang="ru-RU" sz="1400" b="0" i="0" u="none" strike="noStrike" cap="none" normalizeH="0" baseline="0" dirty="0" smtClean="0">
              <a:ln>
                <a:noFill/>
              </a:ln>
              <a:solidFill>
                <a:srgbClr val="FF0000"/>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sz="1400" b="0" i="1" u="sng" strike="noStrike" cap="none" normalizeH="0" baseline="0" dirty="0" smtClean="0">
                <a:ln>
                  <a:noFill/>
                </a:ln>
                <a:solidFill>
                  <a:schemeClr val="tx1"/>
                </a:solidFill>
                <a:effectLst/>
                <a:latin typeface="Cambria" pitchFamily="18" charset="0"/>
                <a:ea typeface="Calibri" pitchFamily="34" charset="0"/>
                <a:cs typeface="Times New Roman" pitchFamily="18" charset="0"/>
              </a:rPr>
              <a:t>Газ-носій вибирають залежно від класу органічних сполук, які мають розділяти, і детектора. </a:t>
            </a:r>
            <a:r>
              <a:rPr kumimoji="0" lang="uk-UA"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Наприклад, недоцільно вибирати азот або повітря у випадку детектора за теплопровідністю, оскільки ці гази мають низьку теплопровідність і чутливість детектора буде низька. В цьому детекторі як газ-носій можна застосувати гелій, найкраще водень, тому що він має найвищу теплопровідність. </a:t>
            </a:r>
            <a:endParaRPr kumimoji="0" lang="uk-UA" sz="1400" b="0" i="0" u="none" strike="noStrike" cap="none" normalizeH="0" baseline="0" dirty="0" smtClean="0">
              <a:ln>
                <a:noFill/>
              </a:ln>
              <a:solidFill>
                <a:schemeClr val="tx1"/>
              </a:solidFill>
              <a:effectLst/>
              <a:latin typeface="Arial" pitchFamily="34" charset="0"/>
            </a:endParaRPr>
          </a:p>
        </p:txBody>
      </p:sp>
      <p:sp>
        <p:nvSpPr>
          <p:cNvPr id="3959812" name="AutoShape 4"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959814" name="AutoShape 6" descr="Картинки по запросу blue flowers 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994625" name="Rectangle 1"/>
          <p:cNvSpPr>
            <a:spLocks noChangeArrowheads="1"/>
          </p:cNvSpPr>
          <p:nvPr/>
        </p:nvSpPr>
        <p:spPr bwMode="auto">
          <a:xfrm>
            <a:off x="3500430" y="748381"/>
            <a:ext cx="5574410" cy="323165"/>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uk-UA" sz="15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Особливості </a:t>
            </a:r>
            <a:r>
              <a:rPr kumimoji="0" lang="uk-UA" sz="1500" b="1"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газоадсорбційної</a:t>
            </a:r>
            <a:r>
              <a:rPr kumimoji="0" lang="uk-UA" sz="15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хроматографії. Адсорбенти</a:t>
            </a:r>
            <a:endParaRPr kumimoji="0" lang="uk-UA" sz="1800" b="0" i="0" u="none" strike="noStrike" cap="none" normalizeH="0" baseline="0" dirty="0" smtClean="0">
              <a:ln>
                <a:noFill/>
              </a:ln>
              <a:solidFill>
                <a:schemeClr val="tx1"/>
              </a:solidFill>
              <a:effectLst/>
              <a:latin typeface="Arial" pitchFamily="34" charset="0"/>
            </a:endParaRPr>
          </a:p>
        </p:txBody>
      </p:sp>
      <p:sp>
        <p:nvSpPr>
          <p:cNvPr id="4009985" name="Rectangle 1"/>
          <p:cNvSpPr>
            <a:spLocks noChangeArrowheads="1"/>
          </p:cNvSpPr>
          <p:nvPr/>
        </p:nvSpPr>
        <p:spPr bwMode="auto">
          <a:xfrm>
            <a:off x="357158" y="1182373"/>
            <a:ext cx="8501122" cy="1246495"/>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У </a:t>
            </a:r>
            <a:r>
              <a:rPr kumimoji="0" lang="uk-UA" sz="1500" b="0" i="0" u="none" strike="noStrike" cap="none" normalizeH="0" baseline="0" dirty="0" err="1" smtClean="0">
                <a:ln>
                  <a:noFill/>
                </a:ln>
                <a:solidFill>
                  <a:srgbClr val="FF0000"/>
                </a:solidFill>
                <a:effectLst/>
                <a:latin typeface="Cambria" pitchFamily="18" charset="0"/>
                <a:ea typeface="Calibri" pitchFamily="34" charset="0"/>
                <a:cs typeface="Times New Roman" pitchFamily="18" charset="0"/>
              </a:rPr>
              <a:t>газоадсорбційній</a:t>
            </a:r>
            <a:r>
              <a:rPr kumimoji="0" lang="uk-UA" sz="1500" b="0" i="0"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 хроматографії </a:t>
            </a: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нерухомою</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фазою є </a:t>
            </a: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твердий адсор</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бент з великою питомою поверхнею (30-1000 м</a:t>
            </a:r>
            <a:r>
              <a:rPr kumimoji="0" lang="uk-UA" sz="1500" b="0" i="0" u="none" strike="noStrike" cap="none" normalizeH="0" baseline="30000" dirty="0" smtClean="0">
                <a:ln>
                  <a:noFill/>
                </a:ln>
                <a:solidFill>
                  <a:schemeClr val="tx1"/>
                </a:solidFill>
                <a:effectLst/>
                <a:latin typeface="Cambria" pitchFamily="18" charset="0"/>
                <a:ea typeface="Calibri" pitchFamily="34" charset="0"/>
                <a:cs typeface="Times New Roman" pitchFamily="18" charset="0"/>
              </a:rPr>
              <a:t>2</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/г), а </a:t>
            </a: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рухомою</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 </a:t>
            </a: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хімічно інертний га</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з-носій (азот, гелій, аргон, водень). </a:t>
            </a:r>
            <a:endParaRPr kumimoji="0" lang="ru-RU" sz="15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sz="1500" b="0" i="1" u="sng"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В</a:t>
            </a:r>
            <a:r>
              <a:rPr kumimoji="0" lang="uk-UA" sz="1500" b="0" i="1" u="sng"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ид </a:t>
            </a:r>
            <a:r>
              <a:rPr kumimoji="0" lang="uk-UA" sz="1500" b="1" i="1" u="sng"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нерухомої фази </a:t>
            </a:r>
            <a:r>
              <a:rPr kumimoji="0" lang="uk-UA" sz="1500" b="0" i="1" u="sng"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відіграє основну роль у розділенні компонентів суміші, оскільки від його властивостей залежить коефіцієнт селективності.</a:t>
            </a:r>
            <a:r>
              <a:rPr kumimoji="0" lang="uk-UA" sz="1500" b="0" i="1" u="sng"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a:t>
            </a: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Якщо він </a:t>
            </a: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sym typeface="Symbol" pitchFamily="18" charset="2"/>
              </a:rPr>
              <a:t></a:t>
            </a: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0, то ніяким збільшенням ефективності колонки розділення не досягнути.</a:t>
            </a:r>
            <a:endPar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sym typeface="Symbol" pitchFamily="18" charset="2"/>
            </a:endParaRPr>
          </a:p>
        </p:txBody>
      </p:sp>
      <p:sp>
        <p:nvSpPr>
          <p:cNvPr id="4009986" name="Rectangle 2"/>
          <p:cNvSpPr>
            <a:spLocks noChangeArrowheads="1"/>
          </p:cNvSpPr>
          <p:nvPr/>
        </p:nvSpPr>
        <p:spPr bwMode="auto">
          <a:xfrm>
            <a:off x="285720" y="2428868"/>
            <a:ext cx="8572560" cy="1246495"/>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500" b="1" i="0"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Адсорбенти</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(нерухома фаза) є неорганічними або органічними матеріалами з питомою поверхнею понад 30 м</a:t>
            </a:r>
            <a:r>
              <a:rPr kumimoji="0" lang="uk-UA" sz="1500" b="0" i="0" u="none" strike="noStrike" cap="none" normalizeH="0" baseline="30000" dirty="0" smtClean="0">
                <a:ln>
                  <a:noFill/>
                </a:ln>
                <a:solidFill>
                  <a:schemeClr val="tx1"/>
                </a:solidFill>
                <a:effectLst/>
                <a:latin typeface="Cambria" pitchFamily="18" charset="0"/>
                <a:ea typeface="Calibri" pitchFamily="34" charset="0"/>
                <a:cs typeface="Times New Roman" pitchFamily="18" charset="0"/>
              </a:rPr>
              <a:t>2</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/г. </a:t>
            </a:r>
            <a:r>
              <a:rPr kumimoji="0" lang="uk-UA" sz="1500" b="1" i="0" u="none" strike="noStrike" cap="none" normalizeH="0" baseline="0" dirty="0" err="1" smtClean="0">
                <a:ln>
                  <a:noFill/>
                </a:ln>
                <a:solidFill>
                  <a:srgbClr val="FF0000"/>
                </a:solidFill>
                <a:effectLst/>
                <a:latin typeface="Cambria" pitchFamily="18" charset="0"/>
                <a:ea typeface="Calibri" pitchFamily="34" charset="0"/>
                <a:cs typeface="Times New Roman" pitchFamily="18" charset="0"/>
              </a:rPr>
              <a:t>Грубодисперсні</a:t>
            </a:r>
            <a:r>
              <a:rPr kumimoji="0" lang="uk-UA" sz="15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макропористі адсорбенти мають розміри гранул у межах 0,01-1,0 мм і питому площу поверхні 400-800 м</a:t>
            </a:r>
            <a:r>
              <a:rPr kumimoji="0" lang="uk-UA" sz="1500" b="0" i="0" u="none" strike="noStrike" cap="none" normalizeH="0" baseline="30000" dirty="0" smtClean="0">
                <a:ln>
                  <a:noFill/>
                </a:ln>
                <a:solidFill>
                  <a:schemeClr val="tx1"/>
                </a:solidFill>
                <a:effectLst/>
                <a:latin typeface="Cambria" pitchFamily="18" charset="0"/>
                <a:ea typeface="Calibri" pitchFamily="34" charset="0"/>
                <a:cs typeface="Times New Roman" pitchFamily="18" charset="0"/>
              </a:rPr>
              <a:t>2</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/г. Розміри гранул </a:t>
            </a:r>
            <a:r>
              <a:rPr kumimoji="0" lang="uk-UA" sz="1500" b="1" i="0"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високодисперсних</a:t>
            </a:r>
            <a:r>
              <a:rPr kumimoji="0" lang="uk-UA" sz="15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адсорбентів, наприклад аеросилів, виготовлених на основі кремнезему, коливаються у межах 0,1-1,0 мкм, їх питома поверхня – 100-700 м</a:t>
            </a:r>
            <a:r>
              <a:rPr kumimoji="0" lang="uk-UA" sz="1500" b="0" i="0" u="none" strike="noStrike" cap="none" normalizeH="0" baseline="30000" dirty="0" smtClean="0">
                <a:ln>
                  <a:noFill/>
                </a:ln>
                <a:solidFill>
                  <a:schemeClr val="tx1"/>
                </a:solidFill>
                <a:effectLst/>
                <a:latin typeface="Cambria" pitchFamily="18" charset="0"/>
                <a:ea typeface="Calibri" pitchFamily="34" charset="0"/>
                <a:cs typeface="Times New Roman" pitchFamily="18" charset="0"/>
              </a:rPr>
              <a:t>2</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/г. </a:t>
            </a:r>
            <a:endParaRPr kumimoji="0" lang="uk-UA" sz="1800" b="0" i="0" u="none" strike="noStrike" cap="none" normalizeH="0" baseline="0" dirty="0" smtClean="0">
              <a:ln>
                <a:noFill/>
              </a:ln>
              <a:solidFill>
                <a:schemeClr val="tx1"/>
              </a:solidFill>
              <a:effectLst/>
              <a:latin typeface="Arial" pitchFamily="34" charset="0"/>
            </a:endParaRPr>
          </a:p>
        </p:txBody>
      </p:sp>
      <p:sp>
        <p:nvSpPr>
          <p:cNvPr id="4009987" name="Rectangle 3"/>
          <p:cNvSpPr>
            <a:spLocks noChangeArrowheads="1"/>
          </p:cNvSpPr>
          <p:nvPr/>
        </p:nvSpPr>
        <p:spPr bwMode="auto">
          <a:xfrm>
            <a:off x="214282" y="3571876"/>
            <a:ext cx="8715436" cy="263149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500" b="0" i="1"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Розрізняють зовнішню і внутрішню поверхні зерна адсорбенту, на яких відбувається адсорбція. У макропористих адсорбентах основна частка поверхні знаходиться всередині гранул. Швидкість адсорбції речовин на таких адсорбентах визначається в основному дифузією молекул у пори адсорбенту, і тому адсорбційна рівновага встановлюється повільно. Це призводить до розмивання кривих елюювання, тобто до зменшення ефективності розділення речовин. </a:t>
            </a:r>
            <a:endParaRPr kumimoji="0" lang="ru-RU" sz="1500" b="0" i="1"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sz="1500" b="0" i="0" u="sng" strike="noStrike" cap="none" normalizeH="0" baseline="0" dirty="0" smtClean="0">
                <a:ln>
                  <a:noFill/>
                </a:ln>
                <a:solidFill>
                  <a:srgbClr val="0000FF"/>
                </a:solidFill>
                <a:effectLst/>
                <a:latin typeface="Cambria" pitchFamily="18" charset="0"/>
                <a:ea typeface="Calibri" pitchFamily="34" charset="0"/>
                <a:cs typeface="Times New Roman" pitchFamily="18" charset="0"/>
              </a:rPr>
              <a:t>На високодисперсних матеріалах адсорбція відбувається переважно на зовнішній поверхні </a:t>
            </a:r>
            <a:r>
              <a:rPr kumimoji="0" lang="uk-UA" sz="1500" b="0" i="0" u="sng" strike="noStrike" cap="none" normalizeH="0" baseline="0" dirty="0" err="1" smtClean="0">
                <a:ln>
                  <a:noFill/>
                </a:ln>
                <a:solidFill>
                  <a:srgbClr val="0000FF"/>
                </a:solidFill>
                <a:effectLst/>
                <a:latin typeface="Cambria" pitchFamily="18" charset="0"/>
                <a:ea typeface="Calibri" pitchFamily="34" charset="0"/>
                <a:cs typeface="Times New Roman" pitchFamily="18" charset="0"/>
              </a:rPr>
              <a:t>мікрогранул</a:t>
            </a:r>
            <a:r>
              <a:rPr kumimoji="0" lang="uk-UA" sz="1500" b="0" i="0" u="sng" strike="noStrike" cap="none" normalizeH="0" baseline="0" dirty="0" smtClean="0">
                <a:ln>
                  <a:noFill/>
                </a:ln>
                <a:solidFill>
                  <a:srgbClr val="0000FF"/>
                </a:solidFill>
                <a:effectLst/>
                <a:latin typeface="Cambria" pitchFamily="18" charset="0"/>
                <a:ea typeface="Calibri" pitchFamily="34" charset="0"/>
                <a:cs typeface="Times New Roman" pitchFamily="18" charset="0"/>
              </a:rPr>
              <a:t>, і тому адсорбційна рівновага встановлюється значно швидше. Внаслідок цього криві елюювання мають гостру форму, ефективність розділення підвищується. </a:t>
            </a:r>
          </a:p>
          <a:p>
            <a:pPr marL="0" marR="0" lvl="0" indent="0" algn="ctr"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Високодисперсні адсорбенти використовують у високоефективній рідинній і газовій хроматографії, в якій необхідна швидкість потоку рухомої фази (елюенту) забезпечується підвищенням тиску в хроматографічній системі.</a:t>
            </a:r>
            <a:endParaRPr kumimoji="0" lang="uk-UA" sz="1500" b="0" i="0" u="none" strike="noStrike" cap="none" normalizeH="0" baseline="0" dirty="0" smtClean="0">
              <a:ln>
                <a:noFill/>
              </a:ln>
              <a:solidFill>
                <a:schemeClr val="tx1"/>
              </a:solidFill>
              <a:effectLst/>
              <a:latin typeface="Arial" pitchFamily="34" charset="0"/>
            </a:endParaRPr>
          </a:p>
        </p:txBody>
      </p:sp>
      <p:cxnSp>
        <p:nvCxnSpPr>
          <p:cNvPr id="10" name="Прямая соединительная линия 9"/>
          <p:cNvCxnSpPr/>
          <p:nvPr/>
        </p:nvCxnSpPr>
        <p:spPr>
          <a:xfrm>
            <a:off x="285720" y="2428868"/>
            <a:ext cx="8429684" cy="0"/>
          </a:xfrm>
          <a:prstGeom prst="line">
            <a:avLst/>
          </a:prstGeom>
          <a:ln/>
        </p:spPr>
        <p:style>
          <a:lnRef idx="2">
            <a:schemeClr val="accent2"/>
          </a:lnRef>
          <a:fillRef idx="0">
            <a:schemeClr val="accent2"/>
          </a:fillRef>
          <a:effectRef idx="1">
            <a:schemeClr val="accent2"/>
          </a:effectRef>
          <a:fontRef idx="minor">
            <a:schemeClr val="tx1"/>
          </a:fontRef>
        </p:style>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008961" name="Rectangle 1"/>
          <p:cNvSpPr>
            <a:spLocks noChangeArrowheads="1"/>
          </p:cNvSpPr>
          <p:nvPr/>
        </p:nvSpPr>
        <p:spPr bwMode="auto">
          <a:xfrm>
            <a:off x="285720" y="1214422"/>
            <a:ext cx="8501122" cy="4478149"/>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34963" algn="just" defTabSz="914400" rtl="0" eaLnBrk="1" fontAlgn="base" latinLnBrk="0" hangingPunct="1">
              <a:lnSpc>
                <a:spcPct val="100000"/>
              </a:lnSpc>
              <a:spcBef>
                <a:spcPct val="0"/>
              </a:spcBef>
              <a:spcAft>
                <a:spcPct val="0"/>
              </a:spcAft>
              <a:buClrTx/>
              <a:buSzTx/>
              <a:buFontTx/>
              <a:buNone/>
              <a:tabLst>
                <a:tab pos="379413" algn="l"/>
              </a:tabLst>
            </a:pPr>
            <a:r>
              <a:rPr kumimoji="0" lang="uk-UA" sz="1500" b="1" i="0" u="none" strike="noStrike" cap="none" normalizeH="0" baseline="0" dirty="0" smtClean="0">
                <a:ln>
                  <a:noFill/>
                </a:ln>
                <a:solidFill>
                  <a:srgbClr val="FF0000"/>
                </a:solidFill>
                <a:effectLst/>
                <a:latin typeface="+mj-lt"/>
                <a:ea typeface="Calibri" pitchFamily="34" charset="0"/>
                <a:cs typeface="Times New Roman" pitchFamily="18" charset="0"/>
              </a:rPr>
              <a:t>Адсорбенти мають виявляти такі основні властивості:</a:t>
            </a:r>
            <a:endParaRPr kumimoji="0" lang="ru-RU" sz="1500" b="1" i="0" u="none" strike="noStrike" cap="none" normalizeH="0" baseline="0" dirty="0" smtClean="0">
              <a:ln>
                <a:noFill/>
              </a:ln>
              <a:solidFill>
                <a:srgbClr val="FF0000"/>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Char char="•"/>
              <a:tabLst>
                <a:tab pos="379413" algn="l"/>
              </a:tabLst>
            </a:pPr>
            <a:r>
              <a:rPr kumimoji="0" lang="uk-UA" sz="1500" b="0" i="0" u="none" strike="noStrike" cap="none" normalizeH="0" baseline="0" dirty="0" smtClean="0">
                <a:ln>
                  <a:noFill/>
                </a:ln>
                <a:solidFill>
                  <a:srgbClr val="0000FF"/>
                </a:solidFill>
                <a:effectLst/>
                <a:latin typeface="+mj-lt"/>
                <a:ea typeface="Calibri" pitchFamily="34" charset="0"/>
                <a:cs typeface="Times New Roman" pitchFamily="18" charset="0"/>
              </a:rPr>
              <a:t>хімічну інертність відносно компонентів суміші і рухомої фази;</a:t>
            </a:r>
            <a:endParaRPr kumimoji="0" lang="ru-RU" sz="1500" b="0" i="0" u="none" strike="noStrike" cap="none" normalizeH="0" baseline="0" dirty="0" smtClean="0">
              <a:ln>
                <a:noFill/>
              </a:ln>
              <a:solidFill>
                <a:srgbClr val="0000FF"/>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Char char="•"/>
              <a:tabLst>
                <a:tab pos="379413" algn="l"/>
              </a:tabLst>
            </a:pPr>
            <a:r>
              <a:rPr kumimoji="0" lang="uk-UA" sz="1500" b="0" i="0" u="none" strike="noStrike" cap="none" normalizeH="0" baseline="0" dirty="0" smtClean="0">
                <a:ln>
                  <a:noFill/>
                </a:ln>
                <a:solidFill>
                  <a:srgbClr val="0000FF"/>
                </a:solidFill>
                <a:effectLst/>
                <a:latin typeface="+mj-lt"/>
                <a:ea typeface="Calibri" pitchFamily="34" charset="0"/>
                <a:cs typeface="Times New Roman" pitchFamily="18" charset="0"/>
              </a:rPr>
              <a:t>відсутність каталітичної активності;</a:t>
            </a:r>
            <a:endParaRPr kumimoji="0" lang="ru-RU" sz="1500" b="0" i="0" u="none" strike="noStrike" cap="none" normalizeH="0" baseline="0" dirty="0" smtClean="0">
              <a:ln>
                <a:noFill/>
              </a:ln>
              <a:solidFill>
                <a:srgbClr val="0000FF"/>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Char char="•"/>
              <a:tabLst>
                <a:tab pos="379413" algn="l"/>
              </a:tabLst>
            </a:pPr>
            <a:r>
              <a:rPr kumimoji="0" lang="uk-UA" sz="1500" b="0" i="0" u="none" strike="noStrike" cap="none" normalizeH="0" baseline="0" dirty="0" smtClean="0">
                <a:ln>
                  <a:noFill/>
                </a:ln>
                <a:solidFill>
                  <a:srgbClr val="0000FF"/>
                </a:solidFill>
                <a:effectLst/>
                <a:latin typeface="+mj-lt"/>
                <a:ea typeface="Calibri" pitchFamily="34" charset="0"/>
                <a:cs typeface="Times New Roman" pitchFamily="18" charset="0"/>
              </a:rPr>
              <a:t>селективність;</a:t>
            </a:r>
            <a:endParaRPr kumimoji="0" lang="ru-RU" sz="1500" b="0" i="0" u="none" strike="noStrike" cap="none" normalizeH="0" baseline="0" dirty="0" smtClean="0">
              <a:ln>
                <a:noFill/>
              </a:ln>
              <a:solidFill>
                <a:srgbClr val="0000FF"/>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Char char="•"/>
              <a:tabLst>
                <a:tab pos="379413" algn="l"/>
              </a:tabLst>
            </a:pPr>
            <a:r>
              <a:rPr kumimoji="0" lang="uk-UA" sz="1500" b="0" i="0" u="none" strike="noStrike" cap="none" normalizeH="0" baseline="0" dirty="0" smtClean="0">
                <a:ln>
                  <a:noFill/>
                </a:ln>
                <a:solidFill>
                  <a:srgbClr val="0000FF"/>
                </a:solidFill>
                <a:effectLst/>
                <a:latin typeface="+mj-lt"/>
                <a:ea typeface="Calibri" pitchFamily="34" charset="0"/>
                <a:cs typeface="Times New Roman" pitchFamily="18" charset="0"/>
              </a:rPr>
              <a:t>механічну стійкість;</a:t>
            </a:r>
            <a:endParaRPr kumimoji="0" lang="ru-RU" sz="1500" b="0" i="0" u="none" strike="noStrike" cap="none" normalizeH="0" baseline="0" dirty="0" smtClean="0">
              <a:ln>
                <a:noFill/>
              </a:ln>
              <a:solidFill>
                <a:srgbClr val="0000FF"/>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Char char="•"/>
              <a:tabLst>
                <a:tab pos="379413" algn="l"/>
              </a:tabLst>
            </a:pPr>
            <a:r>
              <a:rPr kumimoji="0" lang="uk-UA" sz="1500" b="0" i="0" u="none" strike="noStrike" cap="none" normalizeH="0" baseline="0" dirty="0" smtClean="0">
                <a:ln>
                  <a:noFill/>
                </a:ln>
                <a:solidFill>
                  <a:srgbClr val="0000FF"/>
                </a:solidFill>
                <a:effectLst/>
                <a:latin typeface="+mj-lt"/>
                <a:ea typeface="Calibri" pitchFamily="34" charset="0"/>
                <a:cs typeface="Times New Roman" pitchFamily="18" charset="0"/>
              </a:rPr>
              <a:t>лінійність ізотерми адсорбції, що забезпечує </a:t>
            </a:r>
          </a:p>
          <a:p>
            <a:pPr marL="0" marR="0" lvl="0" indent="0" algn="just" defTabSz="914400" rtl="0" eaLnBrk="0" fontAlgn="base" latinLnBrk="0" hangingPunct="0">
              <a:lnSpc>
                <a:spcPct val="100000"/>
              </a:lnSpc>
              <a:spcBef>
                <a:spcPct val="0"/>
              </a:spcBef>
              <a:spcAft>
                <a:spcPct val="0"/>
              </a:spcAft>
              <a:buClrTx/>
              <a:buSzTx/>
              <a:tabLst>
                <a:tab pos="379413" algn="l"/>
              </a:tabLst>
            </a:pPr>
            <a:r>
              <a:rPr lang="uk-UA" sz="1500" dirty="0" smtClean="0">
                <a:solidFill>
                  <a:srgbClr val="0000FF"/>
                </a:solidFill>
                <a:latin typeface="+mj-lt"/>
                <a:ea typeface="Calibri" pitchFamily="34" charset="0"/>
                <a:cs typeface="Times New Roman" pitchFamily="18" charset="0"/>
              </a:rPr>
              <a:t> </a:t>
            </a:r>
            <a:r>
              <a:rPr kumimoji="0" lang="uk-UA" sz="1500" b="0" i="0" u="none" strike="noStrike" cap="none" normalizeH="0" baseline="0" dirty="0" smtClean="0">
                <a:ln>
                  <a:noFill/>
                </a:ln>
                <a:solidFill>
                  <a:srgbClr val="0000FF"/>
                </a:solidFill>
                <a:effectLst/>
                <a:latin typeface="+mj-lt"/>
                <a:ea typeface="Calibri" pitchFamily="34" charset="0"/>
                <a:cs typeface="Times New Roman" pitchFamily="18" charset="0"/>
              </a:rPr>
              <a:t>сталість утримуваного об'єму за різних концентрацій </a:t>
            </a:r>
            <a:r>
              <a:rPr kumimoji="0" lang="uk-UA" sz="1500" b="0" i="0" u="none" strike="noStrike" cap="none" normalizeH="0" baseline="0" dirty="0" err="1" smtClean="0">
                <a:ln>
                  <a:noFill/>
                </a:ln>
                <a:solidFill>
                  <a:srgbClr val="0000FF"/>
                </a:solidFill>
                <a:effectLst/>
                <a:latin typeface="+mj-lt"/>
                <a:ea typeface="Calibri" pitchFamily="34" charset="0"/>
                <a:cs typeface="Times New Roman" pitchFamily="18" charset="0"/>
              </a:rPr>
              <a:t>адсорбату</a:t>
            </a:r>
            <a:r>
              <a:rPr kumimoji="0" lang="uk-UA" sz="1500" b="0" i="0" u="none" strike="noStrike" cap="none" normalizeH="0" baseline="0" dirty="0" smtClean="0">
                <a:ln>
                  <a:noFill/>
                </a:ln>
                <a:solidFill>
                  <a:srgbClr val="0000FF"/>
                </a:solidFill>
                <a:effectLst/>
                <a:latin typeface="+mj-lt"/>
                <a:ea typeface="Calibri" pitchFamily="34" charset="0"/>
                <a:cs typeface="Times New Roman" pitchFamily="18" charset="0"/>
              </a:rPr>
              <a:t>;</a:t>
            </a:r>
            <a:endParaRPr kumimoji="0" lang="ru-RU" sz="1500" b="0" i="0" u="none" strike="noStrike" cap="none" normalizeH="0" baseline="0" dirty="0" smtClean="0">
              <a:ln>
                <a:noFill/>
              </a:ln>
              <a:solidFill>
                <a:srgbClr val="0000FF"/>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Char char="•"/>
              <a:tabLst>
                <a:tab pos="379413" algn="l"/>
              </a:tabLst>
            </a:pPr>
            <a:r>
              <a:rPr kumimoji="0" lang="uk-UA" sz="1500" b="0" i="0" u="none" strike="noStrike" cap="none" normalizeH="0" baseline="0" dirty="0" smtClean="0">
                <a:ln>
                  <a:noFill/>
                </a:ln>
                <a:solidFill>
                  <a:srgbClr val="0000FF"/>
                </a:solidFill>
                <a:effectLst/>
                <a:latin typeface="+mj-lt"/>
                <a:ea typeface="Calibri" pitchFamily="34" charset="0"/>
                <a:cs typeface="Times New Roman" pitchFamily="18" charset="0"/>
              </a:rPr>
              <a:t>доступність.</a:t>
            </a:r>
            <a:endParaRPr kumimoji="0" lang="ru-RU" sz="1500" b="0" i="0" u="none" strike="noStrike" cap="none" normalizeH="0" baseline="0" dirty="0" smtClean="0">
              <a:ln>
                <a:noFill/>
              </a:ln>
              <a:solidFill>
                <a:srgbClr val="0000FF"/>
              </a:solidFill>
              <a:effectLst/>
              <a:latin typeface="+mj-lt"/>
            </a:endParaRPr>
          </a:p>
          <a:p>
            <a:pPr marL="0" marR="0" lvl="0" indent="0" algn="ctr" defTabSz="914400" rtl="0" eaLnBrk="0" fontAlgn="base" latinLnBrk="0" hangingPunct="0">
              <a:lnSpc>
                <a:spcPct val="100000"/>
              </a:lnSpc>
              <a:spcBef>
                <a:spcPct val="0"/>
              </a:spcBef>
              <a:spcAft>
                <a:spcPct val="0"/>
              </a:spcAft>
              <a:buClrTx/>
              <a:buSzTx/>
              <a:buFontTx/>
              <a:buNone/>
              <a:tabLst>
                <a:tab pos="379413" algn="l"/>
              </a:tabLst>
            </a:pP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uk-UA" sz="1500" b="0" i="1" u="sng" strike="noStrike" cap="none" normalizeH="0" baseline="0" dirty="0" smtClean="0">
                <a:ln>
                  <a:noFill/>
                </a:ln>
                <a:solidFill>
                  <a:schemeClr val="tx1"/>
                </a:solidFill>
                <a:effectLst/>
                <a:latin typeface="+mj-lt"/>
                <a:ea typeface="Calibri" pitchFamily="34" charset="0"/>
                <a:cs typeface="Times New Roman" pitchFamily="18" charset="0"/>
              </a:rPr>
              <a:t>Адсорбенти різних типів виявляють неоднакову адсорбційну здатність (селективність) щодо різних хімічних сполук. Однак неможливо встановити однозначний кількісний зв'язок між хімічною будовою речовин та їх здатністю адсорбуватися на різних адсорбентах. </a:t>
            </a:r>
            <a:endParaRPr kumimoji="0" lang="ru-RU" sz="1500" b="0" i="1" u="sng" strike="noStrike" cap="none" normalizeH="0" baseline="0" dirty="0" smtClean="0">
              <a:ln>
                <a:noFill/>
              </a:ln>
              <a:solidFill>
                <a:schemeClr val="tx1"/>
              </a:solidFill>
              <a:effectLst/>
              <a:latin typeface="+mj-lt"/>
            </a:endParaRPr>
          </a:p>
          <a:p>
            <a:pPr marL="0" marR="0" lvl="0" indent="0" algn="ctr" defTabSz="914400" rtl="0" eaLnBrk="0" fontAlgn="base" latinLnBrk="0" hangingPunct="0">
              <a:lnSpc>
                <a:spcPct val="100000"/>
              </a:lnSpc>
              <a:spcBef>
                <a:spcPct val="0"/>
              </a:spcBef>
              <a:spcAft>
                <a:spcPct val="0"/>
              </a:spcAft>
              <a:buClrTx/>
              <a:buSzTx/>
              <a:buFontTx/>
              <a:buNone/>
              <a:tabLst>
                <a:tab pos="379413" algn="l"/>
              </a:tabLst>
            </a:pP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Загальноприйнятим є розподіл адсорбентів на дві групи –</a:t>
            </a:r>
            <a:r>
              <a:rPr kumimoji="0" lang="uk-UA" sz="1500" b="0" i="1"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uk-UA" sz="1500" b="1" i="1" u="none" strike="noStrike" cap="none" normalizeH="0" baseline="0" dirty="0" smtClean="0">
                <a:ln>
                  <a:noFill/>
                </a:ln>
                <a:solidFill>
                  <a:srgbClr val="FF0000"/>
                </a:solidFill>
                <a:effectLst/>
                <a:latin typeface="+mj-lt"/>
                <a:ea typeface="Calibri" pitchFamily="34" charset="0"/>
                <a:cs typeface="Times New Roman" pitchFamily="18" charset="0"/>
              </a:rPr>
              <a:t>полярні</a:t>
            </a:r>
            <a:r>
              <a:rPr kumimoji="0" lang="uk-UA" sz="1500" b="1" i="1"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a:t>
            </a:r>
            <a:r>
              <a:rPr kumimoji="0" lang="uk-UA" sz="1500" b="0" i="0" u="none" strike="noStrike" cap="none" normalizeH="0" baseline="0" dirty="0" smtClean="0">
                <a:ln>
                  <a:noFill/>
                </a:ln>
                <a:solidFill>
                  <a:srgbClr val="0000FF"/>
                </a:solidFill>
                <a:effectLst/>
                <a:latin typeface="+mj-lt"/>
                <a:ea typeface="Calibri" pitchFamily="34" charset="0"/>
                <a:cs typeface="Times New Roman" pitchFamily="18" charset="0"/>
              </a:rPr>
              <a:t>гідрофільні</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та</a:t>
            </a:r>
            <a:r>
              <a:rPr kumimoji="0" lang="uk-UA" sz="1500" b="0" i="1"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uk-UA" sz="1500" b="1" i="1" u="none" strike="noStrike" cap="none" normalizeH="0" baseline="0" dirty="0" smtClean="0">
                <a:ln>
                  <a:noFill/>
                </a:ln>
                <a:solidFill>
                  <a:srgbClr val="FF0000"/>
                </a:solidFill>
                <a:effectLst/>
                <a:latin typeface="+mj-lt"/>
                <a:ea typeface="Calibri" pitchFamily="34" charset="0"/>
                <a:cs typeface="Times New Roman" pitchFamily="18" charset="0"/>
              </a:rPr>
              <a:t>неполярні</a:t>
            </a:r>
            <a:r>
              <a:rPr kumimoji="0" lang="uk-UA" sz="1500" b="0" i="1"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a:t>
            </a:r>
            <a:r>
              <a:rPr kumimoji="0" lang="uk-UA" sz="1500" b="0" i="0" u="none" strike="noStrike" cap="none" normalizeH="0" baseline="0" dirty="0" smtClean="0">
                <a:ln>
                  <a:noFill/>
                </a:ln>
                <a:solidFill>
                  <a:srgbClr val="0000FF"/>
                </a:solidFill>
                <a:effectLst/>
                <a:latin typeface="+mj-lt"/>
                <a:ea typeface="Calibri" pitchFamily="34" charset="0"/>
                <a:cs typeface="Times New Roman" pitchFamily="18" charset="0"/>
              </a:rPr>
              <a:t>гідрофобні</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органічні й неорганічні. </a:t>
            </a:r>
          </a:p>
          <a:p>
            <a:pPr marL="0" marR="0" lvl="0" indent="0" algn="just" defTabSz="914400" rtl="0" eaLnBrk="0" fontAlgn="base" latinLnBrk="0" hangingPunct="0">
              <a:lnSpc>
                <a:spcPct val="100000"/>
              </a:lnSpc>
              <a:spcBef>
                <a:spcPct val="0"/>
              </a:spcBef>
              <a:spcAft>
                <a:spcPct val="0"/>
              </a:spcAft>
              <a:buClrTx/>
              <a:buSzTx/>
              <a:buFontTx/>
              <a:buNone/>
              <a:tabLst>
                <a:tab pos="379413" algn="l"/>
              </a:tabLst>
            </a:pPr>
            <a:r>
              <a:rPr kumimoji="0" lang="uk-UA" sz="1500" b="0" i="1" u="sng" strike="noStrike" cap="none" normalizeH="0" baseline="0" dirty="0" smtClean="0">
                <a:ln>
                  <a:noFill/>
                </a:ln>
                <a:solidFill>
                  <a:srgbClr val="FF0000"/>
                </a:solidFill>
                <a:effectLst/>
                <a:latin typeface="+mj-lt"/>
                <a:ea typeface="Calibri" pitchFamily="34" charset="0"/>
                <a:cs typeface="Times New Roman" pitchFamily="18" charset="0"/>
              </a:rPr>
              <a:t>Полярні адсорбенти</a:t>
            </a:r>
            <a:r>
              <a:rPr kumimoji="0" lang="uk-UA" sz="1500" b="0" i="1" u="sng" strike="noStrike" cap="none" normalizeH="0" baseline="0" dirty="0" smtClean="0">
                <a:ln>
                  <a:noFill/>
                </a:ln>
                <a:solidFill>
                  <a:schemeClr val="tx1"/>
                </a:solidFill>
                <a:effectLst/>
                <a:latin typeface="+mj-lt"/>
                <a:ea typeface="Calibri" pitchFamily="34" charset="0"/>
                <a:cs typeface="Times New Roman" pitchFamily="18" charset="0"/>
              </a:rPr>
              <a:t>, такі як </a:t>
            </a:r>
            <a:r>
              <a:rPr kumimoji="0" lang="uk-UA" sz="1500" b="0" i="1" u="sng" strike="noStrike" cap="none" normalizeH="0" baseline="0" dirty="0" smtClean="0">
                <a:ln>
                  <a:noFill/>
                </a:ln>
                <a:solidFill>
                  <a:srgbClr val="FF0000"/>
                </a:solidFill>
                <a:effectLst/>
                <a:latin typeface="+mj-lt"/>
                <a:ea typeface="Calibri" pitchFamily="34" charset="0"/>
                <a:cs typeface="Times New Roman" pitchFamily="18" charset="0"/>
              </a:rPr>
              <a:t>силікагель, оксид алюмінію, природні та штучні силікати</a:t>
            </a:r>
            <a:r>
              <a:rPr kumimoji="0" lang="uk-UA" sz="1500" b="0" i="1" u="sng" strike="noStrike" cap="none" normalizeH="0" baseline="0" dirty="0" smtClean="0">
                <a:ln>
                  <a:noFill/>
                </a:ln>
                <a:solidFill>
                  <a:schemeClr val="tx1"/>
                </a:solidFill>
                <a:effectLst/>
                <a:latin typeface="+mj-lt"/>
                <a:ea typeface="Calibri" pitchFamily="34" charset="0"/>
                <a:cs typeface="Times New Roman" pitchFamily="18" charset="0"/>
              </a:rPr>
              <a:t>, виявляють селективність до полярних молекул, а </a:t>
            </a:r>
            <a:r>
              <a:rPr kumimoji="0" lang="uk-UA" sz="1500" b="0" i="1" u="sng" strike="noStrike" cap="none" normalizeH="0" baseline="0" dirty="0" smtClean="0">
                <a:ln>
                  <a:noFill/>
                </a:ln>
                <a:solidFill>
                  <a:srgbClr val="0000FF"/>
                </a:solidFill>
                <a:effectLst/>
                <a:latin typeface="+mj-lt"/>
                <a:ea typeface="Calibri" pitchFamily="34" charset="0"/>
                <a:cs typeface="Times New Roman" pitchFamily="18" charset="0"/>
              </a:rPr>
              <a:t>неполярні</a:t>
            </a:r>
            <a:r>
              <a:rPr kumimoji="0" lang="uk-UA" sz="1500" b="0" i="1" u="sng" strike="noStrike" cap="none" normalizeH="0" baseline="0" dirty="0" smtClean="0">
                <a:ln>
                  <a:noFill/>
                </a:ln>
                <a:solidFill>
                  <a:schemeClr val="tx1"/>
                </a:solidFill>
                <a:effectLst/>
                <a:latin typeface="+mj-lt"/>
                <a:ea typeface="Calibri" pitchFamily="34" charset="0"/>
                <a:cs typeface="Times New Roman" pitchFamily="18" charset="0"/>
              </a:rPr>
              <a:t> – </a:t>
            </a:r>
            <a:r>
              <a:rPr kumimoji="0" lang="uk-UA" sz="1500" b="0" i="1" u="sng" strike="noStrike" cap="none" normalizeH="0" baseline="0" dirty="0" smtClean="0">
                <a:ln>
                  <a:noFill/>
                </a:ln>
                <a:solidFill>
                  <a:srgbClr val="0000FF"/>
                </a:solidFill>
                <a:effectLst/>
                <a:latin typeface="+mj-lt"/>
                <a:ea typeface="Calibri" pitchFamily="34" charset="0"/>
                <a:cs typeface="Times New Roman" pitchFamily="18" charset="0"/>
              </a:rPr>
              <a:t>графітована сажа, активоване вугілля </a:t>
            </a:r>
            <a:r>
              <a:rPr kumimoji="0" lang="uk-UA" sz="1500" b="0" i="1" u="sng" strike="noStrike" cap="none" normalizeH="0" baseline="0" dirty="0" smtClean="0">
                <a:ln>
                  <a:noFill/>
                </a:ln>
                <a:solidFill>
                  <a:schemeClr val="tx1"/>
                </a:solidFill>
                <a:effectLst/>
                <a:latin typeface="+mj-lt"/>
                <a:ea typeface="Calibri" pitchFamily="34" charset="0"/>
                <a:cs typeface="Times New Roman" pitchFamily="18" charset="0"/>
              </a:rPr>
              <a:t>– є селективними відносно неполярних молекул. </a:t>
            </a:r>
            <a:endParaRPr kumimoji="0" lang="ru-RU" sz="1500" b="0" i="1" u="sng" strike="noStrike" cap="none" normalizeH="0" baseline="0" dirty="0" smtClean="0">
              <a:ln>
                <a:noFill/>
              </a:ln>
              <a:solidFill>
                <a:schemeClr val="tx1"/>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tab pos="379413" algn="l"/>
              </a:tabLst>
            </a:pPr>
            <a:r>
              <a:rPr kumimoji="0" lang="uk-UA" sz="1500" b="1" i="0" u="none" strike="noStrike" cap="none" normalizeH="0" baseline="0" dirty="0" smtClean="0">
                <a:ln>
                  <a:noFill/>
                </a:ln>
                <a:solidFill>
                  <a:schemeClr val="tx1"/>
                </a:solidFill>
                <a:effectLst/>
                <a:latin typeface="+mj-lt"/>
                <a:ea typeface="Calibri" pitchFamily="34" charset="0"/>
                <a:cs typeface="Times New Roman" pitchFamily="18" charset="0"/>
              </a:rPr>
              <a:t>За </a:t>
            </a:r>
            <a:r>
              <a:rPr kumimoji="0" lang="uk-UA" sz="1500" b="1" i="0" u="none" strike="noStrike" cap="none" normalizeH="0" baseline="0" dirty="0" smtClean="0">
                <a:ln>
                  <a:noFill/>
                </a:ln>
                <a:solidFill>
                  <a:srgbClr val="FF0000"/>
                </a:solidFill>
                <a:effectLst/>
                <a:latin typeface="+mj-lt"/>
                <a:ea typeface="Calibri" pitchFamily="34" charset="0"/>
                <a:cs typeface="Times New Roman" pitchFamily="18" charset="0"/>
              </a:rPr>
              <a:t>геометричною структурою</a:t>
            </a:r>
            <a:r>
              <a:rPr kumimoji="0" lang="uk-UA" sz="1500" b="0"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адсорбенти можна поділити на</a:t>
            </a:r>
            <a:r>
              <a:rPr kumimoji="0" lang="uk-UA" sz="1500" b="0" i="1"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uk-UA" sz="1500" b="1" i="1" u="none" strike="noStrike" cap="none" normalizeH="0" baseline="0" dirty="0" smtClean="0">
                <a:ln>
                  <a:noFill/>
                </a:ln>
                <a:solidFill>
                  <a:srgbClr val="0000FF"/>
                </a:solidFill>
                <a:effectLst/>
                <a:latin typeface="+mj-lt"/>
                <a:ea typeface="Calibri" pitchFamily="34" charset="0"/>
                <a:cs typeface="Times New Roman" pitchFamily="18" charset="0"/>
              </a:rPr>
              <a:t>непористі</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з питомою поверхнею 0,01-100 м</a:t>
            </a:r>
            <a:r>
              <a:rPr kumimoji="0" lang="uk-UA" sz="1500" b="0" i="0" u="none" strike="noStrike" cap="none" normalizeH="0" baseline="30000" dirty="0" smtClean="0">
                <a:ln>
                  <a:noFill/>
                </a:ln>
                <a:solidFill>
                  <a:schemeClr val="tx1"/>
                </a:solidFill>
                <a:effectLst/>
                <a:latin typeface="+mj-lt"/>
                <a:ea typeface="Calibri" pitchFamily="34" charset="0"/>
                <a:cs typeface="Times New Roman" pitchFamily="18" charset="0"/>
              </a:rPr>
              <a:t>2</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/г (хлорид натрію, графітована сажа) та</a:t>
            </a:r>
            <a:r>
              <a:rPr kumimoji="0" lang="uk-UA" sz="1500" b="0" i="1"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uk-UA" sz="1500" b="1" i="1" u="none" strike="noStrike" cap="none" normalizeH="0" baseline="0" dirty="0" smtClean="0">
                <a:ln>
                  <a:noFill/>
                </a:ln>
                <a:solidFill>
                  <a:srgbClr val="0000FF"/>
                </a:solidFill>
                <a:effectLst/>
                <a:latin typeface="+mj-lt"/>
                <a:ea typeface="Calibri" pitchFamily="34" charset="0"/>
                <a:cs typeface="Times New Roman" pitchFamily="18" charset="0"/>
              </a:rPr>
              <a:t>пористі</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з різними розмірами </a:t>
            </a:r>
            <a:r>
              <a:rPr kumimoji="0" lang="ru-RU" sz="1500" b="0" i="0" u="none" strike="noStrike" cap="none" normalizeH="0" baseline="0" dirty="0" smtClean="0">
                <a:ln>
                  <a:noFill/>
                </a:ln>
                <a:solidFill>
                  <a:schemeClr val="tx1"/>
                </a:solidFill>
                <a:effectLst/>
                <a:latin typeface="+mj-lt"/>
                <a:ea typeface="Calibri" pitchFamily="34" charset="0"/>
                <a:cs typeface="Times New Roman" pitchFamily="18" charset="0"/>
              </a:rPr>
              <a:t>пор </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і питомою поверхнею 100-1000 м</a:t>
            </a:r>
            <a:r>
              <a:rPr kumimoji="0" lang="uk-UA" sz="1500" b="0" i="0" u="none" strike="noStrike" cap="none" normalizeH="0" baseline="30000" dirty="0" smtClean="0">
                <a:ln>
                  <a:noFill/>
                </a:ln>
                <a:solidFill>
                  <a:schemeClr val="tx1"/>
                </a:solidFill>
                <a:effectLst/>
                <a:latin typeface="+mj-lt"/>
                <a:ea typeface="Calibri" pitchFamily="34" charset="0"/>
                <a:cs typeface="Times New Roman" pitchFamily="18" charset="0"/>
              </a:rPr>
              <a:t>2</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/г (</a:t>
            </a:r>
            <a:r>
              <a:rPr kumimoji="0" lang="uk-UA" sz="1500" b="0" i="0" u="none" strike="noStrike" cap="none" normalizeH="0" baseline="0" dirty="0" err="1" smtClean="0">
                <a:ln>
                  <a:noFill/>
                </a:ln>
                <a:solidFill>
                  <a:schemeClr val="tx1"/>
                </a:solidFill>
                <a:effectLst/>
                <a:latin typeface="+mj-lt"/>
                <a:ea typeface="Calibri" pitchFamily="34" charset="0"/>
                <a:cs typeface="Times New Roman" pitchFamily="18" charset="0"/>
              </a:rPr>
              <a:t>ксерогелі</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аеросил, активоване вугілля, цеоліти).</a:t>
            </a:r>
            <a:endParaRPr kumimoji="0" lang="uk-UA" sz="1500" b="0" i="0" u="none" strike="noStrike" cap="none" normalizeH="0" baseline="0" dirty="0" smtClean="0">
              <a:ln>
                <a:noFill/>
              </a:ln>
              <a:solidFill>
                <a:schemeClr val="tx1"/>
              </a:solidFill>
              <a:effectLst/>
              <a:latin typeface="+mj-lt"/>
            </a:endParaRPr>
          </a:p>
        </p:txBody>
      </p:sp>
      <p:sp>
        <p:nvSpPr>
          <p:cNvPr id="7" name="Rectangle 1"/>
          <p:cNvSpPr>
            <a:spLocks noChangeArrowheads="1"/>
          </p:cNvSpPr>
          <p:nvPr/>
        </p:nvSpPr>
        <p:spPr bwMode="auto">
          <a:xfrm>
            <a:off x="3500430" y="748381"/>
            <a:ext cx="5574410" cy="323165"/>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uk-UA" sz="15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Особливості </a:t>
            </a:r>
            <a:r>
              <a:rPr kumimoji="0" lang="uk-UA" sz="1500" b="1"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газоадсорбційної</a:t>
            </a:r>
            <a:r>
              <a:rPr kumimoji="0" lang="uk-UA" sz="15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хроматографії. Адсорбенти</a:t>
            </a:r>
            <a:endParaRPr kumimoji="0" lang="uk-UA" sz="18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007937" name="Rectangle 1"/>
          <p:cNvSpPr>
            <a:spLocks noChangeArrowheads="1"/>
          </p:cNvSpPr>
          <p:nvPr/>
        </p:nvSpPr>
        <p:spPr bwMode="auto">
          <a:xfrm>
            <a:off x="214282" y="1401276"/>
            <a:ext cx="8643998" cy="1938992"/>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7663" algn="just" defTabSz="914400" rtl="0" eaLnBrk="1" fontAlgn="base" latinLnBrk="0" hangingPunct="1">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Основна характеристика адсорбентів - </a:t>
            </a:r>
            <a:r>
              <a:rPr kumimoji="0" lang="uk-UA" sz="1500" b="1" i="1"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адсорбційна ємність</a:t>
            </a:r>
            <a:r>
              <a:rPr kumimoji="0" lang="uk-UA" sz="1500" b="0" i="1"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 </a:t>
            </a:r>
            <a:r>
              <a:rPr kumimoji="0" lang="uk-UA" sz="1500" b="0" i="1" u="none" strike="noStrike" cap="none" normalizeH="0" baseline="0" dirty="0" smtClean="0">
                <a:ln>
                  <a:noFill/>
                </a:ln>
                <a:solidFill>
                  <a:schemeClr val="tx1"/>
                </a:solidFill>
                <a:effectLst/>
                <a:latin typeface="Lucida Sans Unicode"/>
                <a:ea typeface="Calibri" pitchFamily="34" charset="0"/>
                <a:cs typeface="Times New Roman" pitchFamily="18" charset="0"/>
              </a:rPr>
              <a:t>–</a:t>
            </a:r>
            <a:r>
              <a:rPr kumimoji="0" lang="uk-UA" sz="1500" b="0" i="1"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uk-UA"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кількість активних центрів на їх поверхні</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залежить від способу виготовлення адсорбенту та його обробки. </a:t>
            </a:r>
          </a:p>
          <a:p>
            <a:pPr marL="0" marR="0" lvl="0" indent="347663" algn="just" defTabSz="914400" rtl="0" eaLnBrk="1" fontAlgn="base" latinLnBrk="0" hangingPunct="1">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Адсорбенти стандартизують за</a:t>
            </a:r>
            <a:r>
              <a:rPr kumimoji="0" lang="uk-UA" sz="1500" b="0" i="1"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uk-UA" sz="1500" b="1" i="1"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адсорбційною активністю</a:t>
            </a:r>
            <a:r>
              <a:rPr kumimoji="0" lang="uk-UA" sz="1500" b="0" i="1"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на яку впливає вміст в них води. </a:t>
            </a:r>
            <a:r>
              <a:rPr kumimoji="0" lang="uk-UA" sz="1500" b="0" i="0" u="sng" strike="noStrike" cap="none" normalizeH="0" baseline="0" dirty="0" smtClean="0">
                <a:ln>
                  <a:noFill/>
                </a:ln>
                <a:solidFill>
                  <a:srgbClr val="FF0000"/>
                </a:solidFill>
                <a:effectLst/>
                <a:latin typeface="Cambria" pitchFamily="18" charset="0"/>
                <a:ea typeface="Calibri" pitchFamily="34" charset="0"/>
                <a:cs typeface="Times New Roman" pitchFamily="18" charset="0"/>
              </a:rPr>
              <a:t>Приклад: </a:t>
            </a:r>
            <a:r>
              <a:rPr kumimoji="0" lang="uk-UA" sz="1500" b="0" i="0" u="sng" strike="noStrike" cap="none" normalizeH="0" baseline="0" dirty="0" smtClean="0">
                <a:ln>
                  <a:noFill/>
                </a:ln>
                <a:solidFill>
                  <a:schemeClr val="tx1"/>
                </a:solidFill>
                <a:effectLst/>
                <a:latin typeface="Cambria" pitchFamily="18" charset="0"/>
                <a:ea typeface="Calibri" pitchFamily="34" charset="0"/>
                <a:cs typeface="Times New Roman" pitchFamily="18" charset="0"/>
              </a:rPr>
              <a:t>ступінь активності оксиду алюмінію (активність за </a:t>
            </a:r>
            <a:r>
              <a:rPr kumimoji="0" lang="uk-UA" sz="1500" b="0" i="0" u="sng"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Брокманом</a:t>
            </a:r>
            <a:r>
              <a:rPr kumimoji="0" lang="uk-UA" sz="1500" b="0" i="0" u="sng" strike="noStrike" cap="none" normalizeH="0" baseline="0" dirty="0" smtClean="0">
                <a:ln>
                  <a:noFill/>
                </a:ln>
                <a:solidFill>
                  <a:schemeClr val="tx1"/>
                </a:solidFill>
                <a:effectLst/>
                <a:latin typeface="Cambria" pitchFamily="18" charset="0"/>
                <a:ea typeface="Calibri" pitchFamily="34" charset="0"/>
                <a:cs typeface="Times New Roman" pitchFamily="18" charset="0"/>
              </a:rPr>
              <a:t>) виражають вмістом води у ньому, %: І – 0; </a:t>
            </a:r>
            <a:r>
              <a:rPr kumimoji="0" lang="en-US" sz="1500" b="0" i="0" u="sng" strike="noStrike" cap="none" normalizeH="0" baseline="0" dirty="0" smtClean="0">
                <a:ln>
                  <a:noFill/>
                </a:ln>
                <a:solidFill>
                  <a:schemeClr val="tx1"/>
                </a:solidFill>
                <a:effectLst/>
                <a:latin typeface="Cambria" pitchFamily="18" charset="0"/>
                <a:ea typeface="Calibri" pitchFamily="34" charset="0"/>
                <a:cs typeface="Times New Roman" pitchFamily="18" charset="0"/>
              </a:rPr>
              <a:t>I</a:t>
            </a:r>
            <a:r>
              <a:rPr kumimoji="0" lang="uk-UA" sz="1500" b="0" i="0" u="sng" strike="noStrike" cap="none" normalizeH="0" baseline="0" dirty="0" smtClean="0">
                <a:ln>
                  <a:noFill/>
                </a:ln>
                <a:solidFill>
                  <a:schemeClr val="tx1"/>
                </a:solidFill>
                <a:effectLst/>
                <a:latin typeface="Cambria" pitchFamily="18" charset="0"/>
                <a:ea typeface="Calibri" pitchFamily="34" charset="0"/>
                <a:cs typeface="Times New Roman" pitchFamily="18" charset="0"/>
              </a:rPr>
              <a:t>І – 3; </a:t>
            </a:r>
            <a:r>
              <a:rPr kumimoji="0" lang="en-US" sz="1500" b="0" i="0" u="sng" strike="noStrike" cap="none" normalizeH="0" baseline="0" dirty="0" smtClean="0">
                <a:ln>
                  <a:noFill/>
                </a:ln>
                <a:solidFill>
                  <a:schemeClr val="tx1"/>
                </a:solidFill>
                <a:effectLst/>
                <a:latin typeface="Cambria" pitchFamily="18" charset="0"/>
                <a:ea typeface="Calibri" pitchFamily="34" charset="0"/>
                <a:cs typeface="Times New Roman" pitchFamily="18" charset="0"/>
              </a:rPr>
              <a:t>III </a:t>
            </a:r>
            <a:r>
              <a:rPr kumimoji="0" lang="uk-UA" sz="1500" b="0" i="0" u="sng" strike="noStrike" cap="none" normalizeH="0" baseline="0" dirty="0" smtClean="0">
                <a:ln>
                  <a:noFill/>
                </a:ln>
                <a:solidFill>
                  <a:schemeClr val="tx1"/>
                </a:solidFill>
                <a:effectLst/>
                <a:latin typeface="Cambria" pitchFamily="18" charset="0"/>
                <a:ea typeface="Calibri" pitchFamily="34" charset="0"/>
                <a:cs typeface="Times New Roman" pitchFamily="18" charset="0"/>
              </a:rPr>
              <a:t>– 6; І</a:t>
            </a:r>
            <a:r>
              <a:rPr kumimoji="0" lang="en-US" sz="1500" b="0" i="0" u="sng" strike="noStrike" cap="none" normalizeH="0" baseline="0" dirty="0" smtClean="0">
                <a:ln>
                  <a:noFill/>
                </a:ln>
                <a:solidFill>
                  <a:schemeClr val="tx1"/>
                </a:solidFill>
                <a:effectLst/>
                <a:latin typeface="Cambria" pitchFamily="18" charset="0"/>
                <a:ea typeface="Calibri" pitchFamily="34" charset="0"/>
                <a:cs typeface="Times New Roman" pitchFamily="18" charset="0"/>
              </a:rPr>
              <a:t>V </a:t>
            </a:r>
            <a:r>
              <a:rPr kumimoji="0" lang="uk-UA" sz="1500" b="0" i="0" u="sng" strike="noStrike" cap="none" normalizeH="0" baseline="0" dirty="0" smtClean="0">
                <a:ln>
                  <a:noFill/>
                </a:ln>
                <a:solidFill>
                  <a:schemeClr val="tx1"/>
                </a:solidFill>
                <a:effectLst/>
                <a:latin typeface="Cambria" pitchFamily="18" charset="0"/>
                <a:ea typeface="Calibri" pitchFamily="34" charset="0"/>
                <a:cs typeface="Times New Roman" pitchFamily="18" charset="0"/>
              </a:rPr>
              <a:t>– 10; </a:t>
            </a:r>
            <a:r>
              <a:rPr kumimoji="0" lang="en-US" sz="1500" b="0" i="0" u="sng" strike="noStrike" cap="none" normalizeH="0" baseline="0" dirty="0" smtClean="0">
                <a:ln>
                  <a:noFill/>
                </a:ln>
                <a:solidFill>
                  <a:schemeClr val="tx1"/>
                </a:solidFill>
                <a:effectLst/>
                <a:latin typeface="Cambria" pitchFamily="18" charset="0"/>
                <a:ea typeface="Calibri" pitchFamily="34" charset="0"/>
                <a:cs typeface="Times New Roman" pitchFamily="18" charset="0"/>
              </a:rPr>
              <a:t>V </a:t>
            </a:r>
            <a:r>
              <a:rPr kumimoji="0" lang="uk-UA" sz="1500" b="0" i="0" u="sng" strike="noStrike" cap="none" normalizeH="0" baseline="0" dirty="0" smtClean="0">
                <a:ln>
                  <a:noFill/>
                </a:ln>
                <a:solidFill>
                  <a:schemeClr val="tx1"/>
                </a:solidFill>
                <a:effectLst/>
                <a:latin typeface="Cambria" pitchFamily="18" charset="0"/>
                <a:ea typeface="Calibri" pitchFamily="34" charset="0"/>
                <a:cs typeface="Times New Roman" pitchFamily="18" charset="0"/>
              </a:rPr>
              <a:t>– 15</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p>
          <a:p>
            <a:pPr marL="0" marR="0" lvl="0" indent="347663" algn="just" defTabSz="914400" rtl="0" eaLnBrk="1" fontAlgn="base" latinLnBrk="0" hangingPunct="1">
              <a:lnSpc>
                <a:spcPct val="100000"/>
              </a:lnSpc>
              <a:spcBef>
                <a:spcPct val="0"/>
              </a:spcBef>
              <a:spcAft>
                <a:spcPct val="0"/>
              </a:spcAft>
              <a:buClrTx/>
              <a:buSzTx/>
              <a:buFontTx/>
              <a:buNone/>
              <a:tabLst/>
            </a:pPr>
            <a:r>
              <a:rPr kumimoji="0" lang="uk-UA" sz="1500" b="0" i="1" u="sng" strike="noStrike" cap="none" normalizeH="0" baseline="0" dirty="0" smtClean="0">
                <a:ln>
                  <a:noFill/>
                </a:ln>
                <a:solidFill>
                  <a:schemeClr val="tx1"/>
                </a:solidFill>
                <a:effectLst/>
                <a:latin typeface="Cambria" pitchFamily="18" charset="0"/>
                <a:ea typeface="Calibri" pitchFamily="34" charset="0"/>
                <a:cs typeface="Times New Roman" pitchFamily="18" charset="0"/>
              </a:rPr>
              <a:t>Зростання активності сорбенту (збільшення вмісту в ньому води) зумовлює підвищення його </a:t>
            </a:r>
            <a:r>
              <a:rPr kumimoji="0" lang="uk-UA" sz="1500" b="0" i="1" u="sng"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сорбційної</a:t>
            </a:r>
            <a:r>
              <a:rPr kumimoji="0" lang="uk-UA" sz="1500" b="0" i="1" u="sng" strike="noStrike" cap="none" normalizeH="0" baseline="0" dirty="0" smtClean="0">
                <a:ln>
                  <a:noFill/>
                </a:ln>
                <a:solidFill>
                  <a:schemeClr val="tx1"/>
                </a:solidFill>
                <a:effectLst/>
                <a:latin typeface="Cambria" pitchFamily="18" charset="0"/>
                <a:ea typeface="Calibri" pitchFamily="34" charset="0"/>
                <a:cs typeface="Times New Roman" pitchFamily="18" charset="0"/>
              </a:rPr>
              <a:t> здатності до полярних </a:t>
            </a:r>
            <a:r>
              <a:rPr kumimoji="0" lang="uk-UA" sz="1500" b="0" i="1" u="sng"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адсорбатів</a:t>
            </a:r>
            <a:r>
              <a:rPr kumimoji="0" lang="uk-UA" sz="1500" b="0" i="1" u="sng"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Неполярні краще адсорбуються на менш активних полярних адсорбентах, в яких вміст води менший або практично нульовий.</a:t>
            </a:r>
            <a:endParaRPr kumimoji="0" lang="uk-UA" sz="1800" b="0" i="0" u="none" strike="noStrike" cap="none" normalizeH="0" baseline="0" dirty="0" smtClean="0">
              <a:ln>
                <a:noFill/>
              </a:ln>
              <a:solidFill>
                <a:schemeClr val="tx1"/>
              </a:solidFill>
              <a:effectLst/>
              <a:latin typeface="Arial" pitchFamily="34" charset="0"/>
            </a:endParaRPr>
          </a:p>
        </p:txBody>
      </p:sp>
      <p:sp>
        <p:nvSpPr>
          <p:cNvPr id="7" name="Rectangle 1"/>
          <p:cNvSpPr>
            <a:spLocks noChangeArrowheads="1"/>
          </p:cNvSpPr>
          <p:nvPr/>
        </p:nvSpPr>
        <p:spPr bwMode="auto">
          <a:xfrm>
            <a:off x="3500430" y="748381"/>
            <a:ext cx="5574410" cy="323165"/>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uk-UA" sz="15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Особливості </a:t>
            </a:r>
            <a:r>
              <a:rPr kumimoji="0" lang="uk-UA" sz="1500" b="1"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газоадсорбційної</a:t>
            </a:r>
            <a:r>
              <a:rPr kumimoji="0" lang="uk-UA" sz="15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хроматографії. Адсорбенти</a:t>
            </a:r>
            <a:endParaRPr kumimoji="0" lang="uk-UA" sz="18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 name="Rectangle 1"/>
          <p:cNvSpPr>
            <a:spLocks noChangeArrowheads="1"/>
          </p:cNvSpPr>
          <p:nvPr/>
        </p:nvSpPr>
        <p:spPr bwMode="auto">
          <a:xfrm>
            <a:off x="3500430" y="748381"/>
            <a:ext cx="5574410" cy="323165"/>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uk-UA" sz="15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Особливості </a:t>
            </a:r>
            <a:r>
              <a:rPr kumimoji="0" lang="uk-UA" sz="1500" b="1"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газоадсорбційної</a:t>
            </a:r>
            <a:r>
              <a:rPr kumimoji="0" lang="uk-UA" sz="15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хроматографії. Адсорбенти</a:t>
            </a:r>
            <a:endParaRPr kumimoji="0" lang="uk-UA" sz="1800" b="0" i="0" u="none" strike="noStrike" cap="none" normalizeH="0" baseline="0" dirty="0" smtClean="0">
              <a:ln>
                <a:noFill/>
              </a:ln>
              <a:solidFill>
                <a:schemeClr val="tx1"/>
              </a:solidFill>
              <a:effectLst/>
              <a:latin typeface="Arial" pitchFamily="34" charset="0"/>
            </a:endParaRPr>
          </a:p>
        </p:txBody>
      </p:sp>
      <p:sp>
        <p:nvSpPr>
          <p:cNvPr id="4006913" name="Rectangle 1"/>
          <p:cNvSpPr>
            <a:spLocks noChangeArrowheads="1"/>
          </p:cNvSpPr>
          <p:nvPr/>
        </p:nvSpPr>
        <p:spPr bwMode="auto">
          <a:xfrm>
            <a:off x="142844" y="1142984"/>
            <a:ext cx="8929718" cy="1015663"/>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7663" algn="just" defTabSz="914400" rtl="0" eaLnBrk="1" fontAlgn="base" latinLnBrk="0" hangingPunct="1">
              <a:lnSpc>
                <a:spcPct val="100000"/>
              </a:lnSpc>
              <a:spcBef>
                <a:spcPct val="0"/>
              </a:spcBef>
              <a:spcAft>
                <a:spcPct val="0"/>
              </a:spcAft>
              <a:buClrTx/>
              <a:buSzTx/>
              <a:buFontTx/>
              <a:buNone/>
              <a:tabLst/>
            </a:pPr>
            <a:r>
              <a:rPr kumimoji="0" lang="uk-UA" sz="1500" b="1" i="0"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Полярні адсорбенти</a:t>
            </a:r>
            <a:endParaRPr lang="uk-UA" sz="1500" dirty="0" smtClean="0">
              <a:solidFill>
                <a:srgbClr val="FF0000"/>
              </a:solidFill>
              <a:latin typeface="Cambria" pitchFamily="18" charset="0"/>
              <a:ea typeface="Calibri" pitchFamily="34" charset="0"/>
              <a:cs typeface="Times New Roman" pitchFamily="18" charset="0"/>
            </a:endParaRPr>
          </a:p>
          <a:p>
            <a:pPr marR="0" lvl="0" algn="just" defTabSz="914400" rtl="0" eaLnBrk="1" fontAlgn="base" latinLnBrk="0" hangingPunct="1">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В адсорбційній хроматографії найчастіше використовують такі полярні адсорбенти, як силікагель та оксид алюмінію. Останнім часом також широко застосовують адсорбенти, модифіковані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ковалентно</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зв'язаними або адсорбованими на їх поверхні органічними реагентами.</a:t>
            </a:r>
            <a:endParaRPr kumimoji="0" lang="uk-UA" sz="1800" b="0" i="0" u="none" strike="noStrike" cap="none" normalizeH="0" baseline="0" dirty="0" smtClean="0">
              <a:ln>
                <a:noFill/>
              </a:ln>
              <a:solidFill>
                <a:schemeClr val="tx1"/>
              </a:solidFill>
              <a:effectLst/>
              <a:latin typeface="Arial" pitchFamily="34" charset="0"/>
            </a:endParaRPr>
          </a:p>
        </p:txBody>
      </p:sp>
      <p:sp>
        <p:nvSpPr>
          <p:cNvPr id="4006919" name="Rectangle 7"/>
          <p:cNvSpPr>
            <a:spLocks noChangeArrowheads="1"/>
          </p:cNvSpPr>
          <p:nvPr/>
        </p:nvSpPr>
        <p:spPr bwMode="auto">
          <a:xfrm>
            <a:off x="71406" y="2214554"/>
            <a:ext cx="8929718" cy="1246495"/>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7800" algn="just" defTabSz="914400" rtl="0" eaLnBrk="1" fontAlgn="base" latinLnBrk="0" hangingPunct="1">
              <a:lnSpc>
                <a:spcPct val="100000"/>
              </a:lnSpc>
              <a:spcBef>
                <a:spcPct val="0"/>
              </a:spcBef>
              <a:spcAft>
                <a:spcPct val="0"/>
              </a:spcAft>
              <a:buClrTx/>
              <a:buSzTx/>
              <a:buFontTx/>
              <a:buNone/>
              <a:tabLst/>
            </a:pPr>
            <a:r>
              <a:rPr kumimoji="0" lang="uk-UA" sz="1500" b="1"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Силікагель</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en-US"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S</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іО</a:t>
            </a:r>
            <a:r>
              <a:rPr kumimoji="0" lang="uk-UA" sz="1500" b="0" i="0" u="none" strike="noStrike" cap="none" normalizeH="0" baseline="-30000" dirty="0" smtClean="0">
                <a:ln>
                  <a:noFill/>
                </a:ln>
                <a:solidFill>
                  <a:schemeClr val="tx1"/>
                </a:solidFill>
                <a:effectLst/>
                <a:latin typeface="Cambria" pitchFamily="18" charset="0"/>
                <a:ea typeface="Calibri" pitchFamily="34" charset="0"/>
                <a:cs typeface="Times New Roman" pitchFamily="18" charset="0"/>
              </a:rPr>
              <a:t>2</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∙хН</a:t>
            </a:r>
            <a:r>
              <a:rPr kumimoji="0" lang="uk-UA" sz="1500" b="0" i="0" u="none" strike="noStrike" cap="none" normalizeH="0" baseline="-30000" dirty="0" smtClean="0">
                <a:ln>
                  <a:noFill/>
                </a:ln>
                <a:solidFill>
                  <a:schemeClr val="tx1"/>
                </a:solidFill>
                <a:effectLst/>
                <a:latin typeface="Cambria" pitchFamily="18" charset="0"/>
                <a:ea typeface="Calibri" pitchFamily="34" charset="0"/>
                <a:cs typeface="Times New Roman" pitchFamily="18" charset="0"/>
              </a:rPr>
              <a:t>2</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О) – це сухий гель силіцієвої кислоти з аморфною структурою, гідрофільний сорбент з розвиненою пористою структурою, отримується в результаті конденсації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ортосиліцієвої</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кислоти, яка утворюється при гідролізі її хлорангідриду або реакції розчинних силікатів із мінеральними кислотами.</a:t>
            </a:r>
            <a:endParaRPr kumimoji="0" lang="ru-RU" sz="900" b="0" i="0" u="none" strike="noStrike" cap="none" normalizeH="0" baseline="0" dirty="0" smtClean="0">
              <a:ln>
                <a:noFill/>
              </a:ln>
              <a:solidFill>
                <a:schemeClr val="tx1"/>
              </a:solidFill>
              <a:effectLst/>
              <a:latin typeface="Arial" pitchFamily="34" charset="0"/>
            </a:endParaRPr>
          </a:p>
          <a:p>
            <a:pPr marL="0" marR="0" lvl="0" indent="347663" algn="just"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На поверхні силікагелю є такі групи:</a:t>
            </a:r>
            <a:endParaRPr kumimoji="0" lang="uk-UA" sz="1800" b="0" i="0" u="none" strike="noStrike" cap="none" normalizeH="0" baseline="0" dirty="0" smtClean="0">
              <a:ln>
                <a:noFill/>
              </a:ln>
              <a:solidFill>
                <a:schemeClr val="tx1"/>
              </a:solidFill>
              <a:effectLst/>
              <a:latin typeface="Arial" pitchFamily="34" charset="0"/>
            </a:endParaRPr>
          </a:p>
        </p:txBody>
      </p:sp>
      <p:cxnSp>
        <p:nvCxnSpPr>
          <p:cNvPr id="17" name="Прямая соединительная линия 16"/>
          <p:cNvCxnSpPr/>
          <p:nvPr/>
        </p:nvCxnSpPr>
        <p:spPr>
          <a:xfrm>
            <a:off x="142844" y="221455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4006920" name="Rectangle 8"/>
          <p:cNvSpPr>
            <a:spLocks noChangeArrowheads="1"/>
          </p:cNvSpPr>
          <p:nvPr/>
        </p:nvSpPr>
        <p:spPr bwMode="auto">
          <a:xfrm>
            <a:off x="142876" y="4506922"/>
            <a:ext cx="8929718" cy="170816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Залежно від ступеня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дегідроксилювання</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поверхні кремнезему співвідношення цих груп може змінюватися. У гранично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гідроксильованому</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кремнеземі на поверхні знаходяться 4,6-4,8 </a:t>
            </a:r>
            <a:r>
              <a:rPr kumimoji="0" lang="en-US"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OH</a:t>
            </a:r>
            <a:r>
              <a:rPr kumimoji="0" lang="uk-UA" sz="1500" b="0" i="0" u="none" strike="noStrike" cap="none" normalizeH="0" baseline="30000" dirty="0" err="1" smtClean="0">
                <a:ln>
                  <a:noFill/>
                </a:ln>
                <a:solidFill>
                  <a:schemeClr val="tx1"/>
                </a:solidFill>
                <a:effectLst/>
                <a:latin typeface="Cambria" pitchFamily="18" charset="0"/>
                <a:ea typeface="Calibri" pitchFamily="34" charset="0"/>
                <a:cs typeface="Times New Roman" pitchFamily="18" charset="0"/>
              </a:rPr>
              <a:t>-</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груп</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/мм</a:t>
            </a:r>
            <a:r>
              <a:rPr kumimoji="0" lang="uk-UA" sz="1500" b="0" i="0" u="none" strike="noStrike" cap="none" normalizeH="0" baseline="30000" dirty="0" smtClean="0">
                <a:ln>
                  <a:noFill/>
                </a:ln>
                <a:solidFill>
                  <a:schemeClr val="tx1"/>
                </a:solidFill>
                <a:effectLst/>
                <a:latin typeface="Cambria" pitchFamily="18" charset="0"/>
                <a:ea typeface="Calibri" pitchFamily="34" charset="0"/>
                <a:cs typeface="Times New Roman" pitchFamily="18" charset="0"/>
              </a:rPr>
              <a:t>2</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Наявність цих груп, що мають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слабкокислотні</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властивості, та їх нерівномірне розміщення на поверхні зумовлюють неоднорідність властивостей поверхні адсорбенту.</a:t>
            </a:r>
            <a:endParaRPr kumimoji="0" lang="ru-RU" sz="9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sz="1500" b="0" i="0" u="sng" strike="noStrike" cap="none" normalizeH="0" baseline="0" dirty="0" smtClean="0">
                <a:ln>
                  <a:noFill/>
                </a:ln>
                <a:solidFill>
                  <a:srgbClr val="0000FF"/>
                </a:solidFill>
                <a:effectLst/>
                <a:latin typeface="Cambria" pitchFamily="18" charset="0"/>
                <a:ea typeface="Calibri" pitchFamily="34" charset="0"/>
                <a:cs typeface="Times New Roman" pitchFamily="18" charset="0"/>
              </a:rPr>
              <a:t>Кислий гідратований силікагель (</a:t>
            </a:r>
            <a:r>
              <a:rPr kumimoji="0" lang="uk-UA" sz="1500" b="0" i="0" u="sng" strike="noStrike" cap="none" normalizeH="0" baseline="0" dirty="0" err="1" smtClean="0">
                <a:ln>
                  <a:noFill/>
                </a:ln>
                <a:solidFill>
                  <a:srgbClr val="0000FF"/>
                </a:solidFill>
                <a:effectLst/>
                <a:latin typeface="Cambria" pitchFamily="18" charset="0"/>
                <a:ea typeface="Calibri" pitchFamily="34" charset="0"/>
                <a:cs typeface="Times New Roman" pitchFamily="18" charset="0"/>
              </a:rPr>
              <a:t>рН</a:t>
            </a:r>
            <a:r>
              <a:rPr kumimoji="0" lang="uk-UA" sz="1500" b="0" i="0" u="sng" strike="noStrike" cap="none" normalizeH="0" baseline="0" dirty="0" smtClean="0">
                <a:ln>
                  <a:noFill/>
                </a:ln>
                <a:solidFill>
                  <a:srgbClr val="0000FF"/>
                </a:solidFill>
                <a:effectLst/>
                <a:latin typeface="Cambria" pitchFamily="18" charset="0"/>
                <a:ea typeface="Calibri" pitchFamily="34" charset="0"/>
                <a:cs typeface="Times New Roman" pitchFamily="18" charset="0"/>
              </a:rPr>
              <a:t> 3-5) називають також силіцієвою кислотою. Нейтральний силікагель використовують для розділення нейтральних сполук або сполук, які виявляють основні властивості, а для розділення сполук з кислотними властивостями застосовують силіцієву кислоту. </a:t>
            </a:r>
            <a:endParaRPr kumimoji="0" lang="uk-UA" sz="1800" b="0" i="0" u="sng" strike="noStrike" cap="none" normalizeH="0" baseline="0" dirty="0" smtClean="0">
              <a:ln>
                <a:noFill/>
              </a:ln>
              <a:solidFill>
                <a:srgbClr val="0000FF"/>
              </a:solidFill>
              <a:effectLst/>
              <a:latin typeface="Arial" pitchFamily="34" charset="0"/>
            </a:endParaRPr>
          </a:p>
        </p:txBody>
      </p:sp>
      <p:graphicFrame>
        <p:nvGraphicFramePr>
          <p:cNvPr id="19" name="Object 7"/>
          <p:cNvGraphicFramePr>
            <a:graphicFrameLocks noChangeAspect="1"/>
          </p:cNvGraphicFramePr>
          <p:nvPr/>
        </p:nvGraphicFramePr>
        <p:xfrm>
          <a:off x="4286248" y="3071810"/>
          <a:ext cx="4262445" cy="1274619"/>
        </p:xfrm>
        <a:graphic>
          <a:graphicData uri="http://schemas.openxmlformats.org/presentationml/2006/ole">
            <mc:AlternateContent xmlns:mc="http://schemas.openxmlformats.org/markup-compatibility/2006">
              <mc:Choice xmlns:v="urn:schemas-microsoft-com:vml" Requires="v">
                <p:oleObj spid="_x0000_s2053" r:id="rId3" imgW="2600325" imgH="666750" progId="">
                  <p:embed/>
                </p:oleObj>
              </mc:Choice>
              <mc:Fallback>
                <p:oleObj r:id="rId3" imgW="2600325" imgH="666750" progId="">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6248" y="3071810"/>
                        <a:ext cx="4262445" cy="1274619"/>
                      </a:xfrm>
                      <a:prstGeom prst="rect">
                        <a:avLst/>
                      </a:prstGeom>
                      <a:solidFill>
                        <a:srgbClr val="00FFFF"/>
                      </a:solidFill>
                    </p:spPr>
                  </p:pic>
                </p:oleObj>
              </mc:Fallback>
            </mc:AlternateContent>
          </a:graphicData>
        </a:graphic>
      </p:graphicFrame>
      <p:sp>
        <p:nvSpPr>
          <p:cNvPr id="20" name="Прямоугольник 19"/>
          <p:cNvSpPr/>
          <p:nvPr/>
        </p:nvSpPr>
        <p:spPr>
          <a:xfrm>
            <a:off x="6072198" y="3143248"/>
            <a:ext cx="1571620" cy="246221"/>
          </a:xfrm>
          <a:prstGeom prst="rect">
            <a:avLst/>
          </a:prstGeom>
        </p:spPr>
        <p:txBody>
          <a:bodyPr wrap="square">
            <a:spAutoFit/>
          </a:bodyPr>
          <a:lstStyle/>
          <a:p>
            <a:pPr algn="ctr" eaLnBrk="0" hangingPunct="0"/>
            <a:r>
              <a:rPr lang="ru-RU" sz="1000" b="1" dirty="0" err="1" smtClean="0">
                <a:solidFill>
                  <a:srgbClr val="0000FF"/>
                </a:solidFill>
                <a:latin typeface="Tahoma" pitchFamily="34" charset="0"/>
              </a:rPr>
              <a:t>Силоксанові</a:t>
            </a:r>
            <a:r>
              <a:rPr lang="ru-RU" sz="1000" b="1" dirty="0" smtClean="0">
                <a:solidFill>
                  <a:srgbClr val="0000FF"/>
                </a:solidFill>
                <a:latin typeface="Tahoma" pitchFamily="34" charset="0"/>
              </a:rPr>
              <a:t> </a:t>
            </a:r>
            <a:r>
              <a:rPr lang="ru-RU" sz="1000" b="1" dirty="0" err="1" smtClean="0">
                <a:solidFill>
                  <a:srgbClr val="0000FF"/>
                </a:solidFill>
                <a:latin typeface="Tahoma" pitchFamily="34" charset="0"/>
              </a:rPr>
              <a:t>групи</a:t>
            </a:r>
            <a:endParaRPr lang="ru-RU" sz="1000" b="1" dirty="0">
              <a:solidFill>
                <a:srgbClr val="0000FF"/>
              </a:solidFill>
              <a:latin typeface="Tahoma" pitchFamily="34" charset="0"/>
            </a:endParaRPr>
          </a:p>
        </p:txBody>
      </p:sp>
      <p:sp>
        <p:nvSpPr>
          <p:cNvPr id="21" name="Прямоугольник 20"/>
          <p:cNvSpPr/>
          <p:nvPr/>
        </p:nvSpPr>
        <p:spPr>
          <a:xfrm>
            <a:off x="7286644" y="4214818"/>
            <a:ext cx="1571620" cy="246221"/>
          </a:xfrm>
          <a:prstGeom prst="rect">
            <a:avLst/>
          </a:prstGeom>
        </p:spPr>
        <p:txBody>
          <a:bodyPr wrap="square">
            <a:spAutoFit/>
          </a:bodyPr>
          <a:lstStyle/>
          <a:p>
            <a:pPr algn="ctr" eaLnBrk="0" hangingPunct="0"/>
            <a:r>
              <a:rPr lang="ru-RU" sz="1000" b="1" dirty="0" err="1" smtClean="0">
                <a:solidFill>
                  <a:srgbClr val="0000FF"/>
                </a:solidFill>
                <a:latin typeface="Tahoma" pitchFamily="34" charset="0"/>
              </a:rPr>
              <a:t>Силанольні</a:t>
            </a:r>
            <a:r>
              <a:rPr lang="ru-RU" sz="1000" b="1" dirty="0" smtClean="0">
                <a:solidFill>
                  <a:srgbClr val="0000FF"/>
                </a:solidFill>
                <a:latin typeface="Tahoma" pitchFamily="34" charset="0"/>
              </a:rPr>
              <a:t> </a:t>
            </a:r>
            <a:r>
              <a:rPr lang="ru-RU" sz="1000" b="1" dirty="0" err="1" smtClean="0">
                <a:solidFill>
                  <a:srgbClr val="0000FF"/>
                </a:solidFill>
                <a:latin typeface="Tahoma" pitchFamily="34" charset="0"/>
              </a:rPr>
              <a:t>групи</a:t>
            </a:r>
            <a:endParaRPr lang="ru-RU" sz="1000" b="1" dirty="0">
              <a:solidFill>
                <a:srgbClr val="0000FF"/>
              </a:solidFill>
              <a:latin typeface="Tahoma" pitchFamily="34" charset="0"/>
            </a:endParaRPr>
          </a:p>
        </p:txBody>
      </p:sp>
      <p:sp>
        <p:nvSpPr>
          <p:cNvPr id="22" name="Прямоугольник 21"/>
          <p:cNvSpPr/>
          <p:nvPr/>
        </p:nvSpPr>
        <p:spPr>
          <a:xfrm>
            <a:off x="4357686" y="4214818"/>
            <a:ext cx="1571620" cy="400110"/>
          </a:xfrm>
          <a:prstGeom prst="rect">
            <a:avLst/>
          </a:prstGeom>
        </p:spPr>
        <p:txBody>
          <a:bodyPr wrap="square">
            <a:spAutoFit/>
          </a:bodyPr>
          <a:lstStyle/>
          <a:p>
            <a:pPr algn="ctr" eaLnBrk="0" hangingPunct="0"/>
            <a:r>
              <a:rPr lang="ru-RU" sz="1000" b="1" dirty="0" err="1" smtClean="0">
                <a:solidFill>
                  <a:srgbClr val="0000FF"/>
                </a:solidFill>
                <a:latin typeface="Tahoma" pitchFamily="34" charset="0"/>
              </a:rPr>
              <a:t>Координовані</a:t>
            </a:r>
            <a:r>
              <a:rPr lang="ru-RU" sz="1000" b="1" dirty="0" smtClean="0">
                <a:solidFill>
                  <a:srgbClr val="0000FF"/>
                </a:solidFill>
                <a:latin typeface="Tahoma" pitchFamily="34" charset="0"/>
              </a:rPr>
              <a:t> </a:t>
            </a:r>
            <a:r>
              <a:rPr lang="ru-RU" sz="1000" b="1" dirty="0" err="1" smtClean="0">
                <a:solidFill>
                  <a:srgbClr val="0000FF"/>
                </a:solidFill>
                <a:latin typeface="Tahoma" pitchFamily="34" charset="0"/>
              </a:rPr>
              <a:t>силанольні</a:t>
            </a:r>
            <a:r>
              <a:rPr lang="ru-RU" sz="1000" b="1" dirty="0" smtClean="0">
                <a:solidFill>
                  <a:srgbClr val="0000FF"/>
                </a:solidFill>
                <a:latin typeface="Tahoma" pitchFamily="34" charset="0"/>
              </a:rPr>
              <a:t> </a:t>
            </a:r>
            <a:r>
              <a:rPr lang="ru-RU" sz="1000" b="1" dirty="0" err="1" smtClean="0">
                <a:solidFill>
                  <a:srgbClr val="0000FF"/>
                </a:solidFill>
                <a:latin typeface="Tahoma" pitchFamily="34" charset="0"/>
              </a:rPr>
              <a:t>групи</a:t>
            </a:r>
            <a:endParaRPr lang="ru-RU" sz="1000" b="1" dirty="0">
              <a:solidFill>
                <a:srgbClr val="0000FF"/>
              </a:solidFill>
              <a:latin typeface="Tahoma"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005889" name="Object 2"/>
          <p:cNvGraphicFramePr>
            <a:graphicFrameLocks noChangeAspect="1"/>
          </p:cNvGraphicFramePr>
          <p:nvPr/>
        </p:nvGraphicFramePr>
        <p:xfrm>
          <a:off x="357158" y="4336839"/>
          <a:ext cx="3237444" cy="1949681"/>
        </p:xfrm>
        <a:graphic>
          <a:graphicData uri="http://schemas.openxmlformats.org/presentationml/2006/ole">
            <mc:AlternateContent xmlns:mc="http://schemas.openxmlformats.org/markup-compatibility/2006">
              <mc:Choice xmlns:v="urn:schemas-microsoft-com:vml" Requires="v">
                <p:oleObj spid="_x0000_s3077" name="CS ChemDraw Drawing" r:id="rId3" imgW="5529600" imgH="3300480" progId="">
                  <p:embed/>
                </p:oleObj>
              </mc:Choice>
              <mc:Fallback>
                <p:oleObj name="CS ChemDraw Drawing" r:id="rId3" imgW="5529600" imgH="3300480" progId="">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158" y="4336839"/>
                        <a:ext cx="3237444" cy="1949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005890" name="Rectangle 2"/>
          <p:cNvSpPr>
            <a:spLocks noChangeArrowheads="1"/>
          </p:cNvSpPr>
          <p:nvPr/>
        </p:nvSpPr>
        <p:spPr bwMode="auto">
          <a:xfrm>
            <a:off x="142876" y="1193102"/>
            <a:ext cx="8786842" cy="3093154"/>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34963" algn="ctr" defTabSz="914400" rtl="0" eaLnBrk="1" fontAlgn="base" latinLnBrk="0" hangingPunct="1">
              <a:lnSpc>
                <a:spcPct val="100000"/>
              </a:lnSpc>
              <a:spcBef>
                <a:spcPct val="0"/>
              </a:spcBef>
              <a:spcAft>
                <a:spcPct val="0"/>
              </a:spcAft>
              <a:buClrTx/>
              <a:buSzTx/>
              <a:buFontTx/>
              <a:buNone/>
              <a:tabLst/>
            </a:pPr>
            <a:r>
              <a:rPr kumimoji="0" lang="uk-UA" sz="1500" b="0" i="0"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Нерухомі фази на основі силікагелю, особливо з модифікованою поверхнею, є найпоширенішими сорбентами у високоефективній рідинній і газовій хроматографії</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p>
          <a:p>
            <a:pPr marL="0" marR="0" lvl="0" indent="334963" algn="ctr" defTabSz="914400" rtl="0" eaLnBrk="1" fontAlgn="base" latinLnBrk="0" hangingPunct="1">
              <a:lnSpc>
                <a:spcPct val="100000"/>
              </a:lnSpc>
              <a:spcBef>
                <a:spcPct val="0"/>
              </a:spcBef>
              <a:spcAft>
                <a:spcPct val="0"/>
              </a:spcAft>
              <a:buClrTx/>
              <a:buSzTx/>
              <a:buFontTx/>
              <a:buNone/>
              <a:tabLst/>
            </a:pPr>
            <a:r>
              <a:rPr kumimoji="0" lang="uk-UA" sz="1500" b="0" i="1" u="none" strike="noStrike" cap="none" normalizeH="0" baseline="0" dirty="0" smtClean="0">
                <a:ln>
                  <a:noFill/>
                </a:ln>
                <a:solidFill>
                  <a:srgbClr val="3C0BB5"/>
                </a:solidFill>
                <a:effectLst/>
                <a:latin typeface="Cambria" pitchFamily="18" charset="0"/>
                <a:ea typeface="Calibri" pitchFamily="34" charset="0"/>
                <a:cs typeface="Times New Roman" pitchFamily="18" charset="0"/>
              </a:rPr>
              <a:t>Діаметр зер</a:t>
            </a:r>
            <a:r>
              <a:rPr kumimoji="0" lang="uk-UA" sz="1500" b="1" i="1" u="none" strike="noStrike" cap="none" normalizeH="0" baseline="0" dirty="0" smtClean="0">
                <a:ln>
                  <a:noFill/>
                </a:ln>
                <a:solidFill>
                  <a:srgbClr val="3C0BB5"/>
                </a:solidFill>
                <a:effectLst/>
                <a:latin typeface="Cambria" pitchFamily="18" charset="0"/>
                <a:ea typeface="Calibri" pitchFamily="34" charset="0"/>
                <a:cs typeface="Times New Roman" pitchFamily="18" charset="0"/>
              </a:rPr>
              <a:t>ен силікагелів </a:t>
            </a:r>
            <a:r>
              <a:rPr kumimoji="0" lang="uk-UA" sz="1500" b="0" i="1" u="none" strike="noStrike" cap="none" normalizeH="0" baseline="0" dirty="0" smtClean="0">
                <a:ln>
                  <a:noFill/>
                </a:ln>
                <a:solidFill>
                  <a:srgbClr val="3C0BB5"/>
                </a:solidFill>
                <a:effectLst/>
                <a:latin typeface="Cambria" pitchFamily="18" charset="0"/>
                <a:ea typeface="Calibri" pitchFamily="34" charset="0"/>
                <a:cs typeface="Times New Roman" pitchFamily="18" charset="0"/>
              </a:rPr>
              <a:t>варіює від 2 до 10 мкм, діаметр пор – від 3 до 75 </a:t>
            </a:r>
            <a:r>
              <a:rPr kumimoji="0" lang="uk-UA" sz="1500" b="0" i="1" u="none" strike="noStrike" cap="none" normalizeH="0" baseline="0" dirty="0" err="1" smtClean="0">
                <a:ln>
                  <a:noFill/>
                </a:ln>
                <a:solidFill>
                  <a:srgbClr val="3C0BB5"/>
                </a:solidFill>
                <a:effectLst/>
                <a:latin typeface="Cambria" pitchFamily="18" charset="0"/>
                <a:ea typeface="Calibri" pitchFamily="34" charset="0"/>
                <a:cs typeface="Times New Roman" pitchFamily="18" charset="0"/>
              </a:rPr>
              <a:t>нм</a:t>
            </a:r>
            <a:r>
              <a:rPr kumimoji="0" lang="uk-UA" sz="1500" b="0" i="1" u="none" strike="noStrike" cap="none" normalizeH="0" baseline="0" dirty="0" smtClean="0">
                <a:ln>
                  <a:noFill/>
                </a:ln>
                <a:solidFill>
                  <a:srgbClr val="3C0BB5"/>
                </a:solidFill>
                <a:effectLst/>
                <a:latin typeface="Cambria" pitchFamily="18" charset="0"/>
                <a:ea typeface="Calibri" pitchFamily="34" charset="0"/>
                <a:cs typeface="Times New Roman" pitchFamily="18" charset="0"/>
              </a:rPr>
              <a:t>, величина питомої поверхні – від 50 до 700 м</a:t>
            </a:r>
            <a:r>
              <a:rPr kumimoji="0" lang="uk-UA" sz="1500" b="0" i="1" u="none" strike="noStrike" cap="none" normalizeH="0" baseline="30000" dirty="0" smtClean="0">
                <a:ln>
                  <a:noFill/>
                </a:ln>
                <a:solidFill>
                  <a:srgbClr val="3C0BB5"/>
                </a:solidFill>
                <a:effectLst/>
                <a:latin typeface="Cambria" pitchFamily="18" charset="0"/>
                <a:ea typeface="Calibri" pitchFamily="34" charset="0"/>
                <a:cs typeface="Times New Roman" pitchFamily="18" charset="0"/>
              </a:rPr>
              <a:t>2</a:t>
            </a:r>
            <a:r>
              <a:rPr kumimoji="0" lang="uk-UA" sz="1500" b="0" i="1" u="none" strike="noStrike" cap="none" normalizeH="0" baseline="0" dirty="0" smtClean="0">
                <a:ln>
                  <a:noFill/>
                </a:ln>
                <a:solidFill>
                  <a:srgbClr val="3C0BB5"/>
                </a:solidFill>
                <a:effectLst/>
                <a:latin typeface="Cambria" pitchFamily="18" charset="0"/>
                <a:ea typeface="Calibri" pitchFamily="34" charset="0"/>
                <a:cs typeface="Times New Roman" pitchFamily="18" charset="0"/>
              </a:rPr>
              <a:t>/г. </a:t>
            </a:r>
            <a:endParaRPr kumimoji="0" lang="ru-RU" sz="900" b="0" i="1" u="none" strike="noStrike" cap="none" normalizeH="0" baseline="0" dirty="0" smtClean="0">
              <a:ln>
                <a:noFill/>
              </a:ln>
              <a:solidFill>
                <a:srgbClr val="3C0BB5"/>
              </a:solidFill>
              <a:effectLst/>
              <a:latin typeface="Arial" pitchFamily="34" charset="0"/>
            </a:endParaRPr>
          </a:p>
          <a:p>
            <a:pPr marL="0" marR="0" lvl="0" indent="334963" algn="just" defTabSz="914400" rtl="0" eaLnBrk="0" fontAlgn="base" latinLnBrk="0" hangingPunct="0">
              <a:lnSpc>
                <a:spcPct val="100000"/>
              </a:lnSpc>
              <a:spcBef>
                <a:spcPct val="0"/>
              </a:spcBef>
              <a:spcAft>
                <a:spcPct val="0"/>
              </a:spcAft>
              <a:buClrTx/>
              <a:buSzTx/>
              <a:buFontTx/>
              <a:buNone/>
              <a:tabLst/>
            </a:pPr>
            <a:r>
              <a:rPr kumimoji="0" lang="uk-UA" sz="1500" b="0" i="1" u="sng" strike="noStrike" cap="none" normalizeH="0" baseline="0" dirty="0" smtClean="0">
                <a:ln>
                  <a:noFill/>
                </a:ln>
                <a:solidFill>
                  <a:srgbClr val="0000FF"/>
                </a:solidFill>
                <a:effectLst/>
                <a:latin typeface="Cambria" pitchFamily="18" charset="0"/>
                <a:ea typeface="Calibri" pitchFamily="34" charset="0"/>
                <a:cs typeface="Times New Roman" pitchFamily="18" charset="0"/>
              </a:rPr>
              <a:t>Силікагель є ефективним адсорбентом для розділення вуглеводневих компонентів нафти, карбонових кислот, </a:t>
            </a:r>
            <a:r>
              <a:rPr kumimoji="0" lang="uk-UA" sz="1500" b="0" i="1" u="sng" strike="noStrike" cap="none" normalizeH="0" baseline="0" dirty="0" err="1" smtClean="0">
                <a:ln>
                  <a:noFill/>
                </a:ln>
                <a:solidFill>
                  <a:srgbClr val="0000FF"/>
                </a:solidFill>
                <a:effectLst/>
                <a:latin typeface="Cambria" pitchFamily="18" charset="0"/>
                <a:ea typeface="Calibri" pitchFamily="34" charset="0"/>
                <a:cs typeface="Times New Roman" pitchFamily="18" charset="0"/>
              </a:rPr>
              <a:t>естерів</a:t>
            </a:r>
            <a:r>
              <a:rPr kumimoji="0" lang="uk-UA" sz="1500" b="0" i="1" u="sng" strike="noStrike" cap="none" normalizeH="0" baseline="0" dirty="0" smtClean="0">
                <a:ln>
                  <a:noFill/>
                </a:ln>
                <a:solidFill>
                  <a:srgbClr val="0000FF"/>
                </a:solidFill>
                <a:effectLst/>
                <a:latin typeface="Cambria" pitchFamily="18" charset="0"/>
                <a:ea typeface="Calibri" pitchFamily="34" charset="0"/>
                <a:cs typeface="Times New Roman" pitchFamily="18" charset="0"/>
              </a:rPr>
              <a:t>, ароматичних амінів, спиртів, фенолів, альдегідів, кетонів, амінокислот, пектинів, пестицидів та багатьох інших органічних речовин. </a:t>
            </a:r>
          </a:p>
          <a:p>
            <a:pPr marL="0" marR="0" lvl="0" indent="334963" algn="just"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Його використовують і для розділення неорганічних іонів, зокрема катіонів металів. Для цього ефективні також силікагелі, на поверхні яких іммобілізовані органічні реагенти, що містять певні функціонально-аналітичні угруповання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дитизон</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оксихінолін</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піридилазорезорцин</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ксипеноловий</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оранжевий,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арсеназо</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тощо). Максимальний вміст домішок у торгових препаратах силікагелю становить, (%):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Fe</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(0,001-0,02); </a:t>
            </a:r>
            <a:r>
              <a:rPr kumimoji="0" lang="en-US"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Al</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(0,05); Ті (0,05);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Pb</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та інші важкі метали (0,001-0,004);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Ca</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(0,01);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Na</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(0,02); С</a:t>
            </a:r>
            <a:r>
              <a:rPr kumimoji="0" lang="en-US"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a</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(0,01-0,02); </a:t>
            </a:r>
            <a:r>
              <a:rPr kumimoji="0" lang="en-US"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SO</a:t>
            </a:r>
            <a:r>
              <a:rPr kumimoji="0" lang="uk-UA" sz="1500" b="0" i="0" u="none" strike="noStrike" cap="none" normalizeH="0" baseline="-30000" dirty="0" smtClean="0">
                <a:ln>
                  <a:noFill/>
                </a:ln>
                <a:solidFill>
                  <a:schemeClr val="tx1"/>
                </a:solidFill>
                <a:effectLst/>
                <a:latin typeface="Cambria" pitchFamily="18" charset="0"/>
                <a:ea typeface="Calibri" pitchFamily="34" charset="0"/>
                <a:cs typeface="Times New Roman" pitchFamily="18" charset="0"/>
              </a:rPr>
              <a:t>4</a:t>
            </a:r>
            <a:r>
              <a:rPr kumimoji="0" lang="uk-UA" sz="1500" b="0" i="0" u="none" strike="noStrike" cap="none" normalizeH="0" baseline="30000" dirty="0" smtClean="0">
                <a:ln>
                  <a:noFill/>
                </a:ln>
                <a:solidFill>
                  <a:schemeClr val="tx1"/>
                </a:solidFill>
                <a:effectLst/>
                <a:latin typeface="Cambria" pitchFamily="18" charset="0"/>
                <a:ea typeface="Calibri" pitchFamily="34" charset="0"/>
                <a:cs typeface="Times New Roman" pitchFamily="18" charset="0"/>
              </a:rPr>
              <a:t>2</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(0,003-0,005); водорозчинні речовини (до 0,2).</a:t>
            </a:r>
            <a:endParaRPr kumimoji="0" lang="uk-UA" sz="1800" b="0" i="0" u="none" strike="noStrike" cap="none" normalizeH="0" baseline="0" dirty="0" smtClean="0">
              <a:ln>
                <a:noFill/>
              </a:ln>
              <a:solidFill>
                <a:schemeClr val="tx1"/>
              </a:solidFill>
              <a:effectLst/>
              <a:latin typeface="Arial" pitchFamily="34" charset="0"/>
            </a:endParaRPr>
          </a:p>
        </p:txBody>
      </p:sp>
      <p:sp>
        <p:nvSpPr>
          <p:cNvPr id="8" name="Rectangle 1"/>
          <p:cNvSpPr>
            <a:spLocks noChangeArrowheads="1"/>
          </p:cNvSpPr>
          <p:nvPr/>
        </p:nvSpPr>
        <p:spPr bwMode="auto">
          <a:xfrm>
            <a:off x="3500430" y="748381"/>
            <a:ext cx="5574410" cy="323165"/>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uk-UA" sz="15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Особливості </a:t>
            </a:r>
            <a:r>
              <a:rPr kumimoji="0" lang="uk-UA" sz="1500" b="1"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газоадсорбційної</a:t>
            </a:r>
            <a:r>
              <a:rPr kumimoji="0" lang="uk-UA" sz="15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хроматографії. Адсорбенти</a:t>
            </a:r>
            <a:endParaRPr kumimoji="0" lang="uk-UA" sz="1800" b="0" i="0" u="none" strike="noStrike" cap="none" normalizeH="0" baseline="0" dirty="0" smtClean="0">
              <a:ln>
                <a:noFill/>
              </a:ln>
              <a:solidFill>
                <a:schemeClr val="tx1"/>
              </a:solidFill>
              <a:effectLst/>
              <a:latin typeface="Arial" pitchFamily="34" charset="0"/>
            </a:endParaRPr>
          </a:p>
        </p:txBody>
      </p:sp>
      <p:sp>
        <p:nvSpPr>
          <p:cNvPr id="4005891" name="Rectangle 3"/>
          <p:cNvSpPr>
            <a:spLocks noChangeArrowheads="1"/>
          </p:cNvSpPr>
          <p:nvPr/>
        </p:nvSpPr>
        <p:spPr bwMode="auto">
          <a:xfrm>
            <a:off x="1071538" y="6500834"/>
            <a:ext cx="4786314" cy="184666"/>
          </a:xfrm>
          <a:prstGeom prst="rect">
            <a:avLst/>
          </a:prstGeom>
          <a:solidFill>
            <a:srgbClr val="FFFFFF"/>
          </a:solid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sz="1200" b="0" i="0" u="none" strike="noStrike" cap="none" normalizeH="0" baseline="0" dirty="0" smtClean="0">
                <a:ln>
                  <a:noFill/>
                </a:ln>
                <a:solidFill>
                  <a:srgbClr val="0000FF"/>
                </a:solidFill>
                <a:effectLst/>
                <a:latin typeface="+mj-lt"/>
              </a:rPr>
              <a:t>Утримання сполук за рахунок диполь-дипольних взаємодій</a:t>
            </a:r>
            <a:r>
              <a:rPr kumimoji="0" lang="uk-UA" sz="900" b="0" i="0" u="none" strike="noStrike" cap="none" normalizeH="0" baseline="0" dirty="0" smtClean="0">
                <a:ln>
                  <a:noFill/>
                </a:ln>
                <a:solidFill>
                  <a:srgbClr val="0000FF"/>
                </a:solidFill>
                <a:effectLst/>
                <a:latin typeface="+mj-lt"/>
              </a:rPr>
              <a:t> </a:t>
            </a:r>
            <a:endParaRPr kumimoji="0" lang="uk-UA" sz="1800" b="0" i="0" u="none" strike="noStrike" cap="none" normalizeH="0" baseline="0" dirty="0" smtClean="0">
              <a:ln>
                <a:noFill/>
              </a:ln>
              <a:solidFill>
                <a:srgbClr val="0000FF"/>
              </a:solidFill>
              <a:effectLst/>
              <a:latin typeface="+mj-lt"/>
            </a:endParaRPr>
          </a:p>
        </p:txBody>
      </p:sp>
      <p:sp>
        <p:nvSpPr>
          <p:cNvPr id="4005892" name="Rectangle 4"/>
          <p:cNvSpPr>
            <a:spLocks noChangeArrowheads="1"/>
          </p:cNvSpPr>
          <p:nvPr/>
        </p:nvSpPr>
        <p:spPr bwMode="auto">
          <a:xfrm>
            <a:off x="3807925" y="4338308"/>
            <a:ext cx="5286380" cy="1938992"/>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500" b="1" i="1"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Переваги</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силікагелю: можливість отримання зерен із фіксованим і відтворюваним діаметром пор; можливість хімічного модифікування; механічна стійкість до тиску 27,6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МПа</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стійкість до органічних розчинників.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uk-UA" sz="1500" b="1" i="1"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Недоліки</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силікагелю : розчинність при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рН</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менше 2 і більше 9; неоднорідність поверхневих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силанольних</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груп, що призводить до викривлення форм піків; здатність швидко адсорбувати воду.</a:t>
            </a:r>
            <a:endParaRPr kumimoji="0" lang="uk-UA" sz="1800" b="0" i="0" u="none" strike="noStrike" cap="none" normalizeH="0" baseline="0" dirty="0" smtClean="0">
              <a:ln>
                <a:noFill/>
              </a:ln>
              <a:solidFill>
                <a:schemeClr val="tx1"/>
              </a:solidFill>
              <a:effectLst/>
              <a:latin typeface="Arial" pitchFamily="34" charset="0"/>
            </a:endParaRPr>
          </a:p>
        </p:txBody>
      </p:sp>
      <p:cxnSp>
        <p:nvCxnSpPr>
          <p:cNvPr id="11" name="Прямая соединительная линия 10"/>
          <p:cNvCxnSpPr/>
          <p:nvPr/>
        </p:nvCxnSpPr>
        <p:spPr>
          <a:xfrm>
            <a:off x="4000496" y="4286256"/>
            <a:ext cx="4643470" cy="0"/>
          </a:xfrm>
          <a:prstGeom prst="line">
            <a:avLst/>
          </a:prstGeom>
          <a:ln/>
        </p:spPr>
        <p:style>
          <a:lnRef idx="2">
            <a:schemeClr val="accent2"/>
          </a:lnRef>
          <a:fillRef idx="0">
            <a:schemeClr val="accent2"/>
          </a:fillRef>
          <a:effectRef idx="1">
            <a:schemeClr val="accent2"/>
          </a:effectRef>
          <a:fontRef idx="minor">
            <a:schemeClr val="tx1"/>
          </a:fontRef>
        </p:style>
      </p:cxn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004865" name="Rectangle 1"/>
          <p:cNvSpPr>
            <a:spLocks noChangeArrowheads="1"/>
          </p:cNvSpPr>
          <p:nvPr/>
        </p:nvSpPr>
        <p:spPr bwMode="auto">
          <a:xfrm>
            <a:off x="214282" y="1214422"/>
            <a:ext cx="8429684" cy="4247317"/>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34963" algn="just" defTabSz="914400" rtl="0" eaLnBrk="1" fontAlgn="base" latinLnBrk="0" hangingPunct="1">
              <a:lnSpc>
                <a:spcPct val="100000"/>
              </a:lnSpc>
              <a:spcBef>
                <a:spcPct val="0"/>
              </a:spcBef>
              <a:spcAft>
                <a:spcPct val="0"/>
              </a:spcAft>
              <a:buClrTx/>
              <a:buSzTx/>
              <a:buFontTx/>
              <a:buNone/>
              <a:tabLst/>
            </a:pPr>
            <a:r>
              <a:rPr kumimoji="0" lang="uk-UA" sz="1500" b="1" i="1"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Оксид алюмінію</a:t>
            </a:r>
            <a:r>
              <a:rPr kumimoji="0" lang="uk-UA" sz="1500" b="1" i="1"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 </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полярний адсорбент, виявляє амфотерні властивості і  може бути використаний як нейтральний, лужний або кислий адсорбент. </a:t>
            </a:r>
          </a:p>
          <a:p>
            <a:pPr marL="0" marR="0" lvl="0" indent="334963" algn="just" defTabSz="914400" rtl="0" eaLnBrk="1" fontAlgn="base" latinLnBrk="0" hangingPunct="1">
              <a:lnSpc>
                <a:spcPct val="100000"/>
              </a:lnSpc>
              <a:spcBef>
                <a:spcPct val="0"/>
              </a:spcBef>
              <a:spcAft>
                <a:spcPct val="0"/>
              </a:spcAft>
              <a:buClrTx/>
              <a:buSzTx/>
              <a:buFontTx/>
              <a:buNone/>
              <a:tabLst/>
            </a:pPr>
            <a:r>
              <a:rPr kumimoji="0" lang="uk-UA"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Кислотність оксиду алюмінію визначають у його 10%</a:t>
            </a:r>
            <a:r>
              <a:rPr kumimoji="0" lang="uk-UA" sz="1500" b="0" i="1" u="none" strike="noStrike" cap="none" normalizeH="0" baseline="0" dirty="0" err="1" smtClean="0">
                <a:ln>
                  <a:noFill/>
                </a:ln>
                <a:solidFill>
                  <a:srgbClr val="0000FF"/>
                </a:solidFill>
                <a:effectLst/>
                <a:latin typeface="Cambria" pitchFamily="18" charset="0"/>
                <a:ea typeface="Calibri" pitchFamily="34" charset="0"/>
                <a:cs typeface="Times New Roman" pitchFamily="18" charset="0"/>
              </a:rPr>
              <a:t>-вій</a:t>
            </a:r>
            <a:r>
              <a:rPr kumimoji="0" lang="uk-UA"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водній суспензії. </a:t>
            </a:r>
            <a:r>
              <a:rPr kumimoji="0" lang="uk-UA" sz="1500" b="0" i="1" u="none" strike="noStrike" cap="none" normalizeH="0" baseline="0" dirty="0" err="1" smtClean="0">
                <a:ln>
                  <a:noFill/>
                </a:ln>
                <a:solidFill>
                  <a:srgbClr val="0000FF"/>
                </a:solidFill>
                <a:effectLst/>
                <a:latin typeface="Cambria" pitchFamily="18" charset="0"/>
                <a:ea typeface="Calibri" pitchFamily="34" charset="0"/>
                <a:cs typeface="Times New Roman" pitchFamily="18" charset="0"/>
              </a:rPr>
              <a:t>рН</a:t>
            </a:r>
            <a:r>
              <a:rPr kumimoji="0" lang="uk-UA"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водної суспензії нейтрального оксиду алюмінію знаходиться в межах 6,5-7,5, лужного </a:t>
            </a:r>
            <a:r>
              <a:rPr kumimoji="0" lang="ru-RU"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a:t>
            </a:r>
            <a:r>
              <a:rPr kumimoji="0" lang="uk-UA"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у межах 9,0-10,5, кислого </a:t>
            </a:r>
            <a:r>
              <a:rPr kumimoji="0" lang="ru-RU"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a:t>
            </a:r>
            <a:r>
              <a:rPr kumimoji="0" lang="uk-UA"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у межах 3,5-4,5. Лужний оксид алюмінію отримують обробкою </a:t>
            </a:r>
            <a:r>
              <a:rPr kumimoji="0" lang="en-US"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Al</a:t>
            </a:r>
            <a:r>
              <a:rPr kumimoji="0" lang="uk-UA" sz="1500" b="0" i="1" u="none" strike="noStrike" cap="none" normalizeH="0" baseline="-30000" dirty="0" smtClean="0">
                <a:ln>
                  <a:noFill/>
                </a:ln>
                <a:solidFill>
                  <a:srgbClr val="0000FF"/>
                </a:solidFill>
                <a:effectLst/>
                <a:latin typeface="Cambria" pitchFamily="18" charset="0"/>
                <a:ea typeface="Calibri" pitchFamily="34" charset="0"/>
                <a:cs typeface="Times New Roman" pitchFamily="18" charset="0"/>
              </a:rPr>
              <a:t>2</a:t>
            </a:r>
            <a:r>
              <a:rPr kumimoji="0" lang="en-US"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O</a:t>
            </a:r>
            <a:r>
              <a:rPr kumimoji="0" lang="uk-UA" sz="1500" b="0" i="1" u="none" strike="noStrike" cap="none" normalizeH="0" baseline="-30000" dirty="0" smtClean="0">
                <a:ln>
                  <a:noFill/>
                </a:ln>
                <a:solidFill>
                  <a:srgbClr val="0000FF"/>
                </a:solidFill>
                <a:effectLst/>
                <a:latin typeface="Cambria" pitchFamily="18" charset="0"/>
                <a:ea typeface="Calibri" pitchFamily="34" charset="0"/>
                <a:cs typeface="Times New Roman" pitchFamily="18" charset="0"/>
              </a:rPr>
              <a:t>3</a:t>
            </a:r>
            <a:r>
              <a:rPr kumimoji="0" lang="uk-UA"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розчином лугу, кислий – розчином нітратної кислоти з наступним відмиванням дистильованою водою від решток лугу чи кислоти.</a:t>
            </a:r>
            <a:endParaRPr kumimoji="0" lang="ru-RU" sz="900" b="0" i="1" u="none" strike="noStrike" cap="none" normalizeH="0" baseline="0" dirty="0" smtClean="0">
              <a:ln>
                <a:noFill/>
              </a:ln>
              <a:solidFill>
                <a:srgbClr val="0000FF"/>
              </a:solidFill>
              <a:effectLst/>
              <a:latin typeface="Arial" pitchFamily="34" charset="0"/>
            </a:endParaRPr>
          </a:p>
          <a:p>
            <a:pPr marL="0" marR="0" lvl="0" indent="334963" algn="just" defTabSz="914400" rtl="0" eaLnBrk="0" fontAlgn="base" latinLnBrk="0" hangingPunct="0">
              <a:lnSpc>
                <a:spcPct val="100000"/>
              </a:lnSpc>
              <a:spcBef>
                <a:spcPct val="0"/>
              </a:spcBef>
              <a:spcAft>
                <a:spcPct val="0"/>
              </a:spcAft>
              <a:buClrTx/>
              <a:buSzTx/>
              <a:buFontTx/>
              <a:buNone/>
              <a:tabLst/>
            </a:pPr>
            <a:r>
              <a:rPr kumimoji="0" lang="uk-UA" sz="1500" b="0" i="1" u="none" strike="noStrike" cap="none" normalizeH="0" baseline="0" dirty="0" smtClean="0">
                <a:ln>
                  <a:noFill/>
                </a:ln>
                <a:solidFill>
                  <a:srgbClr val="CC0099"/>
                </a:solidFill>
                <a:effectLst/>
                <a:latin typeface="Cambria" pitchFamily="18" charset="0"/>
                <a:ea typeface="Calibri" pitchFamily="34" charset="0"/>
                <a:cs typeface="Times New Roman" pitchFamily="18" charset="0"/>
              </a:rPr>
              <a:t>Нейтральний оксид алюмінію використовують для хроматографічного розділення органічних речовин у неводних розчинах: вуглеводнів, альдегідів, кетонів, спиртів, фенолів, слабких органічних кислот та основ, </a:t>
            </a:r>
            <a:r>
              <a:rPr kumimoji="0" lang="uk-UA" sz="1500" b="0" i="1" u="none" strike="noStrike" cap="none" normalizeH="0" baseline="0" dirty="0" err="1" smtClean="0">
                <a:ln>
                  <a:noFill/>
                </a:ln>
                <a:solidFill>
                  <a:srgbClr val="CC0099"/>
                </a:solidFill>
                <a:effectLst/>
                <a:latin typeface="Cambria" pitchFamily="18" charset="0"/>
                <a:ea typeface="Calibri" pitchFamily="34" charset="0"/>
                <a:cs typeface="Times New Roman" pitchFamily="18" charset="0"/>
              </a:rPr>
              <a:t>етерів</a:t>
            </a:r>
            <a:r>
              <a:rPr kumimoji="0" lang="uk-UA" sz="1500" b="0" i="1" u="none" strike="noStrike" cap="none" normalizeH="0" baseline="0" dirty="0" smtClean="0">
                <a:ln>
                  <a:noFill/>
                </a:ln>
                <a:solidFill>
                  <a:srgbClr val="CC0099"/>
                </a:solidFill>
                <a:effectLst/>
                <a:latin typeface="Cambria" pitchFamily="18" charset="0"/>
                <a:ea typeface="Calibri" pitchFamily="34" charset="0"/>
                <a:cs typeface="Times New Roman" pitchFamily="18" charset="0"/>
              </a:rPr>
              <a:t>, барвників, вітамінів, алкалоїдів та ін. </a:t>
            </a:r>
          </a:p>
          <a:p>
            <a:pPr marL="0" marR="0" lvl="0" indent="334963" algn="just" defTabSz="914400" rtl="0" eaLnBrk="0" fontAlgn="base" latinLnBrk="0" hangingPunct="0">
              <a:lnSpc>
                <a:spcPct val="100000"/>
              </a:lnSpc>
              <a:spcBef>
                <a:spcPct val="0"/>
              </a:spcBef>
              <a:spcAft>
                <a:spcPct val="0"/>
              </a:spcAft>
              <a:buClrTx/>
              <a:buSzTx/>
              <a:buFontTx/>
              <a:buNone/>
              <a:tabLst/>
            </a:pPr>
            <a:r>
              <a:rPr kumimoji="0" lang="uk-UA" sz="1500" b="0" i="1" u="none" strike="noStrike" cap="none" normalizeH="0" baseline="0" dirty="0" smtClean="0">
                <a:ln>
                  <a:noFill/>
                </a:ln>
                <a:solidFill>
                  <a:srgbClr val="002060"/>
                </a:solidFill>
                <a:effectLst/>
                <a:latin typeface="Cambria" pitchFamily="18" charset="0"/>
                <a:ea typeface="Calibri" pitchFamily="34" charset="0"/>
                <a:cs typeface="Times New Roman" pitchFamily="18" charset="0"/>
              </a:rPr>
              <a:t>Лужний оксид алюмінію застосовують для розділення у водних та водно-органічних розчинах речовин, що виявляють основні властивості: аміни, аміди, основні амінокислоти, алкалоїди, інсектициди, основні барвники та ін. </a:t>
            </a:r>
          </a:p>
          <a:p>
            <a:pPr marL="0" marR="0" lvl="0" indent="334963" algn="just" defTabSz="914400" rtl="0" eaLnBrk="0" fontAlgn="base" latinLnBrk="0" hangingPunct="0">
              <a:lnSpc>
                <a:spcPct val="100000"/>
              </a:lnSpc>
              <a:spcBef>
                <a:spcPct val="0"/>
              </a:spcBef>
              <a:spcAft>
                <a:spcPct val="0"/>
              </a:spcAft>
              <a:buClrTx/>
              <a:buSzTx/>
              <a:buFontTx/>
              <a:buNone/>
              <a:tabLst/>
            </a:pPr>
            <a:r>
              <a:rPr kumimoji="0" lang="uk-UA" sz="1500" b="0" i="1"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Кислий оксид алюмінію використовують для хроматографічного розділення речовин кислотного характеру: аліфатичних і ароматичних карбонових кислот, амінокислот, сульфокислот, кислотних барвників тощо. </a:t>
            </a:r>
          </a:p>
          <a:p>
            <a:pPr marL="0" marR="0" lvl="0" indent="334963" algn="just"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Лужний і кислий оксиди алюмінію виявляють також властивості відповідно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катіоніту</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та аніоніту, їх застосовують для хроматографічного розділення катіонів та аніонів.</a:t>
            </a:r>
            <a:endParaRPr kumimoji="0" lang="uk-UA" sz="1800" b="0" i="0" u="none" strike="noStrike" cap="none" normalizeH="0" baseline="0" dirty="0" smtClean="0">
              <a:ln>
                <a:noFill/>
              </a:ln>
              <a:solidFill>
                <a:schemeClr val="tx1"/>
              </a:solidFill>
              <a:effectLst/>
              <a:latin typeface="Arial" pitchFamily="34" charset="0"/>
            </a:endParaRPr>
          </a:p>
        </p:txBody>
      </p:sp>
      <p:sp>
        <p:nvSpPr>
          <p:cNvPr id="7" name="Rectangle 1"/>
          <p:cNvSpPr>
            <a:spLocks noChangeArrowheads="1"/>
          </p:cNvSpPr>
          <p:nvPr/>
        </p:nvSpPr>
        <p:spPr bwMode="auto">
          <a:xfrm>
            <a:off x="3500430" y="748381"/>
            <a:ext cx="5574410" cy="323165"/>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uk-UA" sz="15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Особливості </a:t>
            </a:r>
            <a:r>
              <a:rPr kumimoji="0" lang="uk-UA" sz="1500" b="1"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газоадсорбційної</a:t>
            </a:r>
            <a:r>
              <a:rPr kumimoji="0" lang="uk-UA" sz="15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хроматографії. Адсорбенти</a:t>
            </a:r>
            <a:endParaRPr kumimoji="0" lang="uk-UA" sz="1800" b="0" i="0" u="none" strike="noStrike" cap="none" normalizeH="0" baseline="0" dirty="0" smtClean="0">
              <a:ln>
                <a:noFill/>
              </a:ln>
              <a:solidFill>
                <a:schemeClr val="tx1"/>
              </a:solidFill>
              <a:effectLst/>
              <a:latin typeface="Arial" pitchFamily="34" charset="0"/>
            </a:endParaRPr>
          </a:p>
        </p:txBody>
      </p:sp>
      <p:sp>
        <p:nvSpPr>
          <p:cNvPr id="4004866" name="Rectangle 2"/>
          <p:cNvSpPr>
            <a:spLocks noChangeArrowheads="1"/>
          </p:cNvSpPr>
          <p:nvPr/>
        </p:nvSpPr>
        <p:spPr bwMode="auto">
          <a:xfrm>
            <a:off x="285720" y="5446770"/>
            <a:ext cx="8358246" cy="553998"/>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kumimoji="0" lang="uk-UA" sz="1500" b="1" i="1"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Перевага</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оксиду алюмінію порівняно із силікагелем - стійкість у широкому діапазоні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рН</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a:t>
            </a:r>
            <a:r>
              <a:rPr kumimoji="0" lang="uk-UA" sz="1500" b="0" i="1"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uk-UA" sz="1500" b="1" i="1"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Недолік </a:t>
            </a:r>
            <a:r>
              <a:rPr kumimoji="0" lang="uk-UA" sz="1500" b="0" i="1" u="none" strike="noStrike" cap="none" normalizeH="0" baseline="0" dirty="0" smtClean="0">
                <a:ln>
                  <a:noFill/>
                </a:ln>
                <a:solidFill>
                  <a:schemeClr val="tx1"/>
                </a:solidFill>
                <a:effectLst/>
                <a:latin typeface="Lucida Sans Unicode"/>
                <a:ea typeface="Calibri" pitchFamily="34" charset="0"/>
                <a:cs typeface="Times New Roman" pitchFamily="18" charset="0"/>
              </a:rPr>
              <a:t>–</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при модифікації оксиду алюмінію утворюються нестійкі поверхневі сполуки.</a:t>
            </a:r>
            <a:endParaRPr kumimoji="0" lang="uk-UA" sz="1800" b="0" i="0" u="none" strike="noStrike" cap="none" normalizeH="0" baseline="0" dirty="0" smtClean="0">
              <a:ln>
                <a:noFill/>
              </a:ln>
              <a:solidFill>
                <a:schemeClr val="tx1"/>
              </a:solidFill>
              <a:effectLst/>
              <a:latin typeface="Arial" pitchFamily="34" charset="0"/>
            </a:endParaRPr>
          </a:p>
        </p:txBody>
      </p:sp>
      <p:cxnSp>
        <p:nvCxnSpPr>
          <p:cNvPr id="10" name="Прямая соединительная линия 9"/>
          <p:cNvCxnSpPr/>
          <p:nvPr/>
        </p:nvCxnSpPr>
        <p:spPr>
          <a:xfrm>
            <a:off x="214282" y="5429264"/>
            <a:ext cx="8429684" cy="0"/>
          </a:xfrm>
          <a:prstGeom prst="line">
            <a:avLst/>
          </a:prstGeom>
          <a:ln/>
        </p:spPr>
        <p:style>
          <a:lnRef idx="2">
            <a:schemeClr val="accent2"/>
          </a:lnRef>
          <a:fillRef idx="0">
            <a:schemeClr val="accent2"/>
          </a:fillRef>
          <a:effectRef idx="1">
            <a:schemeClr val="accent2"/>
          </a:effectRef>
          <a:fontRef idx="minor">
            <a:schemeClr val="tx1"/>
          </a:fontRef>
        </p:style>
      </p:cxn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003841" name="Rectangle 1"/>
          <p:cNvSpPr>
            <a:spLocks noChangeArrowheads="1"/>
          </p:cNvSpPr>
          <p:nvPr/>
        </p:nvSpPr>
        <p:spPr bwMode="auto">
          <a:xfrm>
            <a:off x="142844" y="1214422"/>
            <a:ext cx="8858312" cy="4247317"/>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34963" algn="just" defTabSz="914400" rtl="0" eaLnBrk="1" fontAlgn="base" latinLnBrk="0" hangingPunct="1">
              <a:lnSpc>
                <a:spcPct val="100000"/>
              </a:lnSpc>
              <a:spcBef>
                <a:spcPct val="0"/>
              </a:spcBef>
              <a:spcAft>
                <a:spcPct val="0"/>
              </a:spcAft>
              <a:buClrTx/>
              <a:buSzTx/>
              <a:buFontTx/>
              <a:buNone/>
              <a:tabLst/>
            </a:pPr>
            <a:r>
              <a:rPr kumimoji="0" lang="uk-UA" sz="1500" b="1" i="1"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Кізельгур</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(целіт, діатомова земля)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a:t>
            </a:r>
            <a:r>
              <a:rPr kumimoji="0" lang="uk-UA" sz="1500" b="0" i="1" u="none" strike="noStrike" cap="none" normalizeH="0" baseline="0" dirty="0" err="1" smtClean="0">
                <a:ln>
                  <a:noFill/>
                </a:ln>
                <a:solidFill>
                  <a:srgbClr val="0000FF"/>
                </a:solidFill>
                <a:effectLst/>
                <a:latin typeface="Cambria" pitchFamily="18" charset="0"/>
                <a:ea typeface="Calibri" pitchFamily="34" charset="0"/>
                <a:cs typeface="Times New Roman" pitchFamily="18" charset="0"/>
              </a:rPr>
              <a:t>пористий</a:t>
            </a:r>
            <a:r>
              <a:rPr kumimoji="0" lang="uk-UA"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матеріал природного походження, отриманий із скам'янілих діатомових водоростей (морських одноклітинних) і нанесений на матрицю.</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Матриця складається з силіцій оксид </a:t>
            </a:r>
            <a:r>
              <a:rPr kumimoji="0" lang="en-US"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mSiO</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a:t>
            </a:r>
            <a:r>
              <a:rPr kumimoji="0" lang="en-US"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nH</a:t>
            </a:r>
            <a:r>
              <a:rPr kumimoji="0" lang="uk-UA" sz="1500" b="0" i="0" u="none" strike="noStrike" cap="none" normalizeH="0" baseline="-30000" dirty="0" smtClean="0">
                <a:ln>
                  <a:noFill/>
                </a:ln>
                <a:solidFill>
                  <a:schemeClr val="tx1"/>
                </a:solidFill>
                <a:effectLst/>
                <a:latin typeface="Cambria" pitchFamily="18" charset="0"/>
                <a:ea typeface="Calibri" pitchFamily="34" charset="0"/>
                <a:cs typeface="Times New Roman" pitchFamily="18" charset="0"/>
              </a:rPr>
              <a:t>2</a:t>
            </a:r>
            <a:r>
              <a:rPr kumimoji="0" lang="en-US"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O</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в яку для міцності часто додають оксиди алюмінію,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феруму</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кальцію, магнію.</a:t>
            </a:r>
            <a:endParaRPr kumimoji="0" lang="ru-RU" sz="900" b="0" i="0" u="none" strike="noStrike" cap="none" normalizeH="0" baseline="0" dirty="0" smtClean="0">
              <a:ln>
                <a:noFill/>
              </a:ln>
              <a:solidFill>
                <a:schemeClr val="tx1"/>
              </a:solidFill>
              <a:effectLst/>
              <a:latin typeface="Arial" pitchFamily="34" charset="0"/>
            </a:endParaRPr>
          </a:p>
          <a:p>
            <a:pPr marL="0" marR="0" lvl="0" indent="334963" algn="just" defTabSz="914400" rtl="0" eaLnBrk="0" fontAlgn="base" latinLnBrk="0" hangingPunct="0">
              <a:lnSpc>
                <a:spcPct val="100000"/>
              </a:lnSpc>
              <a:spcBef>
                <a:spcPct val="0"/>
              </a:spcBef>
              <a:spcAft>
                <a:spcPct val="0"/>
              </a:spcAft>
              <a:buClrTx/>
              <a:buSzTx/>
              <a:buFontTx/>
              <a:buNone/>
              <a:tabLst/>
            </a:pPr>
            <a:r>
              <a:rPr kumimoji="0" lang="uk-UA" sz="1500" b="1" i="1"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Цеоліти</a:t>
            </a:r>
            <a:r>
              <a:rPr kumimoji="0" lang="uk-UA" sz="1500" b="1" i="1"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(молекулярні сита) </a:t>
            </a:r>
            <a:r>
              <a:rPr kumimoji="0" lang="ru-RU"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uk-UA"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синтетичні пористі адсорбенти, що складаються з атомів </a:t>
            </a:r>
            <a:r>
              <a:rPr kumimoji="0" lang="en-US"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Al</a:t>
            </a:r>
            <a:r>
              <a:rPr kumimoji="0" lang="ru-RU"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a:t>
            </a:r>
            <a:r>
              <a:rPr kumimoji="0" lang="en-US"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Si</a:t>
            </a:r>
            <a:r>
              <a:rPr kumimoji="0" lang="ru-RU"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a:t>
            </a:r>
            <a:r>
              <a:rPr kumimoji="0" lang="en-US"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O </a:t>
            </a:r>
            <a:r>
              <a:rPr kumimoji="0" lang="uk-UA"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та </a:t>
            </a:r>
            <a:r>
              <a:rPr kumimoji="0" lang="uk-UA" sz="1500" b="0" i="1" u="none" strike="noStrike" cap="none" normalizeH="0" baseline="0" dirty="0" err="1" smtClean="0">
                <a:ln>
                  <a:noFill/>
                </a:ln>
                <a:solidFill>
                  <a:srgbClr val="0000FF"/>
                </a:solidFill>
                <a:effectLst/>
                <a:latin typeface="Cambria" pitchFamily="18" charset="0"/>
                <a:ea typeface="Calibri" pitchFamily="34" charset="0"/>
                <a:cs typeface="Times New Roman" pitchFamily="18" charset="0"/>
              </a:rPr>
              <a:t>одно-</a:t>
            </a:r>
            <a:r>
              <a:rPr kumimoji="0" lang="uk-UA"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або двовалентного металу</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Оскільки цеоліти містять катіони, вони мають велику спорідненість до молекул, в яких електронна густина сконцентрована на периферії (молекули з π-зв'язками і вільними електронними парами). За своїми адсорбційними властивостями цеоліти значно відрізняються від інших адсорбентів. Завдяки однорідним розмірам </a:t>
            </a:r>
            <a:r>
              <a:rPr kumimoji="0" lang="ru-RU"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пор </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вони адсорбують тільки ті молекули, розміри яких дають їм змогу проникати в ці пори. Цеоліти дуже гідрофільні. Сорбовані вода і вуглекислий газ змінюють утримувані об'єми, тому перед роботою їх треба видаляти.</a:t>
            </a:r>
            <a:endParaRPr kumimoji="0" lang="ru-RU" sz="900" b="0" i="0" u="none" strike="noStrike" cap="none" normalizeH="0" baseline="0" dirty="0" smtClean="0">
              <a:ln>
                <a:noFill/>
              </a:ln>
              <a:solidFill>
                <a:schemeClr val="tx1"/>
              </a:solidFill>
              <a:effectLst/>
              <a:latin typeface="Arial" pitchFamily="34" charset="0"/>
            </a:endParaRPr>
          </a:p>
          <a:p>
            <a:pPr lvl="0" indent="334963" algn="just" eaLnBrk="0" fontAlgn="base" hangingPunct="0">
              <a:spcBef>
                <a:spcPct val="0"/>
              </a:spcBef>
              <a:spcAft>
                <a:spcPct val="0"/>
              </a:spcAft>
            </a:pPr>
            <a:r>
              <a:rPr kumimoji="0" lang="uk-UA" sz="1500" b="1" i="1"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Пористе скло</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натрієво-боросилікатне</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скло піддають термообробці при 500-700 °С, </a:t>
            </a:r>
            <a:r>
              <a:rPr lang="uk-UA" sz="1500" dirty="0" smtClean="0">
                <a:latin typeface="Cambria" pitchFamily="18" charset="0"/>
                <a:ea typeface="Calibri" pitchFamily="34" charset="0"/>
                <a:cs typeface="Times New Roman" pitchFamily="18" charset="0"/>
              </a:rPr>
              <a:t>його  </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подрібнюють у зерна, відсіюють фракцію 0,25-0,5 мм і обробляють 3</a:t>
            </a:r>
            <a:r>
              <a:rPr kumimoji="0" lang="en-US"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M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хлоридною</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кислотою при 50 </a:t>
            </a:r>
            <a:r>
              <a:rPr kumimoji="0" lang="ru-RU" sz="1500" b="0" i="0" u="none" strike="noStrike" cap="none" normalizeH="0" baseline="30000" dirty="0" smtClean="0">
                <a:ln>
                  <a:noFill/>
                </a:ln>
                <a:solidFill>
                  <a:schemeClr val="tx1"/>
                </a:solidFill>
                <a:effectLst/>
                <a:latin typeface="Cambria" pitchFamily="18" charset="0"/>
                <a:ea typeface="Calibri" pitchFamily="34" charset="0"/>
                <a:cs typeface="Times New Roman" pitchFamily="18" charset="0"/>
              </a:rPr>
              <a:t>0</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С</a:t>
            </a:r>
            <a:r>
              <a:rPr kumimoji="0" lang="ru-RU"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Скло відмивають від іонів хлору і висушують при 150-200 °С до сталої маси. За хімічною природою поверхні скло подібне до силікагелю. Його питома поверхня становить 30-100 м</a:t>
            </a:r>
            <a:r>
              <a:rPr kumimoji="0" lang="uk-UA" sz="1500" b="0" i="0" u="none" strike="noStrike" cap="none" normalizeH="0" baseline="30000" dirty="0" smtClean="0">
                <a:ln>
                  <a:noFill/>
                </a:ln>
                <a:solidFill>
                  <a:schemeClr val="tx1"/>
                </a:solidFill>
                <a:effectLst/>
                <a:latin typeface="Cambria" pitchFamily="18" charset="0"/>
                <a:ea typeface="Calibri" pitchFamily="34" charset="0"/>
                <a:cs typeface="Times New Roman" pitchFamily="18" charset="0"/>
              </a:rPr>
              <a:t>2</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/г.</a:t>
            </a:r>
            <a:endParaRPr kumimoji="0" lang="ru-RU" sz="900" b="0" i="0" u="none" strike="noStrike" cap="none" normalizeH="0" baseline="0" dirty="0" smtClean="0">
              <a:ln>
                <a:noFill/>
              </a:ln>
              <a:solidFill>
                <a:schemeClr val="tx1"/>
              </a:solidFill>
              <a:effectLst/>
              <a:latin typeface="Arial" pitchFamily="34" charset="0"/>
            </a:endParaRPr>
          </a:p>
          <a:p>
            <a:pPr marL="0" marR="0" lvl="0" indent="334963" algn="ctr" defTabSz="914400" rtl="0" eaLnBrk="0" fontAlgn="base" latinLnBrk="0" hangingPunct="0">
              <a:lnSpc>
                <a:spcPct val="100000"/>
              </a:lnSpc>
              <a:spcBef>
                <a:spcPct val="0"/>
              </a:spcBef>
              <a:spcAft>
                <a:spcPct val="0"/>
              </a:spcAft>
              <a:buClrTx/>
              <a:buSzTx/>
              <a:buFontTx/>
              <a:buNone/>
              <a:tabLst/>
            </a:pPr>
            <a:r>
              <a:rPr kumimoji="0" lang="uk-UA" sz="1500" b="0" i="1"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У хроматографії використовують також інші адсорбенти, такі як оксиди й карбонати кальцію та магнію, тальк, крохмаль, природні адсорбенти – глини, мінерали тощо.</a:t>
            </a:r>
            <a:endParaRPr kumimoji="0" lang="uk-UA" sz="1800" b="0" i="1" u="none" strike="noStrike" cap="none" normalizeH="0" baseline="0" dirty="0" smtClean="0">
              <a:ln>
                <a:noFill/>
              </a:ln>
              <a:solidFill>
                <a:schemeClr val="tx1"/>
              </a:solidFill>
              <a:effectLst/>
              <a:latin typeface="Arial" pitchFamily="34" charset="0"/>
            </a:endParaRPr>
          </a:p>
        </p:txBody>
      </p:sp>
      <p:sp>
        <p:nvSpPr>
          <p:cNvPr id="7" name="Rectangle 1"/>
          <p:cNvSpPr>
            <a:spLocks noChangeArrowheads="1"/>
          </p:cNvSpPr>
          <p:nvPr/>
        </p:nvSpPr>
        <p:spPr bwMode="auto">
          <a:xfrm>
            <a:off x="3500430" y="748381"/>
            <a:ext cx="5574410" cy="323165"/>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uk-UA" sz="15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Особливості </a:t>
            </a:r>
            <a:r>
              <a:rPr kumimoji="0" lang="uk-UA" sz="1500" b="1"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газоадсорбційної</a:t>
            </a:r>
            <a:r>
              <a:rPr kumimoji="0" lang="uk-UA" sz="15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хроматографії. Адсорбенти</a:t>
            </a:r>
            <a:endParaRPr kumimoji="0" lang="uk-UA" sz="18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2818" name="Rectangle 2"/>
          <p:cNvSpPr>
            <a:spLocks noChangeArrowheads="1"/>
          </p:cNvSpPr>
          <p:nvPr/>
        </p:nvSpPr>
        <p:spPr bwMode="auto">
          <a:xfrm>
            <a:off x="142876" y="1962401"/>
            <a:ext cx="8786842" cy="3323987"/>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tab pos="2009775" algn="l"/>
              </a:tabLst>
            </a:pPr>
            <a:r>
              <a:rPr kumimoji="0" lang="uk-UA" sz="1500" b="1" i="1"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Графітовану сажу</a:t>
            </a:r>
            <a:r>
              <a:rPr kumimoji="0" lang="uk-UA" sz="1500" b="0" i="0"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 </a:t>
            </a:r>
            <a:r>
              <a:rPr kumimoji="0" lang="uk-UA"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отримують обробкою звичайних саж при 3000 °С у вакуумі або інертному газі, непористі адсорбенти з питомою поверхнею 6-100 м</a:t>
            </a:r>
            <a:r>
              <a:rPr kumimoji="0" lang="uk-UA" sz="1500" b="0" i="1" u="none" strike="noStrike" cap="none" normalizeH="0" baseline="30000" dirty="0" smtClean="0">
                <a:ln>
                  <a:noFill/>
                </a:ln>
                <a:solidFill>
                  <a:srgbClr val="0000FF"/>
                </a:solidFill>
                <a:effectLst/>
                <a:latin typeface="Cambria" pitchFamily="18" charset="0"/>
                <a:ea typeface="Calibri" pitchFamily="34" charset="0"/>
                <a:cs typeface="Times New Roman" pitchFamily="18" charset="0"/>
              </a:rPr>
              <a:t>2</a:t>
            </a:r>
            <a:r>
              <a:rPr kumimoji="0" lang="uk-UA"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/г</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Графітована сажа буває різних марок, залежно від розміру часточок і відповідно величини питомої поверхні. Плоска поверхня сажі вигідна для розділення просторових ізомерів. Через недостатню механічну стійкість до сажі потрібно додавати модифікатор, наприклад, високотемпературний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силоксановий</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полімер.</a:t>
            </a:r>
            <a:endParaRPr kumimoji="0" lang="ru-RU" sz="900" b="0" i="0" u="none" strike="noStrike" cap="none" normalizeH="0" baseline="0" dirty="0" smtClean="0">
              <a:ln>
                <a:noFill/>
              </a:ln>
              <a:solidFill>
                <a:schemeClr val="tx1"/>
              </a:solidFill>
              <a:effectLst/>
              <a:latin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tab pos="2009775" algn="l"/>
              </a:tabLst>
            </a:pPr>
            <a:r>
              <a:rPr kumimoji="0" lang="uk-UA" sz="1500" b="1" i="1"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Активоване вугілля</a:t>
            </a:r>
            <a:r>
              <a:rPr kumimoji="0" lang="uk-UA" sz="1500" b="0" i="0"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a:t>
            </a:r>
            <a:r>
              <a:rPr kumimoji="0" lang="uk-UA" sz="1500" b="0" i="1" u="none" strike="noStrike" cap="none" normalizeH="0" baseline="0" dirty="0" err="1" smtClean="0">
                <a:ln>
                  <a:noFill/>
                </a:ln>
                <a:solidFill>
                  <a:srgbClr val="0000FF"/>
                </a:solidFill>
                <a:effectLst/>
                <a:latin typeface="Cambria" pitchFamily="18" charset="0"/>
                <a:ea typeface="Calibri" pitchFamily="34" charset="0"/>
                <a:cs typeface="Times New Roman" pitchFamily="18" charset="0"/>
              </a:rPr>
              <a:t>пористий</a:t>
            </a:r>
            <a:r>
              <a:rPr kumimoji="0" lang="uk-UA"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гідрофобний адсорбент, велика питома поверхня якого (400-1700 м</a:t>
            </a:r>
            <a:r>
              <a:rPr kumimoji="0" lang="uk-UA" sz="1500" b="0" i="1" u="none" strike="noStrike" cap="none" normalizeH="0" baseline="30000" dirty="0" smtClean="0">
                <a:ln>
                  <a:noFill/>
                </a:ln>
                <a:solidFill>
                  <a:srgbClr val="0000FF"/>
                </a:solidFill>
                <a:effectLst/>
                <a:latin typeface="Cambria" pitchFamily="18" charset="0"/>
                <a:ea typeface="Calibri" pitchFamily="34" charset="0"/>
                <a:cs typeface="Times New Roman" pitchFamily="18" charset="0"/>
              </a:rPr>
              <a:t>2</a:t>
            </a:r>
            <a:r>
              <a:rPr kumimoji="0" lang="uk-UA"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/г) зумовлює значні сили взаємодії з неполярними молекулами, що обмежує галузь використання </a:t>
            </a:r>
            <a:r>
              <a:rPr kumimoji="0" lang="uk-UA" sz="1500" b="0" i="1" u="none" strike="noStrike" cap="none" normalizeH="0" baseline="0" dirty="0" err="1" smtClean="0">
                <a:ln>
                  <a:noFill/>
                </a:ln>
                <a:solidFill>
                  <a:srgbClr val="0000FF"/>
                </a:solidFill>
                <a:effectLst/>
                <a:latin typeface="Cambria" pitchFamily="18" charset="0"/>
                <a:ea typeface="Calibri" pitchFamily="34" charset="0"/>
                <a:cs typeface="Times New Roman" pitchFamily="18" charset="0"/>
              </a:rPr>
              <a:t>немодифікованого</a:t>
            </a:r>
            <a:r>
              <a:rPr kumimoji="0" lang="uk-UA"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вугілля аналізом легких газів</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Адсорбент отримують висушуванням вугілля при 180 °С та прожарюванням його при 300 °С.</a:t>
            </a:r>
            <a:endParaRPr kumimoji="0" lang="ru-RU" sz="900" b="0" i="0" u="none" strike="noStrike" cap="none" normalizeH="0" baseline="0" dirty="0" smtClean="0">
              <a:ln>
                <a:noFill/>
              </a:ln>
              <a:solidFill>
                <a:schemeClr val="tx1"/>
              </a:solidFill>
              <a:effectLst/>
              <a:latin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tab pos="2009775" algn="l"/>
              </a:tabLst>
            </a:pPr>
            <a:r>
              <a:rPr kumimoji="0" lang="uk-UA" sz="1500" b="1" i="0"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Тефлон</a:t>
            </a:r>
            <a:r>
              <a:rPr kumimoji="0" lang="uk-UA" sz="15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a:t>
            </a:r>
            <a:r>
              <a:rPr kumimoji="0" lang="uk-UA" sz="1500" b="0" i="0" u="none" strike="noStrike" cap="none" normalizeH="0" baseline="0" dirty="0" err="1" smtClean="0">
                <a:ln>
                  <a:noFill/>
                </a:ln>
                <a:solidFill>
                  <a:srgbClr val="0000FF"/>
                </a:solidFill>
                <a:effectLst/>
                <a:latin typeface="Cambria" pitchFamily="18" charset="0"/>
                <a:ea typeface="Calibri" pitchFamily="34" charset="0"/>
                <a:cs typeface="Times New Roman" pitchFamily="18" charset="0"/>
              </a:rPr>
              <a:t>політетрафторетилен</a:t>
            </a: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a:t>
            </a:r>
            <a:r>
              <a:rPr kumimoji="0" lang="ru-RU"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a:t>
            </a:r>
            <a:r>
              <a:rPr kumimoji="0" lang="en-US"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CF</a:t>
            </a:r>
            <a:r>
              <a:rPr kumimoji="0" lang="ru-RU" sz="1500" b="0" i="0" u="none" strike="noStrike" cap="none" normalizeH="0" baseline="-30000" dirty="0" smtClean="0">
                <a:ln>
                  <a:noFill/>
                </a:ln>
                <a:solidFill>
                  <a:srgbClr val="0000FF"/>
                </a:solidFill>
                <a:effectLst/>
                <a:latin typeface="Cambria" pitchFamily="18" charset="0"/>
                <a:ea typeface="Calibri" pitchFamily="34" charset="0"/>
                <a:cs typeface="Times New Roman" pitchFamily="18" charset="0"/>
              </a:rPr>
              <a:t>2</a:t>
            </a:r>
            <a:r>
              <a:rPr kumimoji="0" lang="ru-RU"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a:t>
            </a:r>
            <a:r>
              <a:rPr kumimoji="0" lang="en-US"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CF</a:t>
            </a:r>
            <a:r>
              <a:rPr kumimoji="0" lang="ru-RU" sz="1500" b="0" i="0" u="none" strike="noStrike" cap="none" normalizeH="0" baseline="-30000" dirty="0" smtClean="0">
                <a:ln>
                  <a:noFill/>
                </a:ln>
                <a:solidFill>
                  <a:srgbClr val="0000FF"/>
                </a:solidFill>
                <a:effectLst/>
                <a:latin typeface="Cambria" pitchFamily="18" charset="0"/>
                <a:ea typeface="Calibri" pitchFamily="34" charset="0"/>
                <a:cs typeface="Times New Roman" pitchFamily="18" charset="0"/>
              </a:rPr>
              <a:t>2</a:t>
            </a: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a:t>
            </a:r>
            <a:r>
              <a:rPr kumimoji="0" lang="uk-UA" sz="1500" b="0" i="0" u="none" strike="noStrike" cap="none" normalizeH="0" baseline="-30000" dirty="0" smtClean="0">
                <a:ln>
                  <a:noFill/>
                </a:ln>
                <a:solidFill>
                  <a:srgbClr val="0000FF"/>
                </a:solidFill>
                <a:effectLst/>
                <a:latin typeface="Cambria" pitchFamily="18" charset="0"/>
                <a:ea typeface="Calibri" pitchFamily="34" charset="0"/>
                <a:cs typeface="Times New Roman" pitchFamily="18" charset="0"/>
              </a:rPr>
              <a:t>n</a:t>
            </a:r>
            <a:r>
              <a:rPr kumimoji="0" lang="ru-RU"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a:t>
            </a: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пористий синтетичний кристалічний полімер молекулярною масою 500000</a:t>
            </a:r>
            <a:r>
              <a:rPr kumimoji="0" lang="ru-RU"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a:t>
            </a: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2000000.</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Перевага тефлону порівняно з іншими органічними полімерами </a:t>
            </a:r>
            <a:r>
              <a:rPr kumimoji="0" lang="ru-RU"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висока термічна стійкість </a:t>
            </a:r>
            <a:r>
              <a:rPr kumimoji="0" lang="ru-RU"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до 300 °С. Питома поверхня його </a:t>
            </a:r>
            <a:r>
              <a:rPr kumimoji="0" lang="ru-RU"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до 10 м</a:t>
            </a:r>
            <a:r>
              <a:rPr kumimoji="0" lang="uk-UA" sz="1500" b="0" i="0" u="none" strike="noStrike" cap="none" normalizeH="0" baseline="30000" dirty="0" smtClean="0">
                <a:ln>
                  <a:noFill/>
                </a:ln>
                <a:solidFill>
                  <a:schemeClr val="tx1"/>
                </a:solidFill>
                <a:effectLst/>
                <a:latin typeface="Cambria" pitchFamily="18" charset="0"/>
                <a:ea typeface="Calibri" pitchFamily="34" charset="0"/>
                <a:cs typeface="Times New Roman" pitchFamily="18" charset="0"/>
              </a:rPr>
              <a:t>2</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/г.</a:t>
            </a:r>
            <a:endParaRPr kumimoji="0" lang="ru-RU" sz="900" b="0" i="0" u="none" strike="noStrike" cap="none" normalizeH="0" baseline="0" dirty="0" smtClean="0">
              <a:ln>
                <a:noFill/>
              </a:ln>
              <a:solidFill>
                <a:schemeClr val="tx1"/>
              </a:solidFill>
              <a:effectLst/>
              <a:latin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tab pos="2009775" algn="l"/>
              </a:tabLst>
            </a:pPr>
            <a:r>
              <a:rPr kumimoji="0" lang="uk-UA" sz="1500" b="1" i="1"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Полістирол</a:t>
            </a:r>
            <a:r>
              <a:rPr kumimoji="0" lang="uk-UA" sz="1500" b="0" i="1"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uk-UA" sz="1500" b="0" i="1" u="none" strike="noStrike" cap="none" normalizeH="0" baseline="0" dirty="0" smtClean="0">
                <a:ln>
                  <a:noFill/>
                </a:ln>
                <a:solidFill>
                  <a:schemeClr val="tx1"/>
                </a:solidFill>
                <a:effectLst/>
                <a:latin typeface="Lucida Sans Unicode"/>
                <a:ea typeface="Calibri" pitchFamily="34" charset="0"/>
                <a:cs typeface="Times New Roman" pitchFamily="18" charset="0"/>
              </a:rPr>
              <a:t>–</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uk-UA"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пористий синтетичний органічний адсорбент з питомою поверхнею до 100 м</a:t>
            </a:r>
            <a:r>
              <a:rPr kumimoji="0" lang="uk-UA" sz="1500" b="0" i="1" u="none" strike="noStrike" cap="none" normalizeH="0" baseline="30000" dirty="0" smtClean="0">
                <a:ln>
                  <a:noFill/>
                </a:ln>
                <a:solidFill>
                  <a:srgbClr val="0000FF"/>
                </a:solidFill>
                <a:effectLst/>
                <a:latin typeface="Cambria" pitchFamily="18" charset="0"/>
                <a:ea typeface="Calibri" pitchFamily="34" charset="0"/>
                <a:cs typeface="Times New Roman" pitchFamily="18" charset="0"/>
              </a:rPr>
              <a:t>2</a:t>
            </a:r>
            <a:r>
              <a:rPr kumimoji="0" lang="uk-UA"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/г.</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Фірмові назви адсорбентів на основі стиролу і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дивінілбензолу</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порапак</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хромосорб</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полісорб</a:t>
            </a:r>
            <a:r>
              <a:rPr lang="ru-RU" sz="1500" dirty="0" smtClean="0">
                <a:latin typeface="Cambria" pitchFamily="18" charset="0"/>
                <a:ea typeface="Calibri" pitchFamily="34" charset="0"/>
                <a:cs typeface="Times New Roman" pitchFamily="18" charset="0"/>
              </a:rPr>
              <a:t>.</a:t>
            </a:r>
            <a:endParaRPr kumimoji="0" lang="uk-UA" sz="1800" b="0" i="0" u="none" strike="noStrike" cap="none" normalizeH="0" baseline="0" dirty="0" smtClean="0">
              <a:ln>
                <a:noFill/>
              </a:ln>
              <a:solidFill>
                <a:schemeClr val="tx1"/>
              </a:solidFill>
              <a:effectLst/>
              <a:latin typeface="Arial" pitchFamily="34" charset="0"/>
            </a:endParaRPr>
          </a:p>
        </p:txBody>
      </p:sp>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002817" name="Rectangle 1"/>
          <p:cNvSpPr>
            <a:spLocks noChangeArrowheads="1"/>
          </p:cNvSpPr>
          <p:nvPr/>
        </p:nvSpPr>
        <p:spPr bwMode="auto">
          <a:xfrm>
            <a:off x="285720" y="1142984"/>
            <a:ext cx="8501122" cy="78483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kumimoji="0" lang="uk-UA" sz="1500" b="1" i="0"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Неполярні адсорбенти</a:t>
            </a:r>
          </a:p>
          <a:p>
            <a:pPr marR="0" lvl="0" algn="just" defTabSz="914400" rtl="0" eaLnBrk="1" fontAlgn="base" latinLnBrk="0" hangingPunct="1">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графітована сажа, активоване вугілля та інші, які є неселективними до полярних молекул. </a:t>
            </a:r>
            <a:r>
              <a:rPr kumimoji="0" lang="uk-UA"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Адсорбція на них відбувається за рахунок дисперсійних сил</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a:t>
            </a:r>
            <a:endParaRPr kumimoji="0" lang="uk-UA" sz="1800" b="0" i="0" u="none" strike="noStrike" cap="none" normalizeH="0" baseline="0" dirty="0" smtClean="0">
              <a:ln>
                <a:noFill/>
              </a:ln>
              <a:solidFill>
                <a:schemeClr val="tx1"/>
              </a:solidFill>
              <a:effectLst/>
              <a:latin typeface="Arial" pitchFamily="34" charset="0"/>
            </a:endParaRPr>
          </a:p>
        </p:txBody>
      </p:sp>
      <p:cxnSp>
        <p:nvCxnSpPr>
          <p:cNvPr id="7" name="Прямая соединительная линия 6"/>
          <p:cNvCxnSpPr/>
          <p:nvPr/>
        </p:nvCxnSpPr>
        <p:spPr>
          <a:xfrm>
            <a:off x="357158" y="2000240"/>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8" name="Rectangle 1"/>
          <p:cNvSpPr>
            <a:spLocks noChangeArrowheads="1"/>
          </p:cNvSpPr>
          <p:nvPr/>
        </p:nvSpPr>
        <p:spPr bwMode="auto">
          <a:xfrm>
            <a:off x="3500430" y="748381"/>
            <a:ext cx="5574410" cy="323165"/>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uk-UA" sz="15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Особливості </a:t>
            </a:r>
            <a:r>
              <a:rPr kumimoji="0" lang="uk-UA" sz="1500" b="1"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газоадсорбційної</a:t>
            </a:r>
            <a:r>
              <a:rPr kumimoji="0" lang="uk-UA" sz="15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хроматографії. Адсорбенти</a:t>
            </a:r>
            <a:endParaRPr kumimoji="0" lang="uk-UA" sz="1800" b="0" i="0" u="none" strike="noStrike" cap="none" normalizeH="0" baseline="0" dirty="0" smtClean="0">
              <a:ln>
                <a:noFill/>
              </a:ln>
              <a:solidFill>
                <a:schemeClr val="tx1"/>
              </a:solidFill>
              <a:effectLst/>
              <a:latin typeface="Arial" pitchFamily="34" charset="0"/>
            </a:endParaRPr>
          </a:p>
        </p:txBody>
      </p:sp>
      <p:sp>
        <p:nvSpPr>
          <p:cNvPr id="4002819" name="Rectangle 3"/>
          <p:cNvSpPr>
            <a:spLocks noChangeArrowheads="1"/>
          </p:cNvSpPr>
          <p:nvPr/>
        </p:nvSpPr>
        <p:spPr bwMode="auto">
          <a:xfrm>
            <a:off x="142844" y="5214950"/>
            <a:ext cx="8786874" cy="1477328"/>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500" b="1" i="1"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Пінополіуретани</a:t>
            </a:r>
            <a:r>
              <a:rPr kumimoji="0" lang="uk-UA" sz="1500" b="0" i="0"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 </a:t>
            </a:r>
            <a:r>
              <a:rPr kumimoji="0" lang="ru-RU"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a:t>
            </a:r>
            <a:r>
              <a:rPr kumimoji="0" lang="uk-UA"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пластичні матеріали, в яких частина твердої фази - </a:t>
            </a:r>
            <a:r>
              <a:rPr kumimoji="0" lang="ru-RU"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пол</a:t>
            </a:r>
            <a:r>
              <a:rPr kumimoji="0" lang="uk-UA" sz="1500" b="0" i="1" u="none" strike="noStrike" cap="none" normalizeH="0" baseline="0" dirty="0" err="1" smtClean="0">
                <a:ln>
                  <a:noFill/>
                </a:ln>
                <a:solidFill>
                  <a:srgbClr val="0000FF"/>
                </a:solidFill>
                <a:effectLst/>
                <a:latin typeface="Cambria" pitchFamily="18" charset="0"/>
                <a:ea typeface="Calibri" pitchFamily="34" charset="0"/>
                <a:cs typeface="Times New Roman" pitchFamily="18" charset="0"/>
              </a:rPr>
              <a:t>іуретану</a:t>
            </a:r>
            <a:r>
              <a:rPr kumimoji="0" lang="uk-UA"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a:t>
            </a:r>
            <a:r>
              <a:rPr kumimoji="0" lang="ru-RU"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a:t>
            </a:r>
            <a:r>
              <a:rPr kumimoji="0" lang="uk-UA"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заміщена газом; адсорбують органічні реагенти та їх комплексні сполуки з неорганічними й органічними лігандами.</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До складу входять уретанові угруповання та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етерні</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естерні</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атоми кисню</a:t>
            </a:r>
            <a:r>
              <a:rPr kumimoji="0" lang="ru-RU"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За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рН</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&lt;3 відбувається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протонізація</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етерних</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атомів кисню, внаслідок чого пінополіуретани набувають властивостей аніонообмінних сорбентів. Використовуються як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твердофазові</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сорбенти, модифіковані органічними або неорганічними реагентами.</a:t>
            </a:r>
            <a:endParaRPr kumimoji="0" lang="uk-UA" sz="18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997697" name="Rectangle 1"/>
          <p:cNvSpPr>
            <a:spLocks noChangeArrowheads="1"/>
          </p:cNvSpPr>
          <p:nvPr/>
        </p:nvSpPr>
        <p:spPr bwMode="auto">
          <a:xfrm>
            <a:off x="142876" y="1217102"/>
            <a:ext cx="8786842" cy="4355038"/>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7663" algn="just" defTabSz="914400" rtl="0" eaLnBrk="1" fontAlgn="base" latinLnBrk="0" hangingPunct="1">
              <a:lnSpc>
                <a:spcPct val="100000"/>
              </a:lnSpc>
              <a:spcBef>
                <a:spcPct val="0"/>
              </a:spcBef>
              <a:spcAft>
                <a:spcPct val="0"/>
              </a:spcAft>
              <a:buClrTx/>
              <a:buSzTx/>
              <a:buFontTx/>
              <a:buNone/>
              <a:tabLst/>
            </a:pPr>
            <a:r>
              <a:rPr kumimoji="0" lang="uk-UA" sz="15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Газова хроматографія</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є одним із найефективніших і найпоширеніших аналітичних методів розділення та визначення хімічних сполук.  </a:t>
            </a:r>
            <a:r>
              <a:rPr kumimoji="0" lang="uk-UA"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Газова хроматографія є універсальним методом аналізу, який дає змогу розділяти й кількісно визначати різні суміші, включаючи </a:t>
            </a:r>
            <a:r>
              <a:rPr kumimoji="0" lang="uk-UA" sz="1500" b="0" i="1" u="none" strike="noStrike" cap="none" normalizeH="0" baseline="0" dirty="0" err="1" smtClean="0">
                <a:ln>
                  <a:noFill/>
                </a:ln>
                <a:solidFill>
                  <a:srgbClr val="0000FF"/>
                </a:solidFill>
                <a:effectLst/>
                <a:latin typeface="Cambria" pitchFamily="18" charset="0"/>
                <a:ea typeface="Calibri" pitchFamily="34" charset="0"/>
                <a:cs typeface="Times New Roman" pitchFamily="18" charset="0"/>
              </a:rPr>
              <a:t>низькокиплячі</a:t>
            </a:r>
            <a:r>
              <a:rPr kumimoji="0" lang="uk-UA"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газоподібні сполуки та суміші рідких і твердих речовин.</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Широко використовують для речовин, які можуть перебувати в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газо-</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або пароподібному стані за температури до 300-400 °С, особливо органічних. Цим вимогам відповідає близько 5% відомих органічних сполук, але саме ці сполуки складають 70-80% сполук, які використовує людина в сфері виробництва і побуту. Наприклад, розділити бензол і циклогексан температура кипіння 80,1 і 80,8ºС) з допомогою газовою хроматографії не важко, тоді як це абсолютно неможливо зробити перегонкою.</a:t>
            </a:r>
            <a:endParaRPr kumimoji="0" lang="ru-RU" sz="900" b="0" i="0" u="none" strike="noStrike" cap="none" normalizeH="0" baseline="0" dirty="0" smtClean="0">
              <a:ln>
                <a:noFill/>
              </a:ln>
              <a:solidFill>
                <a:schemeClr val="tx1"/>
              </a:solidFill>
              <a:effectLst/>
              <a:latin typeface="Arial" pitchFamily="34" charset="0"/>
            </a:endParaRPr>
          </a:p>
          <a:p>
            <a:pPr marL="0" marR="0" lvl="0" indent="347663" algn="just"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У деяких галузях промисловості, наприклад у нафтохімічній і газовій, до 90-100 % хімічних аналізів виконують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газохроматографічним</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методом.</a:t>
            </a:r>
            <a:endParaRPr kumimoji="0" lang="ru-RU" sz="900" b="0" i="0" u="none" strike="noStrike" cap="none" normalizeH="0" baseline="0" dirty="0" smtClean="0">
              <a:ln>
                <a:noFill/>
              </a:ln>
              <a:solidFill>
                <a:schemeClr val="tx1"/>
              </a:solidFill>
              <a:effectLst/>
              <a:latin typeface="Arial" pitchFamily="34" charset="0"/>
            </a:endParaRPr>
          </a:p>
          <a:p>
            <a:pPr marL="0" marR="0" lvl="0" indent="347663" algn="just" defTabSz="914400" rtl="0" eaLnBrk="0" fontAlgn="base" latinLnBrk="0" hangingPunct="0">
              <a:lnSpc>
                <a:spcPct val="100000"/>
              </a:lnSpc>
              <a:spcBef>
                <a:spcPct val="0"/>
              </a:spcBef>
              <a:spcAft>
                <a:spcPct val="0"/>
              </a:spcAft>
              <a:buClrTx/>
              <a:buSzTx/>
              <a:buFontTx/>
              <a:buNone/>
              <a:tabLst/>
            </a:pPr>
            <a:r>
              <a:rPr kumimoji="0" lang="uk-UA" sz="1400" b="1"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Основоположними</a:t>
            </a:r>
            <a:r>
              <a:rPr kumimoji="0" lang="uk-UA" sz="14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роботами з газової хроматографії були: </a:t>
            </a:r>
            <a:endParaRPr kumimoji="0" lang="ru-RU" sz="1400" b="0" i="0" u="none" strike="noStrike" cap="none" normalizeH="0" baseline="0" dirty="0" smtClean="0">
              <a:ln>
                <a:noFill/>
              </a:ln>
              <a:solidFill>
                <a:srgbClr val="0000FF"/>
              </a:solidFill>
              <a:effectLst/>
              <a:latin typeface="Arial" pitchFamily="34" charset="0"/>
            </a:endParaRPr>
          </a:p>
          <a:p>
            <a:pPr marL="0" marR="0" lvl="0" indent="347663" algn="just" defTabSz="914400" rtl="0" eaLnBrk="0" fontAlgn="base" latinLnBrk="0" hangingPunct="0">
              <a:lnSpc>
                <a:spcPct val="100000"/>
              </a:lnSpc>
              <a:spcBef>
                <a:spcPct val="0"/>
              </a:spcBef>
              <a:spcAft>
                <a:spcPct val="0"/>
              </a:spcAft>
              <a:buClrTx/>
              <a:buSzTx/>
              <a:buFontTx/>
              <a:buChar char="•"/>
              <a:tabLst/>
            </a:pPr>
            <a:r>
              <a:rPr kumimoji="0" lang="uk-UA"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стаття про можливості використання газу як рухомої фази</a:t>
            </a:r>
            <a:r>
              <a:rPr kumimoji="0" lang="en-US"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uk-UA"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англійських вчених А.Мартіна та Р.</a:t>
            </a:r>
            <a:r>
              <a:rPr kumimoji="0" lang="uk-UA" sz="14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Сінджома</a:t>
            </a:r>
            <a:r>
              <a:rPr kumimoji="0" lang="uk-UA"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Однак ця стаття вийшла під  час Другої світової війни і не була помічена. Тільки в 1950 р. на засіданні Біохімічного товариства Мартін зі своїм учнем А.Т. Джеймсом</a:t>
            </a:r>
            <a:r>
              <a:rPr kumimoji="0" lang="uk-UA" sz="1400" b="0" i="0" u="none" strike="noStrike" cap="none" normalizeH="0" baseline="0" dirty="0" smtClean="0">
                <a:ln>
                  <a:noFill/>
                </a:ln>
                <a:solidFill>
                  <a:srgbClr val="000000"/>
                </a:solidFill>
                <a:effectLst/>
                <a:latin typeface="Cambria" pitchFamily="18" charset="0"/>
                <a:ea typeface="Calibri" pitchFamily="34" charset="0"/>
                <a:cs typeface="Times New Roman" pitchFamily="18" charset="0"/>
              </a:rPr>
              <a:t> успішно виступили з докладом про газорідинну розподільчу хроматографію і метод отримав всезагальне визнання. </a:t>
            </a:r>
            <a:endParaRPr kumimoji="0" lang="ru-RU" sz="1400" b="0" i="0" u="none" strike="noStrike" cap="none" normalizeH="0" baseline="0" dirty="0" smtClean="0">
              <a:ln>
                <a:noFill/>
              </a:ln>
              <a:solidFill>
                <a:schemeClr val="tx1"/>
              </a:solidFill>
              <a:effectLst/>
              <a:latin typeface="Arial" pitchFamily="34" charset="0"/>
            </a:endParaRPr>
          </a:p>
          <a:p>
            <a:pPr marL="0" marR="0" lvl="0" indent="347663" algn="just" defTabSz="914400" rtl="0" eaLnBrk="0" fontAlgn="base" latinLnBrk="0" hangingPunct="0">
              <a:lnSpc>
                <a:spcPct val="100000"/>
              </a:lnSpc>
              <a:spcBef>
                <a:spcPct val="0"/>
              </a:spcBef>
              <a:spcAft>
                <a:spcPct val="0"/>
              </a:spcAft>
              <a:buClrTx/>
              <a:buSzTx/>
              <a:buFontTx/>
              <a:buChar char="•"/>
              <a:tabLst/>
            </a:pPr>
            <a:r>
              <a:rPr kumimoji="0" lang="uk-UA" sz="1400" b="0" i="0" u="none" strike="noStrike" cap="none" normalizeH="0" baseline="0" dirty="0" smtClean="0">
                <a:ln>
                  <a:noFill/>
                </a:ln>
                <a:solidFill>
                  <a:srgbClr val="000000"/>
                </a:solidFill>
                <a:effectLst/>
                <a:latin typeface="Cambria" pitchFamily="18" charset="0"/>
                <a:ea typeface="Calibri" pitchFamily="34" charset="0"/>
                <a:cs typeface="Times New Roman" pitchFamily="18" charset="0"/>
              </a:rPr>
              <a:t> </a:t>
            </a:r>
            <a:r>
              <a:rPr kumimoji="0" lang="uk-UA"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розробка у 1951 р. радянськими вченими під керівництвом А.А.</a:t>
            </a:r>
            <a:r>
              <a:rPr kumimoji="0" lang="uk-UA" sz="14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Жуховицького</a:t>
            </a:r>
            <a:r>
              <a:rPr kumimoji="0" lang="uk-UA"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і К.О.</a:t>
            </a:r>
            <a:r>
              <a:rPr kumimoji="0" lang="uk-UA" sz="14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Гольберта</a:t>
            </a:r>
            <a:r>
              <a:rPr kumimoji="0" lang="uk-UA"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методу </a:t>
            </a:r>
            <a:r>
              <a:rPr kumimoji="0" lang="uk-UA" sz="14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хроматермографії</a:t>
            </a:r>
            <a:r>
              <a:rPr kumimoji="0" lang="uk-UA"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що ґрунтується на різній зміні здатності газів до сорбції зі зміною температури; </a:t>
            </a:r>
            <a:endParaRPr kumimoji="0" lang="ru-RU" sz="1400" b="0" i="0" u="none" strike="noStrike" cap="none" normalizeH="0" baseline="0" dirty="0" smtClean="0">
              <a:ln>
                <a:noFill/>
              </a:ln>
              <a:solidFill>
                <a:schemeClr val="tx1"/>
              </a:solidFill>
              <a:effectLst/>
              <a:latin typeface="Arial" pitchFamily="34" charset="0"/>
            </a:endParaRPr>
          </a:p>
          <a:p>
            <a:pPr marL="0" marR="0" lvl="0" indent="347663" algn="just" defTabSz="914400" rtl="0" eaLnBrk="0" fontAlgn="base" latinLnBrk="0" hangingPunct="0">
              <a:lnSpc>
                <a:spcPct val="100000"/>
              </a:lnSpc>
              <a:spcBef>
                <a:spcPct val="0"/>
              </a:spcBef>
              <a:spcAft>
                <a:spcPct val="0"/>
              </a:spcAft>
              <a:buClrTx/>
              <a:buSzTx/>
              <a:buFontTx/>
              <a:buChar char="•"/>
              <a:tabLst/>
            </a:pPr>
            <a:r>
              <a:rPr kumimoji="0" lang="uk-UA" sz="1400" b="0" i="0" u="none" strike="noStrike" cap="none" normalizeH="0" baseline="0" dirty="0" smtClean="0">
                <a:ln>
                  <a:noFill/>
                </a:ln>
                <a:solidFill>
                  <a:srgbClr val="000000"/>
                </a:solidFill>
                <a:effectLst/>
                <a:latin typeface="Cambria" pitchFamily="18" charset="0"/>
                <a:ea typeface="Calibri" pitchFamily="34" charset="0"/>
                <a:cs typeface="Times New Roman" pitchFamily="18" charset="0"/>
              </a:rPr>
              <a:t> істотна модернізація методу </a:t>
            </a:r>
            <a:r>
              <a:rPr kumimoji="0" lang="uk-UA" sz="1400" b="0" i="0" u="none" strike="noStrike" cap="none" normalizeH="0" baseline="0" dirty="0" err="1" smtClean="0">
                <a:ln>
                  <a:noFill/>
                </a:ln>
                <a:solidFill>
                  <a:srgbClr val="000000"/>
                </a:solidFill>
                <a:effectLst/>
                <a:latin typeface="Cambria" pitchFamily="18" charset="0"/>
                <a:ea typeface="Calibri" pitchFamily="34" charset="0"/>
                <a:cs typeface="Times New Roman" pitchFamily="18" charset="0"/>
              </a:rPr>
              <a:t>газо-адсорбційної</a:t>
            </a:r>
            <a:r>
              <a:rPr kumimoji="0" lang="uk-UA" sz="1400" b="0" i="0" u="none" strike="noStrike" cap="none" normalizeH="0" baseline="0" dirty="0" smtClean="0">
                <a:ln>
                  <a:noFill/>
                </a:ln>
                <a:solidFill>
                  <a:srgbClr val="000000"/>
                </a:solidFill>
                <a:effectLst/>
                <a:latin typeface="Cambria" pitchFamily="18" charset="0"/>
                <a:ea typeface="Calibri" pitchFamily="34" charset="0"/>
                <a:cs typeface="Times New Roman" pitchFamily="18" charset="0"/>
              </a:rPr>
              <a:t> хроматографії </a:t>
            </a:r>
            <a:r>
              <a:rPr kumimoji="0" lang="uk-UA" sz="1400" b="0" i="0" u="none" strike="noStrike" cap="none" normalizeH="0" baseline="0" dirty="0" err="1" smtClean="0">
                <a:ln>
                  <a:noFill/>
                </a:ln>
                <a:solidFill>
                  <a:srgbClr val="000000"/>
                </a:solidFill>
                <a:effectLst/>
                <a:latin typeface="Cambria" pitchFamily="18" charset="0"/>
                <a:ea typeface="Calibri" pitchFamily="34" charset="0"/>
                <a:cs typeface="Times New Roman" pitchFamily="18" charset="0"/>
              </a:rPr>
              <a:t>Янакі</a:t>
            </a:r>
            <a:r>
              <a:rPr kumimoji="0" lang="uk-UA" sz="1400" b="0" i="0" u="none" strike="noStrike" cap="none" normalizeH="0" baseline="0" dirty="0" smtClean="0">
                <a:ln>
                  <a:noFill/>
                </a:ln>
                <a:solidFill>
                  <a:srgbClr val="000000"/>
                </a:solidFill>
                <a:effectLst/>
                <a:latin typeface="Cambria" pitchFamily="18" charset="0"/>
                <a:ea typeface="Calibri" pitchFamily="34" charset="0"/>
                <a:cs typeface="Times New Roman" pitchFamily="18" charset="0"/>
              </a:rPr>
              <a:t> в 1953 р.</a:t>
            </a:r>
            <a:endParaRPr kumimoji="0" lang="uk-UA" sz="1400" b="0" i="0" u="none" strike="noStrike" cap="none" normalizeH="0" baseline="0" dirty="0" smtClean="0">
              <a:ln>
                <a:noFill/>
              </a:ln>
              <a:solidFill>
                <a:schemeClr val="tx1"/>
              </a:solidFill>
              <a:effectLst/>
              <a:latin typeface="Arial" pitchFamily="34" charset="0"/>
            </a:endParaRPr>
          </a:p>
        </p:txBody>
      </p:sp>
      <p:sp>
        <p:nvSpPr>
          <p:cNvPr id="8" name="Прямоугольник 7"/>
          <p:cNvSpPr/>
          <p:nvPr/>
        </p:nvSpPr>
        <p:spPr>
          <a:xfrm>
            <a:off x="6572264" y="714356"/>
            <a:ext cx="2269789" cy="369332"/>
          </a:xfrm>
          <a:prstGeom prst="rect">
            <a:avLst/>
          </a:prstGeom>
        </p:spPr>
        <p:txBody>
          <a:bodyPr wrap="none">
            <a:spAutoFit/>
          </a:bodyPr>
          <a:lstStyle/>
          <a:p>
            <a:r>
              <a:rPr lang="uk-UA" b="1" dirty="0" smtClean="0"/>
              <a:t>3агальні положення </a:t>
            </a:r>
            <a:endParaRPr lang="ru-RU" b="1"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001793" name="Rectangle 1"/>
          <p:cNvSpPr>
            <a:spLocks noChangeArrowheads="1"/>
          </p:cNvSpPr>
          <p:nvPr/>
        </p:nvSpPr>
        <p:spPr bwMode="auto">
          <a:xfrm>
            <a:off x="357158" y="1214422"/>
            <a:ext cx="8429684" cy="26314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tab pos="685800" algn="l"/>
              </a:tabLst>
            </a:pPr>
            <a:r>
              <a:rPr kumimoji="0" lang="uk-UA" sz="1500" b="0" i="0" u="none" strike="noStrike" cap="none" normalizeH="0" baseline="0" dirty="0" smtClean="0">
                <a:ln>
                  <a:noFill/>
                </a:ln>
                <a:solidFill>
                  <a:srgbClr val="FF0000"/>
                </a:solidFill>
                <a:effectLst/>
                <a:latin typeface="Cambria" pitchFamily="18" charset="0"/>
                <a:ea typeface="MS Mincho" pitchFamily="49" charset="-128"/>
                <a:cs typeface="Times New Roman" pitchFamily="18" charset="0"/>
              </a:rPr>
              <a:t>Використовують </a:t>
            </a:r>
            <a:r>
              <a:rPr kumimoji="0" lang="uk-UA" sz="1500" b="1" i="0" u="none" strike="noStrike" cap="none" normalizeH="0" baseline="0" dirty="0" smtClean="0">
                <a:ln>
                  <a:noFill/>
                </a:ln>
                <a:solidFill>
                  <a:srgbClr val="FF0000"/>
                </a:solidFill>
                <a:effectLst/>
                <a:latin typeface="Cambria" pitchFamily="18" charset="0"/>
                <a:ea typeface="MS Mincho" pitchFamily="49" charset="-128"/>
                <a:cs typeface="Times New Roman" pitchFamily="18" charset="0"/>
              </a:rPr>
              <a:t>модифікація</a:t>
            </a:r>
            <a:r>
              <a:rPr kumimoji="0" lang="uk-UA" sz="1500" b="0" i="0" u="none" strike="noStrike" cap="none" normalizeH="0" baseline="0" dirty="0" smtClean="0">
                <a:ln>
                  <a:noFill/>
                </a:ln>
                <a:solidFill>
                  <a:srgbClr val="FF0000"/>
                </a:solidFill>
                <a:effectLst/>
                <a:latin typeface="Cambria" pitchFamily="18" charset="0"/>
                <a:ea typeface="MS Mincho" pitchFamily="49" charset="-128"/>
                <a:cs typeface="Times New Roman" pitchFamily="18" charset="0"/>
              </a:rPr>
              <a:t> адсорбентів:</a:t>
            </a:r>
            <a:endParaRPr kumimoji="0" lang="ru-RU" sz="900" b="0" i="0" u="none" strike="noStrike" cap="none" normalizeH="0" baseline="0" dirty="0" smtClean="0">
              <a:ln>
                <a:noFill/>
              </a:ln>
              <a:solidFill>
                <a:srgbClr val="FF0000"/>
              </a:solidFill>
              <a:effectLst/>
              <a:latin typeface="Arial" pitchFamily="34" charset="0"/>
            </a:endParaRPr>
          </a:p>
          <a:p>
            <a:pPr marL="268288" marR="0" lvl="0" indent="-268288" algn="just" defTabSz="914400" rtl="0" eaLnBrk="0" fontAlgn="base" latinLnBrk="0" hangingPunct="0">
              <a:lnSpc>
                <a:spcPct val="100000"/>
              </a:lnSpc>
              <a:spcBef>
                <a:spcPct val="0"/>
              </a:spcBef>
              <a:spcAft>
                <a:spcPct val="0"/>
              </a:spcAft>
              <a:buClrTx/>
              <a:buSzTx/>
              <a:buFontTx/>
              <a:buChar char="•"/>
              <a:tabLst>
                <a:tab pos="685800" algn="l"/>
              </a:tabLst>
            </a:pPr>
            <a:r>
              <a:rPr kumimoji="0" lang="uk-UA" sz="1500" i="0"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обробка кислотами, лугами чи неорганічними речовинами </a:t>
            </a:r>
            <a:r>
              <a:rPr kumimoji="0" lang="uk-UA" sz="1500" i="0" u="none" strike="noStrike" cap="none" normalizeH="0" baseline="0" dirty="0" err="1" smtClean="0">
                <a:ln>
                  <a:noFill/>
                </a:ln>
                <a:solidFill>
                  <a:srgbClr val="0000FF"/>
                </a:solidFill>
                <a:effectLst/>
                <a:latin typeface="Cambria" pitchFamily="18" charset="0"/>
                <a:ea typeface="MS Mincho" pitchFamily="49" charset="-128"/>
                <a:cs typeface="Times New Roman" pitchFamily="18" charset="0"/>
              </a:rPr>
              <a:t>–приводить</a:t>
            </a:r>
            <a:r>
              <a:rPr kumimoji="0" lang="uk-UA" sz="1500" i="0"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 до видалення домішок, в основному оксидів металів в силікагелях;</a:t>
            </a:r>
            <a:endParaRPr kumimoji="0" lang="ru-RU" sz="900" i="0" u="none" strike="noStrike" cap="none" normalizeH="0" baseline="0" dirty="0" smtClean="0">
              <a:ln>
                <a:noFill/>
              </a:ln>
              <a:solidFill>
                <a:srgbClr val="0000FF"/>
              </a:solidFill>
              <a:effectLst/>
              <a:latin typeface="Arial" pitchFamily="34" charset="0"/>
            </a:endParaRPr>
          </a:p>
          <a:p>
            <a:pPr marL="268288" marR="0" lvl="0" indent="-268288" algn="just" defTabSz="914400" rtl="0" eaLnBrk="0" fontAlgn="base" latinLnBrk="0" hangingPunct="0">
              <a:lnSpc>
                <a:spcPct val="100000"/>
              </a:lnSpc>
              <a:spcBef>
                <a:spcPct val="0"/>
              </a:spcBef>
              <a:spcAft>
                <a:spcPct val="0"/>
              </a:spcAft>
              <a:buClrTx/>
              <a:buSzTx/>
              <a:buFontTx/>
              <a:buChar char="•"/>
              <a:tabLst>
                <a:tab pos="685800" algn="l"/>
              </a:tabLst>
            </a:pPr>
            <a:r>
              <a:rPr kumimoji="0" lang="uk-UA" sz="1500" b="0" i="0" u="none" strike="noStrike" cap="none" normalizeH="0" baseline="0" dirty="0" err="1" smtClean="0">
                <a:ln>
                  <a:noFill/>
                </a:ln>
                <a:solidFill>
                  <a:srgbClr val="002060"/>
                </a:solidFill>
                <a:effectLst/>
                <a:latin typeface="Cambria" pitchFamily="18" charset="0"/>
                <a:ea typeface="MS Mincho" pitchFamily="49" charset="-128"/>
                <a:cs typeface="Times New Roman" pitchFamily="18" charset="0"/>
              </a:rPr>
              <a:t>зв</a:t>
            </a:r>
            <a:r>
              <a:rPr kumimoji="0" lang="ru-RU" sz="1500" b="0" i="0" u="none" strike="noStrike" cap="none" normalizeH="0" baseline="0" dirty="0" smtClean="0">
                <a:ln>
                  <a:noFill/>
                </a:ln>
                <a:solidFill>
                  <a:srgbClr val="002060"/>
                </a:solidFill>
                <a:effectLst/>
                <a:latin typeface="Cambria" pitchFamily="18" charset="0"/>
                <a:ea typeface="MS Mincho" pitchFamily="49" charset="-128"/>
                <a:cs typeface="Times New Roman" pitchFamily="18" charset="0"/>
              </a:rPr>
              <a:t>’</a:t>
            </a:r>
            <a:r>
              <a:rPr kumimoji="0" lang="uk-UA" sz="1500" b="0" i="0" u="none" strike="noStrike" cap="none" normalizeH="0" baseline="0" dirty="0" err="1" smtClean="0">
                <a:ln>
                  <a:noFill/>
                </a:ln>
                <a:solidFill>
                  <a:srgbClr val="002060"/>
                </a:solidFill>
                <a:effectLst/>
                <a:latin typeface="Cambria" pitchFamily="18" charset="0"/>
                <a:ea typeface="MS Mincho" pitchFamily="49" charset="-128"/>
                <a:cs typeface="Times New Roman" pitchFamily="18" charset="0"/>
              </a:rPr>
              <a:t>язування</a:t>
            </a:r>
            <a:r>
              <a:rPr kumimoji="0" lang="uk-UA" sz="1500" b="0" i="0" u="none" strike="noStrike" cap="none" normalizeH="0" baseline="0" dirty="0" smtClean="0">
                <a:ln>
                  <a:noFill/>
                </a:ln>
                <a:solidFill>
                  <a:srgbClr val="002060"/>
                </a:solidFill>
                <a:effectLst/>
                <a:latin typeface="Cambria" pitchFamily="18" charset="0"/>
                <a:ea typeface="MS Mincho" pitchFamily="49" charset="-128"/>
                <a:cs typeface="Times New Roman" pitchFamily="18" charset="0"/>
              </a:rPr>
              <a:t> гідроксильних груп </a:t>
            </a:r>
            <a:r>
              <a:rPr kumimoji="0" lang="uk-UA" sz="1500" b="0" i="0" u="none" strike="noStrike" cap="none" normalizeH="0" baseline="0" dirty="0" err="1" smtClean="0">
                <a:ln>
                  <a:noFill/>
                </a:ln>
                <a:solidFill>
                  <a:srgbClr val="002060"/>
                </a:solidFill>
                <a:effectLst/>
                <a:latin typeface="Cambria" pitchFamily="18" charset="0"/>
                <a:ea typeface="MS Mincho" pitchFamily="49" charset="-128"/>
                <a:cs typeface="Times New Roman" pitchFamily="18" charset="0"/>
              </a:rPr>
              <a:t>хлорсиланами</a:t>
            </a:r>
            <a:r>
              <a:rPr kumimoji="0" lang="uk-UA" sz="1500" b="0" i="0" u="none" strike="noStrike" cap="none" normalizeH="0" baseline="0" dirty="0" smtClean="0">
                <a:ln>
                  <a:noFill/>
                </a:ln>
                <a:solidFill>
                  <a:srgbClr val="002060"/>
                </a:solidFill>
                <a:effectLst/>
                <a:latin typeface="Cambria" pitchFamily="18" charset="0"/>
                <a:ea typeface="MS Mincho" pitchFamily="49" charset="-128"/>
                <a:cs typeface="Times New Roman" pitchFamily="18" charset="0"/>
              </a:rPr>
              <a:t> чи іншими речовинами – заміна активних груп поверхні адсорбентів на неактивні, наприклад,  гідроксильних на </a:t>
            </a:r>
            <a:r>
              <a:rPr kumimoji="0" lang="uk-UA" sz="1500" b="0" i="0" u="none" strike="noStrike" cap="none" normalizeH="0" baseline="0" dirty="0" err="1" smtClean="0">
                <a:ln>
                  <a:noFill/>
                </a:ln>
                <a:solidFill>
                  <a:srgbClr val="002060"/>
                </a:solidFill>
                <a:effectLst/>
                <a:latin typeface="Cambria" pitchFamily="18" charset="0"/>
                <a:ea typeface="MS Mincho" pitchFamily="49" charset="-128"/>
                <a:cs typeface="Times New Roman" pitchFamily="18" charset="0"/>
              </a:rPr>
              <a:t>метильні</a:t>
            </a:r>
            <a:r>
              <a:rPr kumimoji="0" lang="uk-UA" sz="1500" b="0" i="0" u="none" strike="noStrike" cap="none" normalizeH="0" baseline="0" dirty="0" smtClean="0">
                <a:ln>
                  <a:noFill/>
                </a:ln>
                <a:solidFill>
                  <a:srgbClr val="002060"/>
                </a:solidFill>
                <a:effectLst/>
                <a:latin typeface="Cambria" pitchFamily="18" charset="0"/>
                <a:ea typeface="MS Mincho" pitchFamily="49" charset="-128"/>
                <a:cs typeface="Times New Roman" pitchFamily="18" charset="0"/>
              </a:rPr>
              <a:t> при </a:t>
            </a:r>
            <a:r>
              <a:rPr kumimoji="0" lang="uk-UA" sz="1500" b="0" i="0" u="none" strike="noStrike" cap="none" normalizeH="0" baseline="0" dirty="0" err="1" smtClean="0">
                <a:ln>
                  <a:noFill/>
                </a:ln>
                <a:solidFill>
                  <a:srgbClr val="002060"/>
                </a:solidFill>
                <a:effectLst/>
                <a:latin typeface="Cambria" pitchFamily="18" charset="0"/>
                <a:ea typeface="MS Mincho" pitchFamily="49" charset="-128"/>
                <a:cs typeface="Times New Roman" pitchFamily="18" charset="0"/>
              </a:rPr>
              <a:t>силанізації</a:t>
            </a:r>
            <a:r>
              <a:rPr kumimoji="0" lang="uk-UA" sz="1500" b="0" i="0" u="none" strike="noStrike" cap="none" normalizeH="0" baseline="0" dirty="0" smtClean="0">
                <a:ln>
                  <a:noFill/>
                </a:ln>
                <a:solidFill>
                  <a:srgbClr val="002060"/>
                </a:solidFill>
                <a:effectLst/>
                <a:latin typeface="Cambria" pitchFamily="18" charset="0"/>
                <a:ea typeface="MS Mincho" pitchFamily="49" charset="-128"/>
                <a:cs typeface="Times New Roman" pitchFamily="18" charset="0"/>
              </a:rPr>
              <a:t> </a:t>
            </a:r>
            <a:r>
              <a:rPr kumimoji="0" lang="uk-UA" sz="1500" b="0" i="0" u="none" strike="noStrike" cap="none" normalizeH="0" baseline="0" dirty="0" err="1" smtClean="0">
                <a:ln>
                  <a:noFill/>
                </a:ln>
                <a:solidFill>
                  <a:srgbClr val="002060"/>
                </a:solidFill>
                <a:effectLst/>
                <a:latin typeface="Cambria" pitchFamily="18" charset="0"/>
                <a:ea typeface="MS Mincho" pitchFamily="49" charset="-128"/>
                <a:cs typeface="Times New Roman" pitchFamily="18" charset="0"/>
              </a:rPr>
              <a:t>силікагеля</a:t>
            </a:r>
            <a:r>
              <a:rPr kumimoji="0" lang="uk-UA" sz="1500" b="0" i="0" u="none" strike="noStrike" cap="none" normalizeH="0" baseline="0" dirty="0" smtClean="0">
                <a:ln>
                  <a:noFill/>
                </a:ln>
                <a:solidFill>
                  <a:srgbClr val="002060"/>
                </a:solidFill>
                <a:effectLst/>
                <a:latin typeface="Cambria" pitchFamily="18" charset="0"/>
                <a:ea typeface="MS Mincho" pitchFamily="49" charset="-128"/>
                <a:cs typeface="Times New Roman" pitchFamily="18" charset="0"/>
              </a:rPr>
              <a:t>;</a:t>
            </a:r>
            <a:endParaRPr kumimoji="0" lang="ru-RU" sz="900" b="0" i="0" u="none" strike="noStrike" cap="none" normalizeH="0" baseline="0" dirty="0" smtClean="0">
              <a:ln>
                <a:noFill/>
              </a:ln>
              <a:solidFill>
                <a:srgbClr val="002060"/>
              </a:solidFill>
              <a:effectLst/>
              <a:latin typeface="Arial" pitchFamily="34" charset="0"/>
            </a:endParaRPr>
          </a:p>
          <a:p>
            <a:pPr marL="268288" marR="0" lvl="0" indent="-268288" algn="just" defTabSz="914400" rtl="0" eaLnBrk="0" fontAlgn="base" latinLnBrk="0" hangingPunct="0">
              <a:lnSpc>
                <a:spcPct val="100000"/>
              </a:lnSpc>
              <a:spcBef>
                <a:spcPct val="0"/>
              </a:spcBef>
              <a:spcAft>
                <a:spcPct val="0"/>
              </a:spcAft>
              <a:buClrTx/>
              <a:buSzTx/>
              <a:buFontTx/>
              <a:buChar char="•"/>
              <a:tabLst>
                <a:tab pos="685800" algn="l"/>
              </a:tabLst>
            </a:pPr>
            <a:r>
              <a:rPr kumimoji="0" lang="uk-UA" sz="1500" b="0" i="0"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насичення парою води – дезактивація адсорбентів, як і нанесення нелетких органічних речовин;</a:t>
            </a:r>
            <a:endParaRPr kumimoji="0" lang="ru-RU" sz="900" b="0" i="0" u="none" strike="noStrike" cap="none" normalizeH="0" baseline="0" dirty="0" smtClean="0">
              <a:ln>
                <a:noFill/>
              </a:ln>
              <a:solidFill>
                <a:srgbClr val="0000FF"/>
              </a:solidFill>
              <a:effectLst/>
              <a:latin typeface="Arial" pitchFamily="34" charset="0"/>
            </a:endParaRPr>
          </a:p>
          <a:p>
            <a:pPr marL="268288" marR="0" lvl="0" indent="-268288" algn="just" defTabSz="914400" rtl="0" eaLnBrk="0" fontAlgn="base" latinLnBrk="0" hangingPunct="0">
              <a:lnSpc>
                <a:spcPct val="100000"/>
              </a:lnSpc>
              <a:spcBef>
                <a:spcPct val="0"/>
              </a:spcBef>
              <a:spcAft>
                <a:spcPct val="0"/>
              </a:spcAft>
              <a:buClrTx/>
              <a:buSzTx/>
              <a:buFontTx/>
              <a:buChar char="•"/>
              <a:tabLst>
                <a:tab pos="685800" algn="l"/>
              </a:tabLst>
            </a:pPr>
            <a:r>
              <a:rPr kumimoji="0" lang="uk-UA" sz="1500" b="0" i="0" u="none" strike="noStrike" cap="none" normalizeH="0" baseline="0" dirty="0" smtClean="0">
                <a:ln>
                  <a:noFill/>
                </a:ln>
                <a:solidFill>
                  <a:srgbClr val="002060"/>
                </a:solidFill>
                <a:effectLst/>
                <a:latin typeface="Cambria" pitchFamily="18" charset="0"/>
                <a:ea typeface="MS Mincho" pitchFamily="49" charset="-128"/>
                <a:cs typeface="Times New Roman" pitchFamily="18" charset="0"/>
              </a:rPr>
              <a:t>геометрична модифікація – </a:t>
            </a:r>
            <a:r>
              <a:rPr kumimoji="0" lang="uk-UA" sz="1500" b="0" i="0" u="none" strike="noStrike" cap="none" normalizeH="0" baseline="0" dirty="0" err="1" smtClean="0">
                <a:ln>
                  <a:noFill/>
                </a:ln>
                <a:solidFill>
                  <a:srgbClr val="002060"/>
                </a:solidFill>
                <a:effectLst/>
                <a:latin typeface="Cambria" pitchFamily="18" charset="0"/>
                <a:ea typeface="MS Mincho" pitchFamily="49" charset="-128"/>
                <a:cs typeface="Times New Roman" pitchFamily="18" charset="0"/>
              </a:rPr>
              <a:t>прокалювання</a:t>
            </a:r>
            <a:r>
              <a:rPr kumimoji="0" lang="uk-UA" sz="1500" b="0" i="0" u="none" strike="noStrike" cap="none" normalizeH="0" baseline="0" dirty="0" smtClean="0">
                <a:ln>
                  <a:noFill/>
                </a:ln>
                <a:solidFill>
                  <a:srgbClr val="002060"/>
                </a:solidFill>
                <a:effectLst/>
                <a:latin typeface="Cambria" pitchFamily="18" charset="0"/>
                <a:ea typeface="MS Mincho" pitchFamily="49" charset="-128"/>
                <a:cs typeface="Times New Roman" pitchFamily="18" charset="0"/>
              </a:rPr>
              <a:t> при 900-1000 ºС. Це змінює структуру пор внаслідок спікання - залишаються тільки великі пори, що сприяє зменшенню розмивання хроматографічних зон і збільшенню швидкості аналізу.</a:t>
            </a:r>
            <a:endParaRPr kumimoji="0" lang="uk-UA" sz="1800" b="0" i="0" u="none" strike="noStrike" cap="none" normalizeH="0" baseline="0" dirty="0" smtClean="0">
              <a:ln>
                <a:noFill/>
              </a:ln>
              <a:solidFill>
                <a:srgbClr val="002060"/>
              </a:solidFill>
              <a:effectLst/>
              <a:latin typeface="Arial" pitchFamily="34" charset="0"/>
            </a:endParaRPr>
          </a:p>
        </p:txBody>
      </p:sp>
      <p:sp>
        <p:nvSpPr>
          <p:cNvPr id="7" name="Rectangle 1"/>
          <p:cNvSpPr>
            <a:spLocks noChangeArrowheads="1"/>
          </p:cNvSpPr>
          <p:nvPr/>
        </p:nvSpPr>
        <p:spPr bwMode="auto">
          <a:xfrm>
            <a:off x="3500430" y="748381"/>
            <a:ext cx="5574410" cy="323165"/>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uk-UA" sz="15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Особливості </a:t>
            </a:r>
            <a:r>
              <a:rPr kumimoji="0" lang="uk-UA" sz="1500" b="1"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газоадсорбційної</a:t>
            </a:r>
            <a:r>
              <a:rPr kumimoji="0" lang="uk-UA" sz="15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хроматографії. Адсорбенти</a:t>
            </a:r>
            <a:endParaRPr kumimoji="0" lang="uk-UA" sz="18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 name="Прямоугольник 5"/>
          <p:cNvSpPr/>
          <p:nvPr/>
        </p:nvSpPr>
        <p:spPr>
          <a:xfrm>
            <a:off x="4786314" y="785794"/>
            <a:ext cx="3972113" cy="323165"/>
          </a:xfrm>
          <a:prstGeom prst="rect">
            <a:avLst/>
          </a:prstGeom>
        </p:spPr>
        <p:txBody>
          <a:bodyPr wrap="none">
            <a:spAutoFit/>
          </a:bodyPr>
          <a:lstStyle/>
          <a:p>
            <a:r>
              <a:rPr lang="uk-UA" sz="1500" b="1" dirty="0" smtClean="0">
                <a:latin typeface="Cambria" pitchFamily="18" charset="0"/>
                <a:ea typeface="Calibri" pitchFamily="34" charset="0"/>
                <a:cs typeface="Times New Roman" pitchFamily="18" charset="0"/>
              </a:rPr>
              <a:t>Особливості газорідинної хроматографії</a:t>
            </a:r>
            <a:endParaRPr lang="ru-RU" sz="1500" b="1" dirty="0" smtClean="0">
              <a:latin typeface="Cambria" pitchFamily="18" charset="0"/>
              <a:ea typeface="Calibri" pitchFamily="34" charset="0"/>
              <a:cs typeface="Times New Roman" pitchFamily="18" charset="0"/>
            </a:endParaRPr>
          </a:p>
        </p:txBody>
      </p:sp>
      <p:sp>
        <p:nvSpPr>
          <p:cNvPr id="4000769" name="Rectangle 1"/>
          <p:cNvSpPr>
            <a:spLocks noChangeArrowheads="1"/>
          </p:cNvSpPr>
          <p:nvPr/>
        </p:nvSpPr>
        <p:spPr bwMode="auto">
          <a:xfrm>
            <a:off x="142844" y="1285860"/>
            <a:ext cx="8715404" cy="21698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kumimoji="0" lang="uk-UA" sz="1500" b="0" i="0" u="none" strike="noStrike" cap="none" normalizeH="0" baseline="0" dirty="0" smtClean="0">
                <a:ln>
                  <a:noFill/>
                </a:ln>
                <a:solidFill>
                  <a:srgbClr val="FF0000"/>
                </a:solidFill>
                <a:effectLst/>
                <a:latin typeface="Cambria" pitchFamily="18" charset="0"/>
                <a:ea typeface="MS Mincho" pitchFamily="49" charset="-128"/>
                <a:cs typeface="Times New Roman" pitchFamily="18" charset="0"/>
              </a:rPr>
              <a:t>Для правильного вибору нерухомої фази в газорідинній хроматографії необхідно керуватися такими правилами:</a:t>
            </a:r>
          </a:p>
          <a:p>
            <a:pPr marL="179388" marR="0" lvl="0" indent="-179388" algn="just" defTabSz="914400" rtl="0" eaLnBrk="0" fontAlgn="base" latinLnBrk="0" hangingPunct="0">
              <a:lnSpc>
                <a:spcPct val="100000"/>
              </a:lnSpc>
              <a:spcBef>
                <a:spcPct val="0"/>
              </a:spcBef>
              <a:spcAft>
                <a:spcPct val="0"/>
              </a:spcAft>
              <a:buClrTx/>
              <a:buSzTx/>
              <a:buFontTx/>
              <a:buChar char="•"/>
              <a:tabLst/>
            </a:pPr>
            <a:r>
              <a:rPr kumimoji="0" lang="uk-UA" sz="1500" b="0" i="1"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Сили взаємодії компонентів з розчинником, який використовується в якості нерухомої фази, повинні діяти </a:t>
            </a:r>
            <a:r>
              <a:rPr kumimoji="0" lang="uk-UA" sz="1500" b="0" i="1" u="none" strike="noStrike" cap="none" normalizeH="0" baseline="0" dirty="0" err="1" smtClean="0">
                <a:ln>
                  <a:noFill/>
                </a:ln>
                <a:solidFill>
                  <a:srgbClr val="0000FF"/>
                </a:solidFill>
                <a:effectLst/>
                <a:latin typeface="Cambria" pitchFamily="18" charset="0"/>
                <a:ea typeface="MS Mincho" pitchFamily="49" charset="-128"/>
                <a:cs typeface="Times New Roman" pitchFamily="18" charset="0"/>
              </a:rPr>
              <a:t>селективно</a:t>
            </a:r>
            <a:r>
              <a:rPr kumimoji="0" lang="uk-UA" sz="1500" b="0" i="1"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 тобто вибірково. Важливе значення при виборі нерухомої фази мають полярність розчинника, здатність хімічно взаємодіяти з компонентами суміші чи утворювати водневі зв’язки і деякі інші. </a:t>
            </a:r>
            <a:endParaRPr kumimoji="0" lang="ru-RU" sz="900" b="0" i="1" u="none" strike="noStrike" cap="none" normalizeH="0" baseline="0" dirty="0" smtClean="0">
              <a:ln>
                <a:noFill/>
              </a:ln>
              <a:solidFill>
                <a:srgbClr val="0000FF"/>
              </a:solidFill>
              <a:effectLst/>
              <a:latin typeface="Arial" pitchFamily="34" charset="0"/>
            </a:endParaRPr>
          </a:p>
          <a:p>
            <a:pPr marL="179388" marR="0" lvl="0" indent="-179388" algn="just" defTabSz="914400" rtl="0" eaLnBrk="0" fontAlgn="base" latinLnBrk="0" hangingPunct="0">
              <a:lnSpc>
                <a:spcPct val="100000"/>
              </a:lnSpc>
              <a:spcBef>
                <a:spcPct val="0"/>
              </a:spcBef>
              <a:spcAft>
                <a:spcPct val="0"/>
              </a:spcAft>
              <a:buClrTx/>
              <a:buSzTx/>
              <a:buFontTx/>
              <a:buChar char="•"/>
              <a:tabLst/>
            </a:pPr>
            <a:r>
              <a:rPr kumimoji="0" lang="uk-UA" sz="1500" b="0" i="1"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Рідка фаза повинна бути </a:t>
            </a:r>
            <a:r>
              <a:rPr kumimoji="0" lang="uk-UA" sz="1500" b="0" i="1" u="none" strike="noStrike" cap="none" normalizeH="0" baseline="0" dirty="0" err="1" smtClean="0">
                <a:ln>
                  <a:noFill/>
                </a:ln>
                <a:solidFill>
                  <a:srgbClr val="0000FF"/>
                </a:solidFill>
                <a:effectLst/>
                <a:latin typeface="Cambria" pitchFamily="18" charset="0"/>
                <a:ea typeface="MS Mincho" pitchFamily="49" charset="-128"/>
                <a:cs typeface="Times New Roman" pitchFamily="18" charset="0"/>
              </a:rPr>
              <a:t>малолеткою</a:t>
            </a:r>
            <a:r>
              <a:rPr kumimoji="0" lang="uk-UA" sz="1500" b="0" i="1"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 і не розкладатися при робочій температурі колонки.</a:t>
            </a:r>
            <a:endParaRPr kumimoji="0" lang="ru-RU" sz="900" b="0" i="1" u="none" strike="noStrike" cap="none" normalizeH="0" baseline="0" dirty="0" smtClean="0">
              <a:ln>
                <a:noFill/>
              </a:ln>
              <a:solidFill>
                <a:srgbClr val="0000FF"/>
              </a:solidFill>
              <a:effectLst/>
              <a:latin typeface="Arial" pitchFamily="34" charset="0"/>
            </a:endParaRPr>
          </a:p>
          <a:p>
            <a:pPr marL="179388" marR="0" lvl="0" indent="-179388" algn="just" defTabSz="914400" rtl="0" eaLnBrk="0" fontAlgn="base" latinLnBrk="0" hangingPunct="0">
              <a:lnSpc>
                <a:spcPct val="100000"/>
              </a:lnSpc>
              <a:spcBef>
                <a:spcPct val="0"/>
              </a:spcBef>
              <a:spcAft>
                <a:spcPct val="0"/>
              </a:spcAft>
              <a:buClrTx/>
              <a:buSzTx/>
              <a:buFontTx/>
              <a:buChar char="•"/>
              <a:tabLst/>
            </a:pPr>
            <a:r>
              <a:rPr kumimoji="0" lang="uk-UA" sz="1500" b="0" i="1"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Мають бути виключені необоротні реакції між речовиною рідкої фази і компонентами суміші, що аналізується, а також твердим носієм і газом-носієм.</a:t>
            </a:r>
            <a:endParaRPr kumimoji="0" lang="uk-UA" sz="1800" b="0" i="1" u="none" strike="noStrike" cap="none" normalizeH="0" baseline="0" dirty="0" smtClean="0">
              <a:ln>
                <a:noFill/>
              </a:ln>
              <a:solidFill>
                <a:srgbClr val="0000FF"/>
              </a:solidFill>
              <a:effectLst/>
              <a:latin typeface="Arial" pitchFamily="34" charset="0"/>
            </a:endParaRPr>
          </a:p>
        </p:txBody>
      </p:sp>
      <p:sp>
        <p:nvSpPr>
          <p:cNvPr id="4000770" name="Rectangle 2"/>
          <p:cNvSpPr>
            <a:spLocks noChangeArrowheads="1"/>
          </p:cNvSpPr>
          <p:nvPr/>
        </p:nvSpPr>
        <p:spPr bwMode="auto">
          <a:xfrm>
            <a:off x="214282" y="3473753"/>
            <a:ext cx="8643998" cy="21698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500" b="0" i="1" u="sng"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Вибір рідкої фази в основному проводять емпірично, користуючись положеннями теорії розчинів та літературними даними про фізико-хімічні властивості розчинника і речовин, що розчиняються. Якщо немає довідникових даних з абсорбційної здатності нерухомої фази, при її виборі користуються загальним принципом "</a:t>
            </a:r>
            <a:r>
              <a:rPr kumimoji="0" lang="uk-UA" sz="1500" b="0" i="1" u="sng"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подібне розчиняється у подібному</a:t>
            </a:r>
            <a:r>
              <a:rPr kumimoji="0" lang="uk-UA" sz="1500" b="0" i="1" u="sng"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За цим правилом, </a:t>
            </a:r>
            <a:r>
              <a:rPr kumimoji="0" lang="uk-UA" sz="1500" b="0" i="1" u="sng"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для розділення суміші двох речовин необхідно вибрати нерухому фазу, яка схожа за хімічною природою і властивостями до одного з компонентів суміші.</a:t>
            </a:r>
            <a:r>
              <a:rPr kumimoji="0" lang="uk-UA" sz="1500" b="0" i="1" u="sng"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Наприклад, при розділенні таких різних за властивостями речовин як спирт і алкан, необхідно як нерухому фазу вибрати або речовину з функціональною групою – ОН, або алкан. В спирті спирт краще розчиняється, і відповідно, виходить останнім з хроматографічної колонки. </a:t>
            </a:r>
            <a:endParaRPr kumimoji="0" lang="uk-UA" sz="1800" b="0" i="1" u="sng" strike="noStrike" cap="none" normalizeH="0" baseline="0" dirty="0" smtClean="0">
              <a:ln>
                <a:noFill/>
              </a:ln>
              <a:solidFill>
                <a:schemeClr val="tx1"/>
              </a:solidFill>
              <a:effectLst/>
              <a:latin typeface="Arial" pitchFamily="34" charset="0"/>
            </a:endParaRPr>
          </a:p>
        </p:txBody>
      </p:sp>
      <p:cxnSp>
        <p:nvCxnSpPr>
          <p:cNvPr id="10" name="Прямая соединительная линия 9"/>
          <p:cNvCxnSpPr/>
          <p:nvPr/>
        </p:nvCxnSpPr>
        <p:spPr>
          <a:xfrm>
            <a:off x="285720" y="3429000"/>
            <a:ext cx="8429684" cy="0"/>
          </a:xfrm>
          <a:prstGeom prst="line">
            <a:avLst/>
          </a:prstGeom>
          <a:ln/>
        </p:spPr>
        <p:style>
          <a:lnRef idx="2">
            <a:schemeClr val="accent2"/>
          </a:lnRef>
          <a:fillRef idx="0">
            <a:schemeClr val="accent2"/>
          </a:fillRef>
          <a:effectRef idx="1">
            <a:schemeClr val="accent2"/>
          </a:effectRef>
          <a:fontRef idx="minor">
            <a:schemeClr val="tx1"/>
          </a:fontRef>
        </p:style>
      </p:cxn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9745" name="Rectangle 1"/>
          <p:cNvSpPr>
            <a:spLocks noChangeArrowheads="1"/>
          </p:cNvSpPr>
          <p:nvPr/>
        </p:nvSpPr>
        <p:spPr bwMode="auto">
          <a:xfrm>
            <a:off x="214282" y="1142984"/>
            <a:ext cx="8501122" cy="2862322"/>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7663" algn="just" defTabSz="914400" rtl="0" eaLnBrk="1" fontAlgn="base" latinLnBrk="0" hangingPunct="1">
              <a:lnSpc>
                <a:spcPct val="100000"/>
              </a:lnSpc>
              <a:spcBef>
                <a:spcPct val="0"/>
              </a:spcBef>
              <a:spcAft>
                <a:spcPct val="0"/>
              </a:spcAft>
              <a:buClrTx/>
              <a:buSzTx/>
              <a:buFontTx/>
              <a:buNone/>
              <a:tabLst/>
            </a:pPr>
            <a:r>
              <a:rPr kumimoji="0" lang="uk-UA" sz="1500" b="0" i="0"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Рідкі </a:t>
            </a:r>
            <a:r>
              <a:rPr kumimoji="0" lang="uk-UA" sz="1500" b="1" i="0"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нерухомі</a:t>
            </a:r>
            <a:r>
              <a:rPr kumimoji="0" lang="uk-UA" sz="1500" b="0" i="0"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 фази поділяють на три групи: </a:t>
            </a:r>
          </a:p>
          <a:p>
            <a:pPr marL="0" marR="0" lvl="0" indent="347663" algn="just" defTabSz="914400" rtl="0" eaLnBrk="1" fontAlgn="base" latinLnBrk="0" hangingPunct="1">
              <a:lnSpc>
                <a:spcPct val="100000"/>
              </a:lnSpc>
              <a:spcBef>
                <a:spcPct val="0"/>
              </a:spcBef>
              <a:spcAft>
                <a:spcPct val="0"/>
              </a:spcAft>
              <a:buClrTx/>
              <a:buSzTx/>
              <a:buFontTx/>
              <a:buNone/>
              <a:tabLst/>
            </a:pPr>
            <a:r>
              <a:rPr kumimoji="0" lang="uk-UA" sz="1500" b="1"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неполярні</a:t>
            </a:r>
            <a:r>
              <a:rPr kumimoji="0" lang="uk-UA" sz="15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насичені вуглеводні), </a:t>
            </a:r>
          </a:p>
          <a:p>
            <a:pPr marL="0" marR="0" lvl="0" indent="347663" algn="just" defTabSz="914400" rtl="0" eaLnBrk="1" fontAlgn="base" latinLnBrk="0" hangingPunct="1">
              <a:lnSpc>
                <a:spcPct val="100000"/>
              </a:lnSpc>
              <a:spcBef>
                <a:spcPct val="0"/>
              </a:spcBef>
              <a:spcAft>
                <a:spcPct val="0"/>
              </a:spcAft>
              <a:buClrTx/>
              <a:buSzTx/>
              <a:buFontTx/>
              <a:buNone/>
              <a:tabLst/>
            </a:pPr>
            <a:r>
              <a:rPr kumimoji="0" lang="uk-UA" sz="1500" b="1" i="0" u="none" strike="noStrike" cap="none" normalizeH="0" baseline="0" dirty="0" err="1" smtClean="0">
                <a:ln>
                  <a:noFill/>
                </a:ln>
                <a:solidFill>
                  <a:srgbClr val="0000FF"/>
                </a:solidFill>
                <a:effectLst/>
                <a:latin typeface="Cambria" pitchFamily="18" charset="0"/>
                <a:ea typeface="Calibri" pitchFamily="34" charset="0"/>
                <a:cs typeface="Times New Roman" pitchFamily="18" charset="0"/>
              </a:rPr>
              <a:t>слабополярні</a:t>
            </a:r>
            <a:r>
              <a:rPr kumimoji="0" lang="uk-UA" sz="1500" b="1"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естери</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нітрили)</a:t>
            </a:r>
          </a:p>
          <a:p>
            <a:pPr marL="0" marR="0" lvl="0" indent="347663" algn="just" defTabSz="914400" rtl="0" eaLnBrk="1" fontAlgn="base" latinLnBrk="0" hangingPunct="1">
              <a:lnSpc>
                <a:spcPct val="100000"/>
              </a:lnSpc>
              <a:spcBef>
                <a:spcPct val="0"/>
              </a:spcBef>
              <a:spcAft>
                <a:spcPct val="0"/>
              </a:spcAft>
              <a:buClrTx/>
              <a:buSzTx/>
              <a:buFontTx/>
              <a:buNone/>
              <a:tabLst/>
            </a:pPr>
            <a:r>
              <a:rPr kumimoji="0" lang="uk-UA" sz="1500" b="1"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полярні</a:t>
            </a:r>
            <a:r>
              <a:rPr kumimoji="0" lang="uk-UA" sz="1500" b="0" i="1"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полігліколі</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гідроксиламіни</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p>
          <a:p>
            <a:pPr marR="0" lvl="0" algn="ctr" defTabSz="914400" rtl="0" eaLnBrk="1" fontAlgn="base" latinLnBrk="0" hangingPunct="1">
              <a:lnSpc>
                <a:spcPct val="100000"/>
              </a:lnSpc>
              <a:spcBef>
                <a:spcPct val="0"/>
              </a:spcBef>
              <a:spcAft>
                <a:spcPct val="0"/>
              </a:spcAft>
              <a:buClrTx/>
              <a:buSzTx/>
              <a:buFontTx/>
              <a:buNone/>
              <a:tabLst/>
            </a:pPr>
            <a:r>
              <a:rPr kumimoji="0" lang="uk-UA"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Знаючи полярність нерухомої рідкої фази й полярність та хімічну природу речовин, які потрібно розділити, можна вибрати найефективнішу рідку фазу для хроматографічного аналізу.</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p>
          <a:p>
            <a:pPr marR="0" lvl="0" algn="just" defTabSz="914400" rtl="0" eaLnBrk="1" fontAlgn="base" latinLnBrk="0" hangingPunct="1">
              <a:lnSpc>
                <a:spcPct val="100000"/>
              </a:lnSpc>
              <a:spcBef>
                <a:spcPct val="0"/>
              </a:spcBef>
              <a:spcAft>
                <a:spcPct val="0"/>
              </a:spcAft>
              <a:buClrTx/>
              <a:buSzTx/>
              <a:buFontTx/>
              <a:buNone/>
              <a:tabLst/>
            </a:pPr>
            <a:r>
              <a:rPr kumimoji="0" lang="uk-UA" sz="1500" b="0" i="1" u="sng" strike="noStrike" cap="none" normalizeH="0" baseline="0" dirty="0" smtClean="0">
                <a:ln>
                  <a:noFill/>
                </a:ln>
                <a:solidFill>
                  <a:schemeClr val="tx1"/>
                </a:solidFill>
                <a:effectLst/>
                <a:latin typeface="Cambria" pitchFamily="18" charset="0"/>
                <a:ea typeface="Calibri" pitchFamily="34" charset="0"/>
                <a:cs typeface="Times New Roman" pitchFamily="18" charset="0"/>
              </a:rPr>
              <a:t>Добре розділення компонентів суміші спостерігається тоді, коли їх полярність близька до полярності нерухомої рідкої фази. Для речовин з близькою полярністю послідовність елюювання, як правило, корелює з їх температурою кипіння. Для розділення </a:t>
            </a:r>
            <a:r>
              <a:rPr kumimoji="0" lang="uk-UA" sz="1500" b="0" i="1" u="sng"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близькокиплячих</a:t>
            </a:r>
            <a:r>
              <a:rPr kumimoji="0" lang="uk-UA" sz="1500" b="0" i="1" u="sng" strike="noStrike" cap="none" normalizeH="0" baseline="0" dirty="0" smtClean="0">
                <a:ln>
                  <a:noFill/>
                </a:ln>
                <a:solidFill>
                  <a:schemeClr val="tx1"/>
                </a:solidFill>
                <a:effectLst/>
                <a:latin typeface="Cambria" pitchFamily="18" charset="0"/>
                <a:ea typeface="Calibri" pitchFamily="34" charset="0"/>
                <a:cs typeface="Times New Roman" pitchFamily="18" charset="0"/>
              </a:rPr>
              <a:t> речовин з різною полярністю використовують рідку фазу, яка </a:t>
            </a:r>
            <a:r>
              <a:rPr kumimoji="0" lang="uk-UA" sz="1500" b="0" i="1" u="sng"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селективно</a:t>
            </a:r>
            <a:r>
              <a:rPr kumimoji="0" lang="uk-UA" sz="1500" b="0" i="1" u="sng" strike="noStrike" cap="none" normalizeH="0" baseline="0" dirty="0" smtClean="0">
                <a:ln>
                  <a:noFill/>
                </a:ln>
                <a:solidFill>
                  <a:schemeClr val="tx1"/>
                </a:solidFill>
                <a:effectLst/>
                <a:latin typeface="Cambria" pitchFamily="18" charset="0"/>
                <a:ea typeface="Calibri" pitchFamily="34" charset="0"/>
                <a:cs typeface="Times New Roman" pitchFamily="18" charset="0"/>
              </a:rPr>
              <a:t> затримує компоненти суміші внаслідок диполь-дипольної взаємодії або утворення водневих зв'язків. Зі збільшенням полярності рідкої нерухомої фази час утримування полярних сполук збільшується.</a:t>
            </a:r>
            <a:endParaRPr kumimoji="0" lang="uk-UA" sz="1800" b="0" i="1" u="sng" strike="noStrike" cap="none" normalizeH="0" baseline="0" dirty="0" smtClean="0">
              <a:ln>
                <a:noFill/>
              </a:ln>
              <a:solidFill>
                <a:schemeClr val="tx1"/>
              </a:solidFill>
              <a:effectLst/>
              <a:latin typeface="Arial" pitchFamily="34" charset="0"/>
            </a:endParaRPr>
          </a:p>
        </p:txBody>
      </p:sp>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 name="Прямоугольник 6"/>
          <p:cNvSpPr/>
          <p:nvPr/>
        </p:nvSpPr>
        <p:spPr>
          <a:xfrm>
            <a:off x="4786314" y="785794"/>
            <a:ext cx="3972113" cy="323165"/>
          </a:xfrm>
          <a:prstGeom prst="rect">
            <a:avLst/>
          </a:prstGeom>
        </p:spPr>
        <p:txBody>
          <a:bodyPr wrap="none">
            <a:spAutoFit/>
          </a:bodyPr>
          <a:lstStyle/>
          <a:p>
            <a:r>
              <a:rPr lang="uk-UA" sz="1500" b="1" dirty="0" smtClean="0">
                <a:latin typeface="Cambria" pitchFamily="18" charset="0"/>
                <a:ea typeface="Calibri" pitchFamily="34" charset="0"/>
                <a:cs typeface="Times New Roman" pitchFamily="18" charset="0"/>
              </a:rPr>
              <a:t>Особливості газорідинної хроматографії</a:t>
            </a:r>
            <a:endParaRPr lang="ru-RU" sz="1500" b="1" dirty="0" smtClean="0">
              <a:latin typeface="Cambria" pitchFamily="18" charset="0"/>
              <a:ea typeface="Calibri" pitchFamily="34" charset="0"/>
              <a:cs typeface="Times New Roman" pitchFamily="18" charset="0"/>
            </a:endParaRPr>
          </a:p>
        </p:txBody>
      </p:sp>
      <p:sp>
        <p:nvSpPr>
          <p:cNvPr id="3999746" name="Rectangle 2"/>
          <p:cNvSpPr>
            <a:spLocks noChangeArrowheads="1"/>
          </p:cNvSpPr>
          <p:nvPr/>
        </p:nvSpPr>
        <p:spPr bwMode="auto">
          <a:xfrm>
            <a:off x="142844" y="4143380"/>
            <a:ext cx="8715436" cy="2169825"/>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kumimoji="0" lang="uk-UA" sz="1500" b="0" i="1" u="sng" strike="noStrike" cap="none" normalizeH="0" baseline="0" dirty="0" smtClean="0">
                <a:ln>
                  <a:noFill/>
                </a:ln>
                <a:solidFill>
                  <a:schemeClr val="tx1"/>
                </a:solidFill>
                <a:effectLst/>
                <a:latin typeface="Cambria" pitchFamily="18" charset="0"/>
                <a:ea typeface="Calibri" pitchFamily="34" charset="0"/>
                <a:cs typeface="Times New Roman" pitchFamily="18" charset="0"/>
              </a:rPr>
              <a:t>Рідку нерухому фазу потрібно наносити на твердий адсорбент рівномірно. Для цього її змішують з летким розчинником, додають твердий носій, перемішують і нагрівають до температури кипіння розчинника для його випарювання. При цьому рідка нерухома фаза, яка має вищу температуру кипіння, залишається на твердому </a:t>
            </a:r>
            <a:r>
              <a:rPr kumimoji="0" lang="uk-UA" sz="1500" b="0" i="1" u="sng"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адсорбенті.У</a:t>
            </a:r>
            <a:r>
              <a:rPr kumimoji="0" lang="uk-UA" sz="1500" b="0" i="1" u="sng" strike="noStrike" cap="none" normalizeH="0" baseline="0" dirty="0" smtClean="0">
                <a:ln>
                  <a:noFill/>
                </a:ln>
                <a:solidFill>
                  <a:schemeClr val="tx1"/>
                </a:solidFill>
                <a:effectLst/>
                <a:latin typeface="Cambria" pitchFamily="18" charset="0"/>
                <a:ea typeface="Calibri" pitchFamily="34" charset="0"/>
                <a:cs typeface="Times New Roman" pitchFamily="18" charset="0"/>
              </a:rPr>
              <a:t> капілярних колонках рідка нерухома фаза закріплена безпосередньо на внутрішній поверхні капіляра.</a:t>
            </a:r>
            <a:endParaRPr kumimoji="0" lang="ru-RU" sz="900" b="0" i="1" u="sng" strike="noStrike" cap="none" normalizeH="0" baseline="0" dirty="0" smtClean="0">
              <a:ln>
                <a:noFill/>
              </a:ln>
              <a:solidFill>
                <a:schemeClr val="tx1"/>
              </a:solidFill>
              <a:effectLst/>
              <a:latin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Як рідкі нерухомі фази використовують</a:t>
            </a: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алкілові ефіри двоосновних органічних кислот (фталевої, </a:t>
            </a:r>
            <a:r>
              <a:rPr kumimoji="0" lang="uk-UA" sz="1500" b="0"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себацинової</a:t>
            </a: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адипінової), </a:t>
            </a:r>
            <a:r>
              <a:rPr kumimoji="0" lang="uk-UA" sz="1500" b="0"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полігліколі</a:t>
            </a: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ефіри </a:t>
            </a:r>
            <a:r>
              <a:rPr kumimoji="0" lang="uk-UA" sz="1500" b="0"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полігліколів</a:t>
            </a: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високомолекулярні вуглеводні (</a:t>
            </a:r>
            <a:r>
              <a:rPr kumimoji="0" lang="uk-UA" sz="1500" b="0"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сквалани</a:t>
            </a: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a:t>
            </a:r>
            <a:r>
              <a:rPr kumimoji="0" lang="uk-UA" sz="1500" b="0"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апієзони</a:t>
            </a: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(робоча температура – 100-160</a:t>
            </a:r>
            <a:r>
              <a:rPr lang="en-US" sz="1500" baseline="30000" dirty="0" smtClean="0">
                <a:latin typeface="Cambria" pitchFamily="18" charset="0"/>
                <a:ea typeface="MS Mincho" pitchFamily="49" charset="-128"/>
                <a:cs typeface="Times New Roman" pitchFamily="18" charset="0"/>
              </a:rPr>
              <a:t>o</a:t>
            </a: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С),  </a:t>
            </a:r>
            <a:r>
              <a:rPr kumimoji="0" lang="uk-UA" sz="1500" b="0"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полікарборанметилсилоксан</a:t>
            </a: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(речовина з високою робочою температурою – 500</a:t>
            </a:r>
            <a:r>
              <a:rPr kumimoji="0" lang="en-US" sz="1500" b="0" i="0" u="none" strike="noStrike" cap="none" normalizeH="0" baseline="30000" dirty="0" smtClean="0">
                <a:ln>
                  <a:noFill/>
                </a:ln>
                <a:solidFill>
                  <a:schemeClr val="tx1"/>
                </a:solidFill>
                <a:effectLst/>
                <a:latin typeface="Cambria" pitchFamily="18" charset="0"/>
                <a:ea typeface="MS Mincho" pitchFamily="49" charset="-128"/>
                <a:cs typeface="Times New Roman" pitchFamily="18" charset="0"/>
              </a:rPr>
              <a:t>o</a:t>
            </a: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С). </a:t>
            </a:r>
            <a:endParaRPr kumimoji="0" lang="uk-UA" sz="1800" b="0" i="0" u="none" strike="noStrike" cap="none" normalizeH="0" baseline="0" dirty="0" smtClean="0">
              <a:ln>
                <a:noFill/>
              </a:ln>
              <a:solidFill>
                <a:schemeClr val="tx1"/>
              </a:solidFill>
              <a:effectLst/>
              <a:latin typeface="Arial" pitchFamily="34" charset="0"/>
            </a:endParaRPr>
          </a:p>
        </p:txBody>
      </p:sp>
      <p:cxnSp>
        <p:nvCxnSpPr>
          <p:cNvPr id="10" name="Прямая соединительная линия 9"/>
          <p:cNvCxnSpPr/>
          <p:nvPr/>
        </p:nvCxnSpPr>
        <p:spPr>
          <a:xfrm>
            <a:off x="214282" y="4071942"/>
            <a:ext cx="8429684" cy="0"/>
          </a:xfrm>
          <a:prstGeom prst="line">
            <a:avLst/>
          </a:prstGeom>
          <a:ln/>
        </p:spPr>
        <p:style>
          <a:lnRef idx="2">
            <a:schemeClr val="accent2"/>
          </a:lnRef>
          <a:fillRef idx="0">
            <a:schemeClr val="accent2"/>
          </a:fillRef>
          <a:effectRef idx="1">
            <a:schemeClr val="accent2"/>
          </a:effectRef>
          <a:fontRef idx="minor">
            <a:schemeClr val="tx1"/>
          </a:fontRef>
        </p:style>
      </p:cxn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998721" name="Rectangle 1"/>
          <p:cNvSpPr>
            <a:spLocks noChangeArrowheads="1"/>
          </p:cNvSpPr>
          <p:nvPr/>
        </p:nvSpPr>
        <p:spPr bwMode="auto">
          <a:xfrm>
            <a:off x="142876" y="1214771"/>
            <a:ext cx="8786842" cy="517064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6075" algn="l" defTabSz="914400" rtl="0" eaLnBrk="1" fontAlgn="base" latinLnBrk="0" hangingPunct="1">
              <a:lnSpc>
                <a:spcPct val="100000"/>
              </a:lnSpc>
              <a:spcBef>
                <a:spcPct val="0"/>
              </a:spcBef>
              <a:spcAft>
                <a:spcPct val="0"/>
              </a:spcAft>
              <a:buClrTx/>
              <a:buSzTx/>
              <a:buFontTx/>
              <a:buNone/>
              <a:tabLst/>
            </a:pPr>
            <a:r>
              <a:rPr kumimoji="0" lang="ru-RU" sz="1500" b="0" i="1" u="none" strike="noStrike" cap="none" normalizeH="0" baseline="0" dirty="0" err="1" smtClean="0">
                <a:ln>
                  <a:noFill/>
                </a:ln>
                <a:solidFill>
                  <a:srgbClr val="0000FF"/>
                </a:solidFill>
                <a:effectLst/>
                <a:latin typeface="Cambria" pitchFamily="18" charset="0"/>
                <a:ea typeface="MS Mincho" pitchFamily="49" charset="-128"/>
                <a:cs typeface="Times New Roman" pitchFamily="18" charset="0"/>
              </a:rPr>
              <a:t>Рідкі</a:t>
            </a:r>
            <a:r>
              <a:rPr kumimoji="0" lang="ru-RU" sz="1500" b="0" i="1"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 </a:t>
            </a:r>
            <a:r>
              <a:rPr kumimoji="0" lang="ru-RU" sz="1500" b="0" i="1" u="none" strike="noStrike" cap="none" normalizeH="0" baseline="0" dirty="0" err="1" smtClean="0">
                <a:ln>
                  <a:noFill/>
                </a:ln>
                <a:solidFill>
                  <a:srgbClr val="0000FF"/>
                </a:solidFill>
                <a:effectLst/>
                <a:latin typeface="Cambria" pitchFamily="18" charset="0"/>
                <a:ea typeface="MS Mincho" pitchFamily="49" charset="-128"/>
                <a:cs typeface="Times New Roman" pitchFamily="18" charset="0"/>
              </a:rPr>
              <a:t>нерухомі</a:t>
            </a:r>
            <a:r>
              <a:rPr kumimoji="0" lang="ru-RU" sz="1500" b="0" i="1"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 </a:t>
            </a:r>
            <a:r>
              <a:rPr kumimoji="0" lang="ru-RU" sz="1500" b="0" i="1" u="none" strike="noStrike" cap="none" normalizeH="0" baseline="0" dirty="0" err="1" smtClean="0">
                <a:ln>
                  <a:noFill/>
                </a:ln>
                <a:solidFill>
                  <a:srgbClr val="0000FF"/>
                </a:solidFill>
                <a:effectLst/>
                <a:latin typeface="Cambria" pitchFamily="18" charset="0"/>
                <a:ea typeface="MS Mincho" pitchFamily="49" charset="-128"/>
                <a:cs typeface="Times New Roman" pitchFamily="18" charset="0"/>
              </a:rPr>
              <a:t>фази</a:t>
            </a:r>
            <a:r>
              <a:rPr kumimoji="0" lang="ru-RU" sz="1500" b="0" i="1"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 перед </a:t>
            </a:r>
            <a:r>
              <a:rPr kumimoji="0" lang="ru-RU" sz="1500" b="0" i="1" u="none" strike="noStrike" cap="none" normalizeH="0" baseline="0" dirty="0" err="1" smtClean="0">
                <a:ln>
                  <a:noFill/>
                </a:ln>
                <a:solidFill>
                  <a:srgbClr val="0000FF"/>
                </a:solidFill>
                <a:effectLst/>
                <a:latin typeface="Cambria" pitchFamily="18" charset="0"/>
                <a:ea typeface="MS Mincho" pitchFamily="49" charset="-128"/>
                <a:cs typeface="Times New Roman" pitchFamily="18" charset="0"/>
              </a:rPr>
              <a:t>вміщенням</a:t>
            </a:r>
            <a:r>
              <a:rPr kumimoji="0" lang="ru-RU" sz="1500" b="0" i="1"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 у колонку </a:t>
            </a:r>
            <a:r>
              <a:rPr kumimoji="0" lang="ru-RU" sz="1500" b="0" i="1" u="none" strike="noStrike" cap="none" normalizeH="0" baseline="0" dirty="0" err="1" smtClean="0">
                <a:ln>
                  <a:noFill/>
                </a:ln>
                <a:solidFill>
                  <a:srgbClr val="0000FF"/>
                </a:solidFill>
                <a:effectLst/>
                <a:latin typeface="Cambria" pitchFamily="18" charset="0"/>
                <a:ea typeface="MS Mincho" pitchFamily="49" charset="-128"/>
                <a:cs typeface="Times New Roman" pitchFamily="18" charset="0"/>
              </a:rPr>
              <a:t>наносять</a:t>
            </a:r>
            <a:r>
              <a:rPr kumimoji="0" lang="ru-RU" sz="1500" b="0" i="1"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 на зерна твердого </a:t>
            </a:r>
            <a:r>
              <a:rPr kumimoji="0" lang="ru-RU" sz="1500" b="0" i="1" u="none" strike="noStrike" cap="none" normalizeH="0" baseline="0" dirty="0" err="1" smtClean="0">
                <a:ln>
                  <a:noFill/>
                </a:ln>
                <a:solidFill>
                  <a:srgbClr val="0000FF"/>
                </a:solidFill>
                <a:effectLst/>
                <a:latin typeface="Cambria" pitchFamily="18" charset="0"/>
                <a:ea typeface="MS Mincho" pitchFamily="49" charset="-128"/>
                <a:cs typeface="Times New Roman" pitchFamily="18" charset="0"/>
              </a:rPr>
              <a:t>носія</a:t>
            </a:r>
            <a:r>
              <a:rPr kumimoji="0" lang="ru-RU" sz="1500" b="0" i="1"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 </a:t>
            </a:r>
            <a:endParaRPr kumimoji="0" lang="en-US" sz="1500" b="0" i="1"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endParaRPr>
          </a:p>
          <a:p>
            <a:pPr marL="0" marR="0" lvl="0" indent="346075"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dirty="0" smtClean="0">
                <a:ln>
                  <a:noFill/>
                </a:ln>
                <a:solidFill>
                  <a:srgbClr val="FF0000"/>
                </a:solidFill>
                <a:effectLst/>
                <a:latin typeface="Cambria" pitchFamily="18" charset="0"/>
                <a:ea typeface="MS Mincho" pitchFamily="49" charset="-128"/>
                <a:cs typeface="Times New Roman" pitchFamily="18" charset="0"/>
              </a:rPr>
              <a:t>До </a:t>
            </a:r>
            <a:r>
              <a:rPr kumimoji="0" lang="ru-RU" sz="1500" b="1" i="0" u="none" strike="noStrike" cap="none" normalizeH="0" baseline="0" dirty="0" err="1" smtClean="0">
                <a:ln>
                  <a:noFill/>
                </a:ln>
                <a:solidFill>
                  <a:srgbClr val="FF0000"/>
                </a:solidFill>
                <a:effectLst/>
                <a:latin typeface="Cambria" pitchFamily="18" charset="0"/>
                <a:ea typeface="MS Mincho" pitchFamily="49" charset="-128"/>
                <a:cs typeface="Times New Roman" pitchFamily="18" charset="0"/>
              </a:rPr>
              <a:t>твердих</a:t>
            </a:r>
            <a:r>
              <a:rPr kumimoji="0" lang="ru-RU" sz="1500" b="1" i="0" u="none" strike="noStrike" cap="none" normalizeH="0" baseline="0" dirty="0" smtClean="0">
                <a:ln>
                  <a:noFill/>
                </a:ln>
                <a:solidFill>
                  <a:srgbClr val="FF0000"/>
                </a:solidFill>
                <a:effectLst/>
                <a:latin typeface="Cambria" pitchFamily="18" charset="0"/>
                <a:ea typeface="MS Mincho" pitchFamily="49" charset="-128"/>
                <a:cs typeface="Times New Roman" pitchFamily="18" charset="0"/>
              </a:rPr>
              <a:t> </a:t>
            </a:r>
            <a:r>
              <a:rPr kumimoji="0" lang="ru-RU" sz="1500" b="1" i="0" u="none" strike="noStrike" cap="none" normalizeH="0" baseline="0" dirty="0" err="1" smtClean="0">
                <a:ln>
                  <a:noFill/>
                </a:ln>
                <a:solidFill>
                  <a:srgbClr val="FF0000"/>
                </a:solidFill>
                <a:effectLst/>
                <a:latin typeface="Cambria" pitchFamily="18" charset="0"/>
                <a:ea typeface="MS Mincho" pitchFamily="49" charset="-128"/>
                <a:cs typeface="Times New Roman" pitchFamily="18" charset="0"/>
              </a:rPr>
              <a:t>носіїв</a:t>
            </a:r>
            <a:r>
              <a:rPr kumimoji="0" lang="ru-RU" sz="1500" b="1" i="0" u="none" strike="noStrike" cap="none" normalizeH="0" baseline="0" dirty="0" smtClean="0">
                <a:ln>
                  <a:noFill/>
                </a:ln>
                <a:solidFill>
                  <a:srgbClr val="FF0000"/>
                </a:solidFill>
                <a:effectLst/>
                <a:latin typeface="Cambria" pitchFamily="18" charset="0"/>
                <a:ea typeface="MS Mincho" pitchFamily="49" charset="-128"/>
                <a:cs typeface="Times New Roman" pitchFamily="18" charset="0"/>
              </a:rPr>
              <a:t> </a:t>
            </a:r>
            <a:r>
              <a:rPr kumimoji="0" lang="uk-UA" sz="1500" b="0" i="0" u="none" strike="noStrike" cap="none" normalizeH="0" baseline="0" dirty="0" smtClean="0">
                <a:ln>
                  <a:noFill/>
                </a:ln>
                <a:solidFill>
                  <a:srgbClr val="FF0000"/>
                </a:solidFill>
                <a:effectLst/>
                <a:latin typeface="Cambria" pitchFamily="18" charset="0"/>
                <a:ea typeface="MS Mincho" pitchFamily="49" charset="-128"/>
                <a:cs typeface="Times New Roman" pitchFamily="18" charset="0"/>
              </a:rPr>
              <a:t>став</a:t>
            </a:r>
            <a:r>
              <a:rPr kumimoji="0" lang="ru-RU" sz="1500" b="0" i="0" u="none" strike="noStrike" cap="none" normalizeH="0" baseline="0" dirty="0" err="1" smtClean="0">
                <a:ln>
                  <a:noFill/>
                </a:ln>
                <a:solidFill>
                  <a:srgbClr val="FF0000"/>
                </a:solidFill>
                <a:effectLst/>
                <a:latin typeface="Cambria" pitchFamily="18" charset="0"/>
                <a:ea typeface="MS Mincho" pitchFamily="49" charset="-128"/>
                <a:cs typeface="Times New Roman" pitchFamily="18" charset="0"/>
              </a:rPr>
              <a:t>ляться</a:t>
            </a:r>
            <a:r>
              <a:rPr kumimoji="0" lang="ru-RU" sz="1500" b="0" i="0" u="none" strike="noStrike" cap="none" normalizeH="0" baseline="0" dirty="0" smtClean="0">
                <a:ln>
                  <a:noFill/>
                </a:ln>
                <a:solidFill>
                  <a:srgbClr val="FF0000"/>
                </a:solidFill>
                <a:effectLst/>
                <a:latin typeface="Cambria" pitchFamily="18" charset="0"/>
                <a:ea typeface="MS Mincho" pitchFamily="49" charset="-128"/>
                <a:cs typeface="Times New Roman" pitchFamily="18" charset="0"/>
              </a:rPr>
              <a:t> </a:t>
            </a:r>
            <a:r>
              <a:rPr kumimoji="0" lang="uk-UA" sz="1500" b="0" i="0" u="none" strike="noStrike" cap="none" normalizeH="0" baseline="0" dirty="0" smtClean="0">
                <a:ln>
                  <a:noFill/>
                </a:ln>
                <a:solidFill>
                  <a:srgbClr val="FF0000"/>
                </a:solidFill>
                <a:effectLst/>
                <a:latin typeface="Cambria" pitchFamily="18" charset="0"/>
                <a:ea typeface="MS Mincho" pitchFamily="49" charset="-128"/>
                <a:cs typeface="Times New Roman" pitchFamily="18" charset="0"/>
              </a:rPr>
              <a:t>т</a:t>
            </a:r>
            <a:r>
              <a:rPr kumimoji="0" lang="ru-RU" sz="1500" b="0" i="0" u="none" strike="noStrike" cap="none" normalizeH="0" baseline="0" dirty="0" smtClean="0">
                <a:ln>
                  <a:noFill/>
                </a:ln>
                <a:solidFill>
                  <a:srgbClr val="FF0000"/>
                </a:solidFill>
                <a:effectLst/>
                <a:latin typeface="Cambria" pitchFamily="18" charset="0"/>
                <a:ea typeface="MS Mincho" pitchFamily="49" charset="-128"/>
                <a:cs typeface="Times New Roman" pitchFamily="18" charset="0"/>
              </a:rPr>
              <a:t>а</a:t>
            </a:r>
            <a:r>
              <a:rPr kumimoji="0" lang="uk-UA" sz="1500" b="0" i="0" u="none" strike="noStrike" cap="none" normalizeH="0" baseline="0" dirty="0" smtClean="0">
                <a:ln>
                  <a:noFill/>
                </a:ln>
                <a:solidFill>
                  <a:srgbClr val="FF0000"/>
                </a:solidFill>
                <a:effectLst/>
                <a:latin typeface="Cambria" pitchFamily="18" charset="0"/>
                <a:ea typeface="MS Mincho" pitchFamily="49" charset="-128"/>
                <a:cs typeface="Times New Roman" pitchFamily="18" charset="0"/>
              </a:rPr>
              <a:t>к</a:t>
            </a:r>
            <a:r>
              <a:rPr kumimoji="0" lang="ru-RU" sz="1500" b="0" i="0" u="none" strike="noStrike" cap="none" normalizeH="0" baseline="0" dirty="0" err="1" smtClean="0">
                <a:ln>
                  <a:noFill/>
                </a:ln>
                <a:solidFill>
                  <a:srgbClr val="FF0000"/>
                </a:solidFill>
                <a:effectLst/>
                <a:latin typeface="Cambria" pitchFamily="18" charset="0"/>
                <a:ea typeface="MS Mincho" pitchFamily="49" charset="-128"/>
                <a:cs typeface="Times New Roman" pitchFamily="18" charset="0"/>
              </a:rPr>
              <a:t>і</a:t>
            </a:r>
            <a:r>
              <a:rPr kumimoji="0" lang="ru-RU" sz="1500" b="0" i="0" u="none" strike="noStrike" cap="none" normalizeH="0" baseline="0" dirty="0" smtClean="0">
                <a:ln>
                  <a:noFill/>
                </a:ln>
                <a:solidFill>
                  <a:srgbClr val="FF0000"/>
                </a:solidFill>
                <a:effectLst/>
                <a:latin typeface="Cambria" pitchFamily="18" charset="0"/>
                <a:ea typeface="MS Mincho" pitchFamily="49" charset="-128"/>
                <a:cs typeface="Times New Roman" pitchFamily="18" charset="0"/>
              </a:rPr>
              <a:t> </a:t>
            </a:r>
            <a:r>
              <a:rPr kumimoji="0" lang="ru-RU" sz="1500" b="1" i="0" u="none" strike="noStrike" cap="none" normalizeH="0" baseline="0" dirty="0" err="1" smtClean="0">
                <a:ln>
                  <a:noFill/>
                </a:ln>
                <a:solidFill>
                  <a:srgbClr val="FF0000"/>
                </a:solidFill>
                <a:effectLst/>
                <a:latin typeface="Cambria" pitchFamily="18" charset="0"/>
                <a:ea typeface="MS Mincho" pitchFamily="49" charset="-128"/>
                <a:cs typeface="Times New Roman" pitchFamily="18" charset="0"/>
              </a:rPr>
              <a:t>вимоги</a:t>
            </a:r>
            <a:r>
              <a:rPr kumimoji="0" lang="ru-RU" sz="1500" b="0" i="0" u="none" strike="noStrike" cap="none" normalizeH="0" baseline="0" dirty="0" smtClean="0">
                <a:ln>
                  <a:noFill/>
                </a:ln>
                <a:solidFill>
                  <a:srgbClr val="FF0000"/>
                </a:solidFill>
                <a:effectLst/>
                <a:latin typeface="Cambria" pitchFamily="18" charset="0"/>
                <a:ea typeface="MS Mincho" pitchFamily="49" charset="-128"/>
                <a:cs typeface="Times New Roman" pitchFamily="18" charset="0"/>
              </a:rPr>
              <a:t>:</a:t>
            </a:r>
            <a:endParaRPr kumimoji="0" lang="ru-RU" sz="900" b="0" i="0" u="none" strike="noStrike" cap="none" normalizeH="0" baseline="0" dirty="0" smtClean="0">
              <a:ln>
                <a:noFill/>
              </a:ln>
              <a:solidFill>
                <a:srgbClr val="FF0000"/>
              </a:solidFill>
              <a:effectLst/>
              <a:latin typeface="Arial" pitchFamily="34" charset="0"/>
            </a:endParaRPr>
          </a:p>
          <a:p>
            <a:pPr marL="179388" marR="0" lvl="0" indent="-179388" algn="l"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1</a:t>
            </a:r>
            <a:r>
              <a:rPr kumimoji="0" lang="ru-RU" sz="1500" b="0" i="0"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 </a:t>
            </a:r>
            <a:r>
              <a:rPr kumimoji="0" lang="ru-RU" sz="1500" b="0" i="0" u="none" strike="noStrike" cap="none" normalizeH="0" baseline="0" dirty="0" err="1" smtClean="0">
                <a:ln>
                  <a:noFill/>
                </a:ln>
                <a:solidFill>
                  <a:srgbClr val="0000FF"/>
                </a:solidFill>
                <a:effectLst/>
                <a:latin typeface="Cambria" pitchFamily="18" charset="0"/>
                <a:ea typeface="MS Mincho" pitchFamily="49" charset="-128"/>
                <a:cs typeface="Times New Roman" pitchFamily="18" charset="0"/>
              </a:rPr>
              <a:t>розвинена</a:t>
            </a:r>
            <a:r>
              <a:rPr kumimoji="0" lang="ru-RU" sz="1500" b="0" i="0"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 </a:t>
            </a:r>
            <a:r>
              <a:rPr kumimoji="0" lang="ru-RU" sz="1500" b="0" i="0" u="none" strike="noStrike" cap="none" normalizeH="0" baseline="0" dirty="0" err="1" smtClean="0">
                <a:ln>
                  <a:noFill/>
                </a:ln>
                <a:solidFill>
                  <a:srgbClr val="0000FF"/>
                </a:solidFill>
                <a:effectLst/>
                <a:latin typeface="Cambria" pitchFamily="18" charset="0"/>
                <a:ea typeface="MS Mincho" pitchFamily="49" charset="-128"/>
                <a:cs typeface="Times New Roman" pitchFamily="18" charset="0"/>
              </a:rPr>
              <a:t>питома</a:t>
            </a:r>
            <a:r>
              <a:rPr kumimoji="0" lang="ru-RU" sz="1500" b="0" i="0"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 </a:t>
            </a:r>
            <a:r>
              <a:rPr kumimoji="0" lang="ru-RU" sz="1500" b="0" i="0" u="none" strike="noStrike" cap="none" normalizeH="0" baseline="0" dirty="0" err="1" smtClean="0">
                <a:ln>
                  <a:noFill/>
                </a:ln>
                <a:solidFill>
                  <a:srgbClr val="0000FF"/>
                </a:solidFill>
                <a:effectLst/>
                <a:latin typeface="Cambria" pitchFamily="18" charset="0"/>
                <a:ea typeface="MS Mincho" pitchFamily="49" charset="-128"/>
                <a:cs typeface="Times New Roman" pitchFamily="18" charset="0"/>
              </a:rPr>
              <a:t>поверхня</a:t>
            </a:r>
            <a:r>
              <a:rPr kumimoji="0" lang="uk-UA" sz="1500" b="0" i="0"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 – до 100 м</a:t>
            </a:r>
            <a:r>
              <a:rPr kumimoji="0" lang="uk-UA" sz="1500" b="0" i="0" u="none" strike="noStrike" cap="none" normalizeH="0" baseline="30000" dirty="0" smtClean="0">
                <a:ln>
                  <a:noFill/>
                </a:ln>
                <a:solidFill>
                  <a:srgbClr val="0000FF"/>
                </a:solidFill>
                <a:effectLst/>
                <a:latin typeface="Cambria" pitchFamily="18" charset="0"/>
                <a:ea typeface="MS Mincho" pitchFamily="49" charset="-128"/>
                <a:cs typeface="Times New Roman" pitchFamily="18" charset="0"/>
              </a:rPr>
              <a:t>2</a:t>
            </a:r>
            <a:r>
              <a:rPr kumimoji="0" lang="uk-UA" sz="1500" b="0" i="0"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/г</a:t>
            </a:r>
            <a:r>
              <a:rPr kumimoji="0" lang="ru-RU" sz="1500" b="0" i="0"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a:t>
            </a:r>
            <a:endParaRPr kumimoji="0" lang="ru-RU" sz="900" b="0" i="0" u="none" strike="noStrike" cap="none" normalizeH="0" baseline="0" dirty="0" smtClean="0">
              <a:ln>
                <a:noFill/>
              </a:ln>
              <a:solidFill>
                <a:srgbClr val="0000FF"/>
              </a:solidFill>
              <a:effectLst/>
              <a:latin typeface="Arial" pitchFamily="34" charset="0"/>
            </a:endParaRPr>
          </a:p>
          <a:p>
            <a:pPr marL="179388" marR="0" lvl="0" indent="-179388" algn="l"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2) значний і по можливості однаковий об</a:t>
            </a:r>
            <a:r>
              <a:rPr kumimoji="0" lang="ru-RU"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a:t>
            </a:r>
            <a:r>
              <a:rPr kumimoji="0" lang="uk-UA" sz="1500" b="0"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єм</a:t>
            </a: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пор – оптимальний діаметр від 0,5·10</a:t>
            </a:r>
            <a:r>
              <a:rPr kumimoji="0" lang="uk-UA" sz="1500" b="0" i="0" u="none" strike="noStrike" cap="none" normalizeH="0" baseline="30000" dirty="0" smtClean="0">
                <a:ln>
                  <a:noFill/>
                </a:ln>
                <a:solidFill>
                  <a:schemeClr val="tx1"/>
                </a:solidFill>
                <a:effectLst/>
                <a:latin typeface="Cambria" pitchFamily="18" charset="0"/>
                <a:ea typeface="MS Mincho" pitchFamily="49" charset="-128"/>
                <a:cs typeface="Times New Roman" pitchFamily="18" charset="0"/>
              </a:rPr>
              <a:t>-3 </a:t>
            </a: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до 1,5·10</a:t>
            </a:r>
            <a:r>
              <a:rPr kumimoji="0" lang="uk-UA" sz="1500" b="0" i="0" u="none" strike="noStrike" cap="none" normalizeH="0" baseline="30000" dirty="0" smtClean="0">
                <a:ln>
                  <a:noFill/>
                </a:ln>
                <a:solidFill>
                  <a:schemeClr val="tx1"/>
                </a:solidFill>
                <a:effectLst/>
                <a:latin typeface="Cambria" pitchFamily="18" charset="0"/>
                <a:ea typeface="MS Mincho" pitchFamily="49" charset="-128"/>
                <a:cs typeface="Times New Roman" pitchFamily="18" charset="0"/>
              </a:rPr>
              <a:t>-3</a:t>
            </a: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мм. При нанесенні рідини на такі носії більша частина рідини попадає в пори і тільки тонка плівка покриває решту поверхні, при цьому досягається висока ефективність розділення;</a:t>
            </a:r>
            <a:endParaRPr kumimoji="0" lang="ru-RU" sz="900" b="0" i="0" u="none" strike="noStrike" cap="none" normalizeH="0" baseline="0" dirty="0" smtClean="0">
              <a:ln>
                <a:noFill/>
              </a:ln>
              <a:solidFill>
                <a:schemeClr val="tx1"/>
              </a:solidFill>
              <a:effectLst/>
              <a:latin typeface="Arial" pitchFamily="34" charset="0"/>
            </a:endParaRPr>
          </a:p>
          <a:p>
            <a:pPr marL="179388" marR="0" lvl="0" indent="-179388" algn="l"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3) однакові за формою і за розмірами частинки. Для кожного діаметра колонки існує оптимальний розмір зерен твердого носія, необхідно добиватися якнайбільшої однорідності розмірів зерен носія. При звичайно застосовуваних діаметрах колонок (4-8 мм) оптимальний розмір зерен носія від 0,1 до 0,8 мм, оптимальний розмір – 0,15-0,3 мм;</a:t>
            </a:r>
            <a:endParaRPr kumimoji="0" lang="ru-RU" sz="900" b="0" i="0" u="none" strike="noStrike" cap="none" normalizeH="0" baseline="0" dirty="0" smtClean="0">
              <a:ln>
                <a:noFill/>
              </a:ln>
              <a:solidFill>
                <a:srgbClr val="0000FF"/>
              </a:solidFill>
              <a:effectLst/>
              <a:latin typeface="Arial" pitchFamily="34" charset="0"/>
            </a:endParaRPr>
          </a:p>
          <a:p>
            <a:pPr marL="179388" marR="0" lvl="0" indent="-179388" algn="l"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4) хімічна і адсорбційна інертність. Силікатні носії або відщеплюють воду від спиртів, або здійснюють каталітичний вплив і викликають хімічні перетворення компонентів суміші. Спостерігається адсорбційна взаємодія, внаслідок чого компонент розчиняється в плівці нерухомої рідини та адсорбується поверхнею твердого носія. </a:t>
            </a:r>
            <a:r>
              <a:rPr kumimoji="0" lang="uk-UA" sz="1500" b="0" i="1" u="sng"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Щоб звести до мінімуму небажану активність носії хімічно або фізично модифікують</a:t>
            </a: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a:t>
            </a:r>
            <a:r>
              <a:rPr kumimoji="0" lang="uk-UA" sz="1500" b="0" i="1"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Хімічна модифікація </a:t>
            </a: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полягає в обробці твердих носіїв мінеральними кислотами, лугами, органічними похідними силіцію –  </a:t>
            </a:r>
            <a:r>
              <a:rPr kumimoji="0" lang="uk-UA" sz="1500" b="0"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хлорсиланами</a:t>
            </a: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a:t>
            </a:r>
            <a:r>
              <a:rPr kumimoji="0" lang="uk-UA" sz="1500" b="0"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силозанами</a:t>
            </a: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чи введення в молекулу носія </a:t>
            </a:r>
            <a:r>
              <a:rPr kumimoji="0" lang="uk-UA" sz="1500" b="0"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алкільних</a:t>
            </a: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груп. </a:t>
            </a:r>
            <a:r>
              <a:rPr kumimoji="0" lang="uk-UA" sz="1500" b="0" i="1"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Фізичне модифікування </a:t>
            </a: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відбувається шляхом нанесення на поверхню твердого носія полярних рідин чи полімерів;</a:t>
            </a:r>
            <a:endParaRPr kumimoji="0" lang="ru-RU" sz="900" b="0" i="0" u="none" strike="noStrike" cap="none" normalizeH="0" baseline="0" dirty="0" smtClean="0">
              <a:ln>
                <a:noFill/>
              </a:ln>
              <a:solidFill>
                <a:schemeClr val="tx1"/>
              </a:solidFill>
              <a:effectLst/>
              <a:latin typeface="Arial" pitchFamily="34" charset="0"/>
            </a:endParaRPr>
          </a:p>
          <a:p>
            <a:pPr marL="179388" marR="0" lvl="0" indent="-179388" algn="l"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5) здатність змочуватися рідкою нерухомою фазою;</a:t>
            </a:r>
            <a:endParaRPr kumimoji="0" lang="ru-RU" sz="900" b="0" i="0" u="none" strike="noStrike" cap="none" normalizeH="0" baseline="0" dirty="0" smtClean="0">
              <a:ln>
                <a:noFill/>
              </a:ln>
              <a:solidFill>
                <a:srgbClr val="0000FF"/>
              </a:solidFill>
              <a:effectLst/>
              <a:latin typeface="Arial" pitchFamily="34" charset="0"/>
            </a:endParaRPr>
          </a:p>
          <a:p>
            <a:pPr marL="179388" marR="0" lvl="0" indent="-179388" algn="l"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6) механічна міцність.</a:t>
            </a:r>
          </a:p>
          <a:p>
            <a:pPr marL="0" marR="0" lvl="0" indent="346075" algn="l"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Як </a:t>
            </a:r>
            <a:r>
              <a:rPr kumimoji="0" lang="uk-UA" sz="1500" b="1"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тверді носії</a:t>
            </a: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використовують: кізельгури, діатоміти (силікати з домішками заліза, кальцію, натрію, магнію), молекулярні сита, синтетичні пористі носії (тефлон, </a:t>
            </a:r>
            <a:r>
              <a:rPr kumimoji="0" lang="uk-UA" sz="1500" b="0"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дивінілстирольні</a:t>
            </a: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полімери). </a:t>
            </a:r>
            <a:endParaRPr kumimoji="0" lang="uk-UA" sz="1800" b="0" i="0" u="none" strike="noStrike" cap="none" normalizeH="0" baseline="0" dirty="0" smtClean="0">
              <a:ln>
                <a:noFill/>
              </a:ln>
              <a:solidFill>
                <a:schemeClr val="tx1"/>
              </a:solidFill>
              <a:effectLst/>
              <a:latin typeface="Arial" pitchFamily="34" charset="0"/>
            </a:endParaRPr>
          </a:p>
        </p:txBody>
      </p:sp>
      <p:sp>
        <p:nvSpPr>
          <p:cNvPr id="7" name="Прямоугольник 6"/>
          <p:cNvSpPr/>
          <p:nvPr/>
        </p:nvSpPr>
        <p:spPr>
          <a:xfrm>
            <a:off x="4786314" y="785794"/>
            <a:ext cx="3972113" cy="323165"/>
          </a:xfrm>
          <a:prstGeom prst="rect">
            <a:avLst/>
          </a:prstGeom>
        </p:spPr>
        <p:txBody>
          <a:bodyPr wrap="none">
            <a:spAutoFit/>
          </a:bodyPr>
          <a:lstStyle/>
          <a:p>
            <a:r>
              <a:rPr lang="uk-UA" sz="1500" b="1" dirty="0" smtClean="0">
                <a:latin typeface="Cambria" pitchFamily="18" charset="0"/>
                <a:ea typeface="Calibri" pitchFamily="34" charset="0"/>
                <a:cs typeface="Times New Roman" pitchFamily="18" charset="0"/>
              </a:rPr>
              <a:t>Особливості газорідинної хроматографії</a:t>
            </a:r>
            <a:endParaRPr lang="ru-RU" sz="1500" b="1" dirty="0" smtClean="0">
              <a:latin typeface="Cambria" pitchFamily="18" charset="0"/>
              <a:ea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 name="Прямоугольник 6"/>
          <p:cNvSpPr/>
          <p:nvPr/>
        </p:nvSpPr>
        <p:spPr>
          <a:xfrm>
            <a:off x="6572264" y="714356"/>
            <a:ext cx="2269789" cy="369332"/>
          </a:xfrm>
          <a:prstGeom prst="rect">
            <a:avLst/>
          </a:prstGeom>
        </p:spPr>
        <p:txBody>
          <a:bodyPr wrap="none">
            <a:spAutoFit/>
          </a:bodyPr>
          <a:lstStyle/>
          <a:p>
            <a:r>
              <a:rPr lang="uk-UA" b="1" dirty="0" smtClean="0"/>
              <a:t>3агальні положення </a:t>
            </a:r>
            <a:endParaRPr lang="ru-RU" b="1" dirty="0" smtClean="0"/>
          </a:p>
        </p:txBody>
      </p:sp>
      <p:sp>
        <p:nvSpPr>
          <p:cNvPr id="3603457" name="Rectangle 1"/>
          <p:cNvSpPr>
            <a:spLocks noChangeArrowheads="1"/>
          </p:cNvSpPr>
          <p:nvPr/>
        </p:nvSpPr>
        <p:spPr bwMode="auto">
          <a:xfrm>
            <a:off x="357158" y="1220349"/>
            <a:ext cx="8501122" cy="4708981"/>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7663" algn="just" defTabSz="914400" rtl="0" eaLnBrk="1" fontAlgn="base" latinLnBrk="0" hangingPunct="1">
              <a:lnSpc>
                <a:spcPct val="100000"/>
              </a:lnSpc>
              <a:spcBef>
                <a:spcPct val="0"/>
              </a:spcBef>
              <a:spcAft>
                <a:spcPct val="0"/>
              </a:spcAft>
              <a:buClrTx/>
              <a:buSzTx/>
              <a:buFontTx/>
              <a:buNone/>
              <a:tabLst/>
            </a:pPr>
            <a:r>
              <a:rPr kumimoji="0" lang="uk-UA" sz="1500" b="1" i="0"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Газова хроматографія</a:t>
            </a:r>
            <a:r>
              <a:rPr kumimoji="0" lang="uk-UA" sz="1500" b="0" i="0"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 </a:t>
            </a: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об'єднує всі хроматографічні методи аналізу, в яких рухомою фазою є газ, а компоненти суміші, що аналізується, подаються на колонку в </a:t>
            </a:r>
            <a:r>
              <a:rPr kumimoji="0" lang="uk-UA" sz="1500" b="0" i="0" u="none" strike="noStrike" cap="none" normalizeH="0" baseline="0" dirty="0" err="1" smtClean="0">
                <a:ln>
                  <a:noFill/>
                </a:ln>
                <a:solidFill>
                  <a:srgbClr val="0000FF"/>
                </a:solidFill>
                <a:effectLst/>
                <a:latin typeface="Cambria" pitchFamily="18" charset="0"/>
                <a:ea typeface="Calibri" pitchFamily="34" charset="0"/>
                <a:cs typeface="Times New Roman" pitchFamily="18" charset="0"/>
              </a:rPr>
              <a:t>газо-</a:t>
            </a: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або пароподібному агрегатному стані.  </a:t>
            </a:r>
            <a:endParaRPr kumimoji="0" lang="ru-RU" sz="900" b="0" i="0" u="none" strike="noStrike" cap="none" normalizeH="0" baseline="0" dirty="0" smtClean="0">
              <a:ln>
                <a:noFill/>
              </a:ln>
              <a:solidFill>
                <a:srgbClr val="0000FF"/>
              </a:solidFill>
              <a:effectLst/>
              <a:latin typeface="Arial" pitchFamily="34" charset="0"/>
            </a:endParaRPr>
          </a:p>
          <a:p>
            <a:pPr marL="0" marR="0" lvl="0" indent="347663" algn="ctr" defTabSz="914400" rtl="0" eaLnBrk="0" fontAlgn="base" latinLnBrk="0" hangingPunct="0">
              <a:lnSpc>
                <a:spcPct val="100000"/>
              </a:lnSpc>
              <a:spcBef>
                <a:spcPct val="0"/>
              </a:spcBef>
              <a:spcAft>
                <a:spcPct val="0"/>
              </a:spcAft>
              <a:buClrTx/>
              <a:buSzTx/>
              <a:buFontTx/>
              <a:buNone/>
              <a:tabLst/>
            </a:pPr>
            <a:r>
              <a:rPr kumimoji="0" lang="uk-UA" sz="1500" b="0" i="1" u="sng" strike="noStrike" cap="none" normalizeH="0" baseline="0" dirty="0" smtClean="0">
                <a:ln>
                  <a:noFill/>
                </a:ln>
                <a:solidFill>
                  <a:schemeClr val="tx1"/>
                </a:solidFill>
                <a:effectLst/>
                <a:latin typeface="Cambria" pitchFamily="18" charset="0"/>
                <a:ea typeface="Calibri" pitchFamily="34" charset="0"/>
                <a:cs typeface="Times New Roman" pitchFamily="18" charset="0"/>
              </a:rPr>
              <a:t>Розділення досягається за рахунок встановлення рівноваги газоподібних речовин між газом носієм і нерухомою фазою. </a:t>
            </a:r>
            <a:endParaRPr kumimoji="0" lang="ru-RU" sz="900" b="0" i="1" u="sng" strike="noStrike" cap="none" normalizeH="0" baseline="0" dirty="0" smtClean="0">
              <a:ln>
                <a:noFill/>
              </a:ln>
              <a:solidFill>
                <a:schemeClr val="tx1"/>
              </a:solidFill>
              <a:effectLst/>
              <a:latin typeface="Arial" pitchFamily="34" charset="0"/>
            </a:endParaRPr>
          </a:p>
          <a:p>
            <a:pPr marL="0" marR="0" lvl="0" indent="347663" algn="just"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Розподіл молекул речовини між нерухомою фазою сорбенту та газуватою рухомою фазою може ґрунтуватися:</a:t>
            </a:r>
            <a:endParaRPr kumimoji="0" lang="ru-RU" sz="900" b="0" i="0" u="none" strike="noStrike" cap="none" normalizeH="0" baseline="0" dirty="0" smtClean="0">
              <a:ln>
                <a:noFill/>
              </a:ln>
              <a:solidFill>
                <a:schemeClr val="tx1"/>
              </a:solidFill>
              <a:effectLst/>
              <a:latin typeface="Arial" pitchFamily="34" charset="0"/>
            </a:endParaRPr>
          </a:p>
          <a:p>
            <a:pPr marL="358775" marR="0" lvl="0" indent="-87313" algn="just" defTabSz="914400" rtl="0" eaLnBrk="0" fontAlgn="base" latinLnBrk="0" hangingPunct="0">
              <a:lnSpc>
                <a:spcPct val="100000"/>
              </a:lnSpc>
              <a:spcBef>
                <a:spcPct val="0"/>
              </a:spcBef>
              <a:spcAft>
                <a:spcPct val="0"/>
              </a:spcAft>
              <a:buClrTx/>
              <a:buSzTx/>
              <a:buFont typeface="+mj-lt"/>
              <a:buAutoNum type="arabicPeriod"/>
              <a:tabLst/>
            </a:pP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на ї</a:t>
            </a:r>
            <a:r>
              <a:rPr kumimoji="0" lang="en-US"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x</a:t>
            </a: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адсорбції на поверхні твердого сорбенту  – в </a:t>
            </a:r>
            <a:r>
              <a:rPr kumimoji="0" lang="uk-UA" sz="1500" b="0" i="0" u="none" strike="noStrike" cap="none" normalizeH="0" baseline="0" dirty="0" err="1" smtClean="0">
                <a:ln>
                  <a:noFill/>
                </a:ln>
                <a:solidFill>
                  <a:srgbClr val="0000FF"/>
                </a:solidFill>
                <a:effectLst/>
                <a:latin typeface="Cambria" pitchFamily="18" charset="0"/>
                <a:ea typeface="Calibri" pitchFamily="34" charset="0"/>
                <a:cs typeface="Times New Roman" pitchFamily="18" charset="0"/>
              </a:rPr>
              <a:t>газоадсорбційній</a:t>
            </a: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хроматографії. Адсорбція може бути зумовлена </a:t>
            </a:r>
            <a:r>
              <a:rPr kumimoji="0" lang="uk-UA" sz="1500" b="0" i="0" u="none" strike="noStrike" cap="none" normalizeH="0" baseline="0" dirty="0" smtClean="0">
                <a:ln>
                  <a:noFill/>
                </a:ln>
                <a:solidFill>
                  <a:srgbClr val="0000FF"/>
                </a:solidFill>
                <a:effectLst/>
                <a:latin typeface="Times New Roman" pitchFamily="18" charset="0"/>
                <a:ea typeface="Calibri" pitchFamily="34" charset="0"/>
                <a:cs typeface="Times New Roman" pitchFamily="18" charset="0"/>
              </a:rPr>
              <a:t>​​</a:t>
            </a: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неспецифічними (</a:t>
            </a:r>
            <a:r>
              <a:rPr kumimoji="0" lang="uk-UA" sz="1500" b="0" i="0" u="none" strike="noStrike" cap="none" normalizeH="0" baseline="0" dirty="0" err="1" smtClean="0">
                <a:ln>
                  <a:noFill/>
                </a:ln>
                <a:solidFill>
                  <a:srgbClr val="0000FF"/>
                </a:solidFill>
                <a:effectLst/>
                <a:latin typeface="Cambria" pitchFamily="18" charset="0"/>
                <a:ea typeface="Calibri" pitchFamily="34" charset="0"/>
                <a:cs typeface="Times New Roman" pitchFamily="18" charset="0"/>
              </a:rPr>
              <a:t>орієнтаційними</a:t>
            </a: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індукційними і дисперсійними) та специфічними взаємодіями (</a:t>
            </a:r>
            <a:r>
              <a:rPr kumimoji="0" lang="uk-UA" sz="1500" b="0" i="0" u="none" strike="noStrike" cap="none" normalizeH="0" baseline="0" dirty="0" err="1" smtClean="0">
                <a:ln>
                  <a:noFill/>
                </a:ln>
                <a:solidFill>
                  <a:srgbClr val="0000FF"/>
                </a:solidFill>
                <a:effectLst/>
                <a:latin typeface="Cambria" pitchFamily="18" charset="0"/>
                <a:ea typeface="Calibri" pitchFamily="34" charset="0"/>
                <a:cs typeface="Times New Roman" pitchFamily="18" charset="0"/>
              </a:rPr>
              <a:t>комплексоутворенням</a:t>
            </a: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або  утворенням водневого зв'язку) і залежить від природи адсорбенту та </a:t>
            </a:r>
            <a:r>
              <a:rPr kumimoji="0" lang="uk-UA" sz="1500" b="0" i="0" u="none" strike="noStrike" cap="none" normalizeH="0" baseline="0" dirty="0" err="1" smtClean="0">
                <a:ln>
                  <a:noFill/>
                </a:ln>
                <a:solidFill>
                  <a:srgbClr val="0000FF"/>
                </a:solidFill>
                <a:effectLst/>
                <a:latin typeface="Cambria" pitchFamily="18" charset="0"/>
                <a:ea typeface="Calibri" pitchFamily="34" charset="0"/>
                <a:cs typeface="Times New Roman" pitchFamily="18" charset="0"/>
              </a:rPr>
              <a:t>сорбату</a:t>
            </a: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a:t>
            </a:r>
            <a:endParaRPr kumimoji="0" lang="ru-RU" sz="900" b="0" i="0" u="none" strike="noStrike" cap="none" normalizeH="0" baseline="0" dirty="0" smtClean="0">
              <a:ln>
                <a:noFill/>
              </a:ln>
              <a:solidFill>
                <a:srgbClr val="0000FF"/>
              </a:solidFill>
              <a:effectLst/>
              <a:latin typeface="Arial" pitchFamily="34" charset="0"/>
            </a:endParaRPr>
          </a:p>
          <a:p>
            <a:pPr marL="358775" marR="0" lvl="0" indent="-87313" algn="just" defTabSz="914400" rtl="0" eaLnBrk="0" fontAlgn="base" latinLnBrk="0" hangingPunct="0">
              <a:lnSpc>
                <a:spcPct val="100000"/>
              </a:lnSpc>
              <a:spcBef>
                <a:spcPct val="0"/>
              </a:spcBef>
              <a:spcAft>
                <a:spcPct val="0"/>
              </a:spcAft>
              <a:buClrTx/>
              <a:buSzTx/>
              <a:buFont typeface="+mj-lt"/>
              <a:buAutoNum type="arabicPeriod"/>
              <a:tabLst/>
            </a:pP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розчиненні в рідкій нерухомій фазі, закріпленій на пористому твердому носії – в газорідинний хроматографії.</a:t>
            </a:r>
            <a:endParaRPr kumimoji="0" lang="ru-RU" sz="900" b="0" i="0" u="none" strike="noStrike" cap="none" normalizeH="0" baseline="0" dirty="0" smtClean="0">
              <a:ln>
                <a:noFill/>
              </a:ln>
              <a:solidFill>
                <a:srgbClr val="0000FF"/>
              </a:solidFill>
              <a:effectLst/>
              <a:latin typeface="Arial" pitchFamily="34" charset="0"/>
            </a:endParaRPr>
          </a:p>
          <a:p>
            <a:pPr marL="0" marR="0" lvl="0" indent="347663" algn="ctr" defTabSz="914400" rtl="0" eaLnBrk="0" fontAlgn="base" latinLnBrk="0" hangingPunct="0">
              <a:lnSpc>
                <a:spcPct val="100000"/>
              </a:lnSpc>
              <a:spcBef>
                <a:spcPct val="0"/>
              </a:spcBef>
              <a:spcAft>
                <a:spcPct val="0"/>
              </a:spcAft>
              <a:buClrTx/>
              <a:buSzTx/>
              <a:buFontTx/>
              <a:buNone/>
              <a:tabLst/>
            </a:pPr>
            <a:r>
              <a:rPr kumimoji="0" lang="uk-UA" sz="1500" b="0" i="1"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В газовій хроматографії зразок переводять в газоподібний стан і він розподіляється між нерухомою фазою і рухомою фазою, в якості якої використовують газ-носій. Рівновага в газовій фазі встановлюється швидко, тому ефективність є достатньо високою. Існує багато різних рухомих фаз, однак найважливішим в газовій хроматографії є вибір природи нерухомої фази. </a:t>
            </a:r>
            <a:endParaRPr kumimoji="0" lang="ru-RU" sz="900" b="0" i="1" u="none" strike="noStrike" cap="none" normalizeH="0" baseline="0" dirty="0" smtClean="0">
              <a:ln>
                <a:noFill/>
              </a:ln>
              <a:solidFill>
                <a:srgbClr val="FF0000"/>
              </a:solidFill>
              <a:effectLst/>
              <a:latin typeface="Arial" pitchFamily="34" charset="0"/>
            </a:endParaRPr>
          </a:p>
          <a:p>
            <a:pPr marL="0" marR="0" lvl="0" indent="347663" algn="just"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Більшість умов проведення хроматографічних розділень були підібрані дослідним шляхом, зараз цю інформацію можна отримати з баз даних.  Успішне використання газової хроматографії пояснюється її значними перевагами перед іншими методами аналізу. </a:t>
            </a:r>
            <a:endParaRPr kumimoji="0" lang="uk-UA" sz="1800" b="0" i="0" u="none" strike="noStrike" cap="none" normalizeH="0" baseline="0" dirty="0" smtClean="0">
              <a:ln>
                <a:noFill/>
              </a:ln>
              <a:solidFill>
                <a:schemeClr val="tx1"/>
              </a:solidFill>
              <a:effectLst/>
              <a:latin typeface="Arial" pitchFamily="34" charset="0"/>
            </a:endParaRPr>
          </a:p>
        </p:txBody>
      </p:sp>
      <p:sp>
        <p:nvSpPr>
          <p:cNvPr id="3603459" name="AutoShape 3" descr="Картинки по запросу blue flowers 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600385" name="Rectangle 1"/>
          <p:cNvSpPr>
            <a:spLocks noChangeArrowheads="1"/>
          </p:cNvSpPr>
          <p:nvPr/>
        </p:nvSpPr>
        <p:spPr bwMode="auto">
          <a:xfrm>
            <a:off x="142876" y="1313882"/>
            <a:ext cx="8715404" cy="3785652"/>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7663" algn="just" defTabSz="914400" rtl="0" eaLnBrk="1" fontAlgn="base" latinLnBrk="0" hangingPunct="1">
              <a:lnSpc>
                <a:spcPct val="100000"/>
              </a:lnSpc>
              <a:spcBef>
                <a:spcPct val="0"/>
              </a:spcBef>
              <a:spcAft>
                <a:spcPct val="0"/>
              </a:spcAft>
              <a:buClrTx/>
              <a:buSzTx/>
              <a:buFontTx/>
              <a:buNone/>
              <a:tabLst>
                <a:tab pos="630238" algn="l"/>
              </a:tabLst>
            </a:pPr>
            <a:r>
              <a:rPr kumimoji="0" lang="uk-UA" sz="1500" b="1" i="0"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Переваги методу:</a:t>
            </a:r>
            <a:endParaRPr kumimoji="0" lang="ru-RU" sz="900" b="1" i="0" u="none" strike="noStrike" cap="none" normalizeH="0" baseline="0" dirty="0" smtClean="0">
              <a:ln>
                <a:noFill/>
              </a:ln>
              <a:solidFill>
                <a:srgbClr val="FF0000"/>
              </a:solidFill>
              <a:effectLst/>
              <a:latin typeface="Arial" pitchFamily="34" charset="0"/>
            </a:endParaRPr>
          </a:p>
          <a:p>
            <a:pPr marL="517525" marR="0" lvl="0" indent="-342900" algn="just" defTabSz="914400" rtl="0" eaLnBrk="0" fontAlgn="base" latinLnBrk="0" hangingPunct="0">
              <a:lnSpc>
                <a:spcPct val="100000"/>
              </a:lnSpc>
              <a:spcBef>
                <a:spcPct val="0"/>
              </a:spcBef>
              <a:spcAft>
                <a:spcPct val="0"/>
              </a:spcAft>
              <a:buClrTx/>
              <a:buSzTx/>
              <a:buFont typeface="+mj-lt"/>
              <a:buAutoNum type="arabicPeriod"/>
              <a:tabLst>
                <a:tab pos="630238" algn="l"/>
              </a:tabLst>
            </a:pP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газовій хроматографії притаманна висока роздільна здатність, зумовлена можливістю використання капілярних колонок довжиною до декількох десятків і сотень метрів і діаметром 0,2-1 мм, </a:t>
            </a:r>
            <a:endParaRPr kumimoji="0" lang="ru-RU" sz="900" b="0" i="0" u="none" strike="noStrike" cap="none" normalizeH="0" baseline="0" dirty="0" smtClean="0">
              <a:ln>
                <a:noFill/>
              </a:ln>
              <a:solidFill>
                <a:srgbClr val="0000FF"/>
              </a:solidFill>
              <a:effectLst/>
              <a:latin typeface="Arial" pitchFamily="34" charset="0"/>
            </a:endParaRPr>
          </a:p>
          <a:p>
            <a:pPr marL="517525" marR="0" lvl="0" indent="-342900" algn="just" defTabSz="914400" rtl="0" eaLnBrk="0" fontAlgn="base" latinLnBrk="0" hangingPunct="0">
              <a:lnSpc>
                <a:spcPct val="100000"/>
              </a:lnSpc>
              <a:spcBef>
                <a:spcPct val="0"/>
              </a:spcBef>
              <a:spcAft>
                <a:spcPct val="0"/>
              </a:spcAft>
              <a:buClrTx/>
              <a:buSzTx/>
              <a:buFont typeface="+mj-lt"/>
              <a:buAutoNum type="arabicPeriod"/>
              <a:tabLst>
                <a:tab pos="630238" algn="l"/>
              </a:tabLst>
            </a:pP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Можливість проведення аналізу як в ізотермічному, так і в програмованому термічному режимах.</a:t>
            </a:r>
            <a:endParaRPr kumimoji="0" lang="ru-RU" sz="900" b="0" i="0" u="none" strike="noStrike" cap="none" normalizeH="0" baseline="0" dirty="0" smtClean="0">
              <a:ln>
                <a:noFill/>
              </a:ln>
              <a:solidFill>
                <a:schemeClr val="tx1"/>
              </a:solidFill>
              <a:effectLst/>
              <a:latin typeface="Arial" pitchFamily="34" charset="0"/>
            </a:endParaRPr>
          </a:p>
          <a:p>
            <a:pPr marL="517525" marR="0" lvl="0" indent="-342900" algn="just" defTabSz="914400" rtl="0" eaLnBrk="0" fontAlgn="base" latinLnBrk="0" hangingPunct="0">
              <a:lnSpc>
                <a:spcPct val="100000"/>
              </a:lnSpc>
              <a:spcBef>
                <a:spcPct val="0"/>
              </a:spcBef>
              <a:spcAft>
                <a:spcPct val="0"/>
              </a:spcAft>
              <a:buClrTx/>
              <a:buSzTx/>
              <a:buFont typeface="+mj-lt"/>
              <a:buAutoNum type="arabicPeriod"/>
              <a:tabLst>
                <a:tab pos="630238" algn="l"/>
              </a:tabLst>
            </a:pP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Використання щільно упакованих набивних колонок малого діаметру, а також капілярних колонок із тонким шаром нерухомої рідкої фази, тобто невеликих об'ємів</a:t>
            </a:r>
            <a:r>
              <a:rPr kumimoji="0" lang="uk-UA" sz="1500" b="1"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a:t>
            </a:r>
            <a:r>
              <a:rPr kumimoji="0" lang="en-US" sz="1500" b="1"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V</a:t>
            </a:r>
            <a:r>
              <a:rPr kumimoji="0" lang="uk-UA" sz="1500" b="0" i="0" u="none" strike="noStrike" cap="none" normalizeH="0" baseline="-30000" dirty="0" smtClean="0">
                <a:ln>
                  <a:noFill/>
                </a:ln>
                <a:solidFill>
                  <a:srgbClr val="0000FF"/>
                </a:solidFill>
                <a:effectLst/>
                <a:latin typeface="Cambria" pitchFamily="18" charset="0"/>
                <a:ea typeface="Calibri" pitchFamily="34" charset="0"/>
                <a:cs typeface="Times New Roman" pitchFamily="18" charset="0"/>
              </a:rPr>
              <a:t>а </a:t>
            </a: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і </a:t>
            </a:r>
            <a:r>
              <a:rPr kumimoji="0" lang="en-US" sz="1500" b="1"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V</a:t>
            </a:r>
            <a:r>
              <a:rPr kumimoji="0" lang="uk-UA" sz="1500" b="0" i="0" u="none" strike="noStrike" cap="none" normalizeH="0" baseline="-30000" dirty="0" smtClean="0">
                <a:ln>
                  <a:noFill/>
                </a:ln>
                <a:solidFill>
                  <a:srgbClr val="0000FF"/>
                </a:solidFill>
                <a:effectLst/>
                <a:latin typeface="Cambria" pitchFamily="18" charset="0"/>
                <a:ea typeface="Calibri" pitchFamily="34" charset="0"/>
                <a:cs typeface="Times New Roman" pitchFamily="18" charset="0"/>
              </a:rPr>
              <a:t>0</a:t>
            </a: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(об'єми відповідно нерухомої і рухомої (вільний об'єм колонки) фаз) значно прискорює аналіз. </a:t>
            </a:r>
            <a:endParaRPr kumimoji="0" lang="ru-RU" sz="900" b="0" i="0" u="none" strike="noStrike" cap="none" normalizeH="0" baseline="0" dirty="0" smtClean="0">
              <a:ln>
                <a:noFill/>
              </a:ln>
              <a:solidFill>
                <a:srgbClr val="0000FF"/>
              </a:solidFill>
              <a:effectLst/>
              <a:latin typeface="Arial" pitchFamily="34" charset="0"/>
            </a:endParaRPr>
          </a:p>
          <a:p>
            <a:pPr marL="517525" marR="0" lvl="0" indent="-342900" algn="just" defTabSz="914400" rtl="0" eaLnBrk="0" fontAlgn="base" latinLnBrk="0" hangingPunct="0">
              <a:lnSpc>
                <a:spcPct val="100000"/>
              </a:lnSpc>
              <a:spcBef>
                <a:spcPct val="0"/>
              </a:spcBef>
              <a:spcAft>
                <a:spcPct val="0"/>
              </a:spcAft>
              <a:buClrTx/>
              <a:buSzTx/>
              <a:buFont typeface="+mj-lt"/>
              <a:buAutoNum type="arabicPeriod"/>
              <a:tabLst>
                <a:tab pos="630238" algn="l"/>
              </a:tabLst>
            </a:pP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За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експресністю</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аналізу багатокомпонентних сумішей газова хроматографія поза конкуренцією. Наприклад, жодним іншим методом неможливо протягом 1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год</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проаналізувати нафтопродукти, що складаються з багатьох десятків компонентів. </a:t>
            </a:r>
            <a:endParaRPr kumimoji="0" lang="ru-RU" sz="900" b="0" i="0" u="none" strike="noStrike" cap="none" normalizeH="0" baseline="0" dirty="0" smtClean="0">
              <a:ln>
                <a:noFill/>
              </a:ln>
              <a:solidFill>
                <a:schemeClr val="tx1"/>
              </a:solidFill>
              <a:effectLst/>
              <a:latin typeface="Arial" pitchFamily="34" charset="0"/>
            </a:endParaRPr>
          </a:p>
          <a:p>
            <a:pPr marL="517525" marR="0" lvl="0" indent="-342900" algn="just" defTabSz="914400" rtl="0" eaLnBrk="0" fontAlgn="base" latinLnBrk="0" hangingPunct="0">
              <a:lnSpc>
                <a:spcPct val="100000"/>
              </a:lnSpc>
              <a:spcBef>
                <a:spcPct val="0"/>
              </a:spcBef>
              <a:spcAft>
                <a:spcPct val="0"/>
              </a:spcAft>
              <a:buClrTx/>
              <a:buSzTx/>
              <a:buFont typeface="+mj-lt"/>
              <a:buAutoNum type="arabicPeriod"/>
              <a:tabLst>
                <a:tab pos="630238" algn="l"/>
              </a:tabLst>
            </a:pP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Висока чутливість </a:t>
            </a:r>
            <a:r>
              <a:rPr kumimoji="0" lang="uk-UA" sz="1500" b="0" i="0" u="none" strike="noStrike" cap="none" normalizeH="0" baseline="0" dirty="0" err="1" smtClean="0">
                <a:ln>
                  <a:noFill/>
                </a:ln>
                <a:solidFill>
                  <a:srgbClr val="0000FF"/>
                </a:solidFill>
                <a:effectLst/>
                <a:latin typeface="Cambria" pitchFamily="18" charset="0"/>
                <a:ea typeface="Calibri" pitchFamily="34" charset="0"/>
                <a:cs typeface="Times New Roman" pitchFamily="18" charset="0"/>
              </a:rPr>
              <a:t>газохроматографічного</a:t>
            </a: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аналізу (10</a:t>
            </a:r>
            <a:r>
              <a:rPr kumimoji="0" lang="uk-UA" sz="1500" b="0" i="0" u="none" strike="noStrike" cap="none" normalizeH="0" baseline="30000" dirty="0" smtClean="0">
                <a:ln>
                  <a:noFill/>
                </a:ln>
                <a:solidFill>
                  <a:srgbClr val="0000FF"/>
                </a:solidFill>
                <a:effectLst/>
                <a:latin typeface="Cambria" pitchFamily="18" charset="0"/>
                <a:ea typeface="Calibri" pitchFamily="34" charset="0"/>
                <a:cs typeface="Times New Roman" pitchFamily="18" charset="0"/>
              </a:rPr>
              <a:t>-9</a:t>
            </a: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-10</a:t>
            </a:r>
            <a:r>
              <a:rPr kumimoji="0" lang="uk-UA" sz="1500" b="0" i="0" u="none" strike="noStrike" cap="none" normalizeH="0" baseline="30000" dirty="0" smtClean="0">
                <a:ln>
                  <a:noFill/>
                </a:ln>
                <a:solidFill>
                  <a:srgbClr val="0000FF"/>
                </a:solidFill>
                <a:effectLst/>
                <a:latin typeface="Cambria" pitchFamily="18" charset="0"/>
                <a:ea typeface="Calibri" pitchFamily="34" charset="0"/>
                <a:cs typeface="Times New Roman" pitchFamily="18" charset="0"/>
              </a:rPr>
              <a:t>-12</a:t>
            </a: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г/см</a:t>
            </a:r>
            <a:r>
              <a:rPr kumimoji="0" lang="uk-UA" sz="1500" b="0" i="0" u="none" strike="noStrike" cap="none" normalizeH="0" baseline="30000" dirty="0" smtClean="0">
                <a:ln>
                  <a:noFill/>
                </a:ln>
                <a:solidFill>
                  <a:srgbClr val="0000FF"/>
                </a:solidFill>
                <a:effectLst/>
                <a:latin typeface="Cambria" pitchFamily="18" charset="0"/>
                <a:ea typeface="Calibri" pitchFamily="34" charset="0"/>
                <a:cs typeface="Times New Roman" pitchFamily="18" charset="0"/>
              </a:rPr>
              <a:t>3</a:t>
            </a: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a:t>
            </a:r>
            <a:r>
              <a:rPr kumimoji="0" lang="ru-RU"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a:t>
            </a: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a:t>
            </a:r>
            <a:endParaRPr kumimoji="0" lang="ru-RU" sz="900" b="0" i="0" u="none" strike="noStrike" cap="none" normalizeH="0" baseline="0" dirty="0" smtClean="0">
              <a:ln>
                <a:noFill/>
              </a:ln>
              <a:solidFill>
                <a:srgbClr val="0000FF"/>
              </a:solidFill>
              <a:effectLst/>
              <a:latin typeface="Arial" pitchFamily="34" charset="0"/>
            </a:endParaRPr>
          </a:p>
          <a:p>
            <a:pPr marL="517525" marR="0" lvl="0" indent="-342900" algn="just" defTabSz="914400" rtl="0" eaLnBrk="0" fontAlgn="base" latinLnBrk="0" hangingPunct="0">
              <a:lnSpc>
                <a:spcPct val="100000"/>
              </a:lnSpc>
              <a:spcBef>
                <a:spcPct val="0"/>
              </a:spcBef>
              <a:spcAft>
                <a:spcPct val="0"/>
              </a:spcAft>
              <a:buClrTx/>
              <a:buSzTx/>
              <a:buFont typeface="+mj-lt"/>
              <a:buAutoNum type="arabicPeriod"/>
              <a:tabLst>
                <a:tab pos="630238" algn="l"/>
              </a:tabLst>
            </a:pP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Потребу малої кількості проби для аналізу (0,1 мг і менше) </a:t>
            </a:r>
            <a:endParaRPr kumimoji="0" lang="ru-RU" sz="900" b="0" i="0" u="none" strike="noStrike" cap="none" normalizeH="0" baseline="0" dirty="0" smtClean="0">
              <a:ln>
                <a:noFill/>
              </a:ln>
              <a:solidFill>
                <a:schemeClr val="tx1"/>
              </a:solidFill>
              <a:effectLst/>
              <a:latin typeface="Arial" pitchFamily="34" charset="0"/>
            </a:endParaRPr>
          </a:p>
          <a:p>
            <a:pPr marL="517525" marR="0" lvl="0" indent="-342900" algn="just" defTabSz="914400" rtl="0" eaLnBrk="0" fontAlgn="base" latinLnBrk="0" hangingPunct="0">
              <a:lnSpc>
                <a:spcPct val="100000"/>
              </a:lnSpc>
              <a:spcBef>
                <a:spcPct val="0"/>
              </a:spcBef>
              <a:spcAft>
                <a:spcPct val="0"/>
              </a:spcAft>
              <a:buClrTx/>
              <a:buSzTx/>
              <a:buFont typeface="+mj-lt"/>
              <a:buAutoNum type="arabicPeriod"/>
              <a:tabLst>
                <a:tab pos="630238" algn="l"/>
              </a:tabLst>
            </a:pP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Висока відносна точність (0,1-1 %). </a:t>
            </a:r>
            <a:endParaRPr kumimoji="0" lang="ru-RU" sz="900" b="0" i="0" u="none" strike="noStrike" cap="none" normalizeH="0" baseline="0" dirty="0" smtClean="0">
              <a:ln>
                <a:noFill/>
              </a:ln>
              <a:solidFill>
                <a:srgbClr val="0000FF"/>
              </a:solidFill>
              <a:effectLst/>
              <a:latin typeface="Arial" pitchFamily="34" charset="0"/>
            </a:endParaRPr>
          </a:p>
          <a:p>
            <a:pPr marL="517525" marR="0" lvl="0" indent="-342900" algn="just" defTabSz="914400" rtl="0" eaLnBrk="0" fontAlgn="base" latinLnBrk="0" hangingPunct="0">
              <a:lnSpc>
                <a:spcPct val="100000"/>
              </a:lnSpc>
              <a:spcBef>
                <a:spcPct val="0"/>
              </a:spcBef>
              <a:spcAft>
                <a:spcPct val="0"/>
              </a:spcAft>
              <a:buClrTx/>
              <a:buSzTx/>
              <a:buFont typeface="+mj-lt"/>
              <a:buAutoNum type="arabicPeriod"/>
              <a:tabLst>
                <a:tab pos="630238" algn="l"/>
              </a:tabLst>
            </a:pP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Можливість автоматизації.</a:t>
            </a:r>
            <a:endParaRPr kumimoji="0" lang="uk-UA" sz="1800" b="0" i="0" u="none" strike="noStrike" cap="none" normalizeH="0" baseline="0" dirty="0" smtClean="0">
              <a:ln>
                <a:noFill/>
              </a:ln>
              <a:solidFill>
                <a:schemeClr val="tx1"/>
              </a:solidFill>
              <a:effectLst/>
              <a:latin typeface="Arial" pitchFamily="34" charset="0"/>
            </a:endParaRPr>
          </a:p>
        </p:txBody>
      </p:sp>
      <p:sp>
        <p:nvSpPr>
          <p:cNvPr id="8" name="Прямоугольник 7"/>
          <p:cNvSpPr/>
          <p:nvPr/>
        </p:nvSpPr>
        <p:spPr>
          <a:xfrm>
            <a:off x="6572264" y="714356"/>
            <a:ext cx="2269789" cy="369332"/>
          </a:xfrm>
          <a:prstGeom prst="rect">
            <a:avLst/>
          </a:prstGeom>
        </p:spPr>
        <p:txBody>
          <a:bodyPr wrap="none">
            <a:spAutoFit/>
          </a:bodyPr>
          <a:lstStyle/>
          <a:p>
            <a:r>
              <a:rPr lang="uk-UA" b="1" dirty="0" smtClean="0"/>
              <a:t>3агальні положення </a:t>
            </a:r>
            <a:endParaRPr lang="ru-RU" b="1"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599361" name="Rectangle 1"/>
          <p:cNvSpPr>
            <a:spLocks noChangeArrowheads="1"/>
          </p:cNvSpPr>
          <p:nvPr/>
        </p:nvSpPr>
        <p:spPr bwMode="auto">
          <a:xfrm>
            <a:off x="1643042" y="714356"/>
            <a:ext cx="7265322" cy="3231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ru-RU" sz="1500" b="1"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Вплив</a:t>
            </a:r>
            <a:r>
              <a:rPr kumimoji="0" lang="ru-RU" sz="1500" b="1"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a:t>
            </a:r>
            <a:r>
              <a:rPr kumimoji="0" lang="uk-UA" sz="1500" b="1"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різних</a:t>
            </a:r>
            <a:r>
              <a:rPr kumimoji="0" lang="ru-RU" sz="1500" b="1"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a:t>
            </a:r>
            <a:r>
              <a:rPr kumimoji="0" lang="ru-RU" sz="1500" b="1"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факторів</a:t>
            </a:r>
            <a:r>
              <a:rPr kumimoji="0" lang="ru-RU" sz="1500" b="1"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на </a:t>
            </a:r>
            <a:r>
              <a:rPr kumimoji="0" lang="uk-UA" sz="1500" b="1"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газохроматографічне</a:t>
            </a:r>
            <a:r>
              <a:rPr kumimoji="0" lang="uk-UA" sz="1500" b="1"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розділення  суміші речовин</a:t>
            </a:r>
            <a:endParaRPr kumimoji="0" lang="uk-UA" sz="1800" b="0" i="0" u="none" strike="noStrike" cap="none" normalizeH="0" baseline="0" dirty="0" smtClean="0">
              <a:ln>
                <a:noFill/>
              </a:ln>
              <a:solidFill>
                <a:schemeClr val="tx1"/>
              </a:solidFill>
              <a:effectLst/>
              <a:latin typeface="Arial" pitchFamily="34" charset="0"/>
            </a:endParaRPr>
          </a:p>
        </p:txBody>
      </p:sp>
      <p:sp>
        <p:nvSpPr>
          <p:cNvPr id="3599362" name="Rectangle 2"/>
          <p:cNvSpPr>
            <a:spLocks noChangeArrowheads="1"/>
          </p:cNvSpPr>
          <p:nvPr/>
        </p:nvSpPr>
        <p:spPr bwMode="auto">
          <a:xfrm>
            <a:off x="399847" y="1285860"/>
            <a:ext cx="7051739" cy="323165"/>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500" b="1" i="0" u="none" strike="noStrike" cap="none" normalizeH="0" baseline="0" dirty="0" smtClean="0">
                <a:ln>
                  <a:noFill/>
                </a:ln>
                <a:solidFill>
                  <a:srgbClr val="FF0000"/>
                </a:solidFill>
                <a:effectLst/>
                <a:latin typeface="Cambria" pitchFamily="18" charset="0"/>
                <a:ea typeface="MS Mincho" pitchFamily="49" charset="-128"/>
                <a:cs typeface="Times New Roman" pitchFamily="18" charset="0"/>
              </a:rPr>
              <a:t>1. </a:t>
            </a:r>
            <a:r>
              <a:rPr kumimoji="0" lang="uk-UA" sz="1500" b="1" i="0" u="none" strike="noStrike" cap="none" normalizeH="0" dirty="0" smtClean="0">
                <a:ln>
                  <a:noFill/>
                </a:ln>
                <a:solidFill>
                  <a:srgbClr val="FF0000"/>
                </a:solidFill>
                <a:effectLst/>
                <a:latin typeface="Cambria" pitchFamily="18" charset="0"/>
                <a:ea typeface="MS Mincho" pitchFamily="49" charset="-128"/>
                <a:cs typeface="Times New Roman" pitchFamily="18" charset="0"/>
              </a:rPr>
              <a:t> </a:t>
            </a:r>
            <a:r>
              <a:rPr kumimoji="0" lang="uk-UA" sz="1500" b="1" i="0" u="none" strike="noStrike" cap="none" normalizeH="0" baseline="0" dirty="0" smtClean="0">
                <a:ln>
                  <a:noFill/>
                </a:ln>
                <a:solidFill>
                  <a:srgbClr val="FF0000"/>
                </a:solidFill>
                <a:effectLst/>
                <a:latin typeface="Cambria" pitchFamily="18" charset="0"/>
                <a:ea typeface="MS Mincho" pitchFamily="49" charset="-128"/>
                <a:cs typeface="Times New Roman" pitchFamily="18" charset="0"/>
              </a:rPr>
              <a:t>Вплив швидкості потоку і тиску газу-носія на ефективність розділення </a:t>
            </a:r>
            <a:endParaRPr kumimoji="0" lang="uk-UA" sz="1800" b="0" i="0" u="none" strike="noStrike" cap="none" normalizeH="0" baseline="0" dirty="0" smtClean="0">
              <a:ln>
                <a:noFill/>
              </a:ln>
              <a:solidFill>
                <a:srgbClr val="FF0000"/>
              </a:solidFill>
              <a:effectLst/>
              <a:latin typeface="Arial" pitchFamily="34" charset="0"/>
            </a:endParaRPr>
          </a:p>
        </p:txBody>
      </p:sp>
      <p:sp>
        <p:nvSpPr>
          <p:cNvPr id="3599363" name="Rectangle 3"/>
          <p:cNvSpPr>
            <a:spLocks noChangeArrowheads="1"/>
          </p:cNvSpPr>
          <p:nvPr/>
        </p:nvSpPr>
        <p:spPr bwMode="auto">
          <a:xfrm>
            <a:off x="357158" y="1571612"/>
            <a:ext cx="8429684" cy="3785652"/>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500" b="0" i="0" u="none" strike="noStrike" cap="none" normalizeH="0" baseline="0" dirty="0" smtClean="0">
                <a:ln>
                  <a:noFill/>
                </a:ln>
                <a:solidFill>
                  <a:srgbClr val="0000FF"/>
                </a:solidFill>
                <a:effectLst/>
                <a:latin typeface="Cambria" pitchFamily="18" charset="0"/>
                <a:ea typeface="TimesNewRomanPSMT+1"/>
                <a:cs typeface="Times New Roman" pitchFamily="18" charset="0"/>
              </a:rPr>
              <a:t>Під </a:t>
            </a:r>
            <a:r>
              <a:rPr kumimoji="0" lang="uk-UA" sz="1500" b="1" i="0"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ефективністю</a:t>
            </a:r>
            <a:r>
              <a:rPr kumimoji="0" lang="uk-UA" sz="1500" b="1" i="1"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 </a:t>
            </a:r>
            <a:r>
              <a:rPr kumimoji="0" lang="uk-UA" sz="1500" b="0" i="0" u="none" strike="noStrike" cap="none" normalizeH="0" baseline="0" dirty="0" smtClean="0">
                <a:ln>
                  <a:noFill/>
                </a:ln>
                <a:solidFill>
                  <a:srgbClr val="0000FF"/>
                </a:solidFill>
                <a:effectLst/>
                <a:latin typeface="Cambria" pitchFamily="18" charset="0"/>
                <a:ea typeface="TimesNewRomanPSMT+1"/>
                <a:cs typeface="Times New Roman" pitchFamily="18" charset="0"/>
              </a:rPr>
              <a:t>в хроматографії розуміють </a:t>
            </a:r>
            <a:r>
              <a:rPr kumimoji="0" lang="uk-UA" sz="1500" b="0" i="1" u="sng" strike="noStrike" cap="none" normalizeH="0" baseline="0" dirty="0" smtClean="0">
                <a:ln>
                  <a:noFill/>
                </a:ln>
                <a:solidFill>
                  <a:srgbClr val="0000FF"/>
                </a:solidFill>
                <a:effectLst/>
                <a:latin typeface="Cambria" pitchFamily="18" charset="0"/>
                <a:ea typeface="Calibri" pitchFamily="34" charset="0"/>
                <a:cs typeface="Times New Roman" pitchFamily="18" charset="0"/>
              </a:rPr>
              <a:t>здатність системи опиратися розмиванню хроматографічних піків речовин, що розділюються</a:t>
            </a: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Вона характеризує </a:t>
            </a:r>
            <a:r>
              <a:rPr kumimoji="0" lang="uk-UA" sz="1500" b="0" i="1"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якість хроматографічної колонки</a:t>
            </a: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a:t>
            </a:r>
            <a:endParaRPr kumimoji="0" lang="ru-RU" sz="900" b="0" i="0" u="none" strike="noStrike" cap="none" normalizeH="0" baseline="0" dirty="0" smtClean="0">
              <a:ln>
                <a:noFill/>
              </a:ln>
              <a:solidFill>
                <a:srgbClr val="0000FF"/>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Ефективність розділення на колонці можна виразити числом теоретичних тарілок даної колонки. Термін </a:t>
            </a:r>
            <a:r>
              <a:rPr kumimoji="0" lang="ru-RU"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a:t>
            </a: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теоретична тарілка</a:t>
            </a:r>
            <a:r>
              <a:rPr kumimoji="0" lang="ru-RU"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a:t>
            </a: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взятий із теорії дистиляційних процесів. В хроматографії – це поперечний переріз колонки, на якому відбувається один акт сорбції-десорбції, який приводить до встановлення рівноваги. </a:t>
            </a:r>
            <a:r>
              <a:rPr kumimoji="0" lang="ru-RU"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Б</a:t>
            </a:r>
            <a:r>
              <a:rPr kumimoji="0" lang="uk-UA" sz="1500" b="0"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удь-який</a:t>
            </a: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процес хроматографічного розділення можна описати з використанням виразу рівноваги між двома фазами – рухомою і нерухомою, причому повна рівновага не досягається ніколи. </a:t>
            </a:r>
            <a:endParaRPr kumimoji="0" lang="ru-RU" sz="9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Чим більше число теоретичних тарілок, тим ефективніша колонка. Для того, щоб уникати використання дуже довгих колонок, необхідно прагнути до того, щоб ВЕТТ була якомога меншою. Концепція теоретичних тарілок застосовується до всіх форм колонкової хроматографії, але найлегше параметри тарілок визначити в газовій хроматографії. Зазвичай ефективні набивні колонки для газової хроматографії містять декілька тисяч теоретичних тарілок, капілярні колонки – близько 10000. Значення ВЕТТ для колонки довжиною 1 м становить 0,01 см.</a:t>
            </a:r>
            <a:endParaRPr kumimoji="0" lang="uk-UA" sz="18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 name="Прямоугольник 5"/>
          <p:cNvSpPr/>
          <p:nvPr/>
        </p:nvSpPr>
        <p:spPr>
          <a:xfrm>
            <a:off x="428596" y="1285860"/>
            <a:ext cx="8429684" cy="4478149"/>
          </a:xfrm>
          <a:prstGeom prst="rect">
            <a:avLst/>
          </a:prstGeom>
        </p:spPr>
        <p:txBody>
          <a:bodyPr wrap="square">
            <a:spAutoFit/>
          </a:bodyPr>
          <a:lstStyle/>
          <a:p>
            <a:r>
              <a:rPr lang="uk-UA" sz="1500" dirty="0" smtClean="0">
                <a:latin typeface="+mj-lt"/>
              </a:rPr>
              <a:t>З раніше виведених залежностей (</a:t>
            </a:r>
            <a:r>
              <a:rPr lang="uk-UA" sz="1500" i="1" dirty="0" smtClean="0">
                <a:solidFill>
                  <a:srgbClr val="0000FF"/>
                </a:solidFill>
                <a:latin typeface="+mj-lt"/>
              </a:rPr>
              <a:t>запропонованої  Ван </a:t>
            </a:r>
            <a:r>
              <a:rPr lang="uk-UA" sz="1500" i="1" dirty="0" err="1" smtClean="0">
                <a:solidFill>
                  <a:srgbClr val="0000FF"/>
                </a:solidFill>
                <a:latin typeface="+mj-lt"/>
              </a:rPr>
              <a:t>Деємтером</a:t>
            </a:r>
            <a:r>
              <a:rPr lang="uk-UA" sz="1500" i="1" dirty="0" smtClean="0">
                <a:solidFill>
                  <a:srgbClr val="0000FF"/>
                </a:solidFill>
                <a:latin typeface="+mj-lt"/>
              </a:rPr>
              <a:t> залежності ВЕТТ від сумарного впливу факторів різної природи, що виявляється у розширенні (розмиванні) хроматографічних піків</a:t>
            </a:r>
            <a:r>
              <a:rPr lang="uk-UA" sz="1500" dirty="0" smtClean="0">
                <a:latin typeface="+mj-lt"/>
              </a:rPr>
              <a:t>) відомо, що ефективність набивної </a:t>
            </a:r>
            <a:r>
              <a:rPr lang="uk-UA" sz="1500" dirty="0" err="1" smtClean="0">
                <a:latin typeface="+mj-lt"/>
              </a:rPr>
              <a:t>газохроматографічної</a:t>
            </a:r>
            <a:r>
              <a:rPr lang="uk-UA" sz="1500" dirty="0" smtClean="0">
                <a:latin typeface="+mj-lt"/>
              </a:rPr>
              <a:t> колонки має складну залежність від </a:t>
            </a:r>
            <a:r>
              <a:rPr lang="uk-UA" sz="1500" b="1" dirty="0" smtClean="0">
                <a:solidFill>
                  <a:srgbClr val="FF0000"/>
                </a:solidFill>
                <a:latin typeface="+mj-lt"/>
              </a:rPr>
              <a:t>швидкості</a:t>
            </a:r>
            <a:r>
              <a:rPr lang="uk-UA" sz="1500" b="1" dirty="0" smtClean="0">
                <a:latin typeface="+mj-lt"/>
              </a:rPr>
              <a:t> </a:t>
            </a:r>
            <a:r>
              <a:rPr lang="uk-UA" sz="1500" dirty="0" smtClean="0">
                <a:latin typeface="+mj-lt"/>
              </a:rPr>
              <a:t>потоку газу-носія, і що існує оптимальна швидкість, яка  відповідає мінімальному значенню </a:t>
            </a:r>
            <a:r>
              <a:rPr lang="uk-UA" sz="1500" i="1" dirty="0" smtClean="0">
                <a:latin typeface="+mj-lt"/>
              </a:rPr>
              <a:t>Н – ВЕТТ. </a:t>
            </a:r>
            <a:r>
              <a:rPr lang="uk-UA" sz="1500" dirty="0" smtClean="0">
                <a:latin typeface="+mj-lt"/>
              </a:rPr>
              <a:t>Тому для успішного проведення експерименту з розділення суміші речовин необхідно вибрати швидкість потоку, яка відповідає мінімуму значення </a:t>
            </a:r>
            <a:r>
              <a:rPr lang="uk-UA" sz="1500" i="1" dirty="0" smtClean="0">
                <a:latin typeface="+mj-lt"/>
              </a:rPr>
              <a:t>Н. </a:t>
            </a:r>
            <a:r>
              <a:rPr lang="uk-UA" sz="1500" dirty="0" smtClean="0">
                <a:latin typeface="+mj-lt"/>
              </a:rPr>
              <a:t>Оптимальна швидкість газу-носія встановлюється експериментально.</a:t>
            </a:r>
            <a:endParaRPr lang="ru-RU" sz="1500" dirty="0" smtClean="0">
              <a:latin typeface="+mj-lt"/>
            </a:endParaRPr>
          </a:p>
          <a:p>
            <a:r>
              <a:rPr lang="uk-UA" sz="1500" dirty="0" smtClean="0">
                <a:latin typeface="+mj-lt"/>
              </a:rPr>
              <a:t>Звичайний хроматографічний дослід проводиться при середньому тиску, який трохи перевищує атмосферний (760 мм </a:t>
            </a:r>
            <a:r>
              <a:rPr lang="uk-UA" sz="1500" dirty="0" err="1" smtClean="0">
                <a:latin typeface="+mj-lt"/>
              </a:rPr>
              <a:t>рт</a:t>
            </a:r>
            <a:r>
              <a:rPr lang="uk-UA" sz="1500" dirty="0" smtClean="0">
                <a:latin typeface="+mj-lt"/>
              </a:rPr>
              <a:t>. ст. або 101  </a:t>
            </a:r>
            <a:r>
              <a:rPr lang="uk-UA" sz="1500" dirty="0" err="1" smtClean="0">
                <a:latin typeface="+mj-lt"/>
              </a:rPr>
              <a:t>кПа</a:t>
            </a:r>
            <a:r>
              <a:rPr lang="uk-UA" sz="1500" dirty="0" smtClean="0">
                <a:latin typeface="+mj-lt"/>
              </a:rPr>
              <a:t>). Підвищення тиску приводить до зменшення </a:t>
            </a:r>
            <a:r>
              <a:rPr lang="uk-UA" sz="1500" i="1" dirty="0" smtClean="0">
                <a:latin typeface="+mj-lt"/>
              </a:rPr>
              <a:t>Н, </a:t>
            </a:r>
            <a:r>
              <a:rPr lang="uk-UA" sz="1500" dirty="0" smtClean="0">
                <a:latin typeface="+mj-lt"/>
              </a:rPr>
              <a:t>і відповідно, сприяє покращенню ефективності колонки. </a:t>
            </a:r>
          </a:p>
          <a:p>
            <a:r>
              <a:rPr lang="uk-UA" sz="1500" i="1" dirty="0" smtClean="0">
                <a:solidFill>
                  <a:srgbClr val="0000FF"/>
                </a:solidFill>
                <a:latin typeface="+mj-lt"/>
              </a:rPr>
              <a:t>Підвищення тиску викликає додатковий ефект, зв’язаний з міжмолекулярною взаємодією речовин суміші з газом-носієм, і газ-носій не тільки переносить речовину, а й впливає на коефіцієнт Генрі і величину об’єму утримання. </a:t>
            </a:r>
          </a:p>
          <a:p>
            <a:r>
              <a:rPr lang="uk-UA" sz="1500" dirty="0" smtClean="0">
                <a:latin typeface="+mj-lt"/>
              </a:rPr>
              <a:t>Підвищуючи тиск, можна підібрати такі умови досліду, які збільшать селективність нерухомої фази  за рахунок зміни коефіцієнта Генрі.    </a:t>
            </a:r>
            <a:endParaRPr lang="ru-RU" sz="1500" dirty="0" smtClean="0">
              <a:latin typeface="+mj-lt"/>
            </a:endParaRPr>
          </a:p>
          <a:p>
            <a:r>
              <a:rPr lang="uk-UA" sz="1500" dirty="0" smtClean="0">
                <a:latin typeface="+mj-lt"/>
              </a:rPr>
              <a:t>Застосування вакууму в певних умовах також сприяє кращому розділенню суміші речовин. Тому можливість </a:t>
            </a:r>
            <a:r>
              <a:rPr lang="uk-UA" sz="1500" b="1" dirty="0" smtClean="0">
                <a:solidFill>
                  <a:srgbClr val="FF0000"/>
                </a:solidFill>
                <a:latin typeface="+mj-lt"/>
              </a:rPr>
              <a:t>зміни тиску газу-носія</a:t>
            </a:r>
            <a:r>
              <a:rPr lang="uk-UA" sz="1500" dirty="0" smtClean="0">
                <a:solidFill>
                  <a:srgbClr val="FF0000"/>
                </a:solidFill>
                <a:latin typeface="+mj-lt"/>
              </a:rPr>
              <a:t> </a:t>
            </a:r>
            <a:r>
              <a:rPr lang="uk-UA" sz="1500" dirty="0" smtClean="0">
                <a:latin typeface="+mj-lt"/>
              </a:rPr>
              <a:t>в широких межах, від вакууму до тиску в декілька сотень і навіть тисяч </a:t>
            </a:r>
            <a:r>
              <a:rPr lang="uk-UA" sz="1500" dirty="0" err="1" smtClean="0">
                <a:latin typeface="+mj-lt"/>
              </a:rPr>
              <a:t>атмосфер</a:t>
            </a:r>
            <a:r>
              <a:rPr lang="uk-UA" sz="1500" dirty="0" smtClean="0">
                <a:latin typeface="+mj-lt"/>
              </a:rPr>
              <a:t>, дозволяє вибрати оптимальні умови проведення досліду.</a:t>
            </a:r>
            <a:endParaRPr lang="ru-RU" sz="1500" dirty="0" smtClean="0">
              <a:latin typeface="+mj-lt"/>
            </a:endParaRPr>
          </a:p>
          <a:p>
            <a:endParaRPr lang="ru-RU" sz="1500" dirty="0">
              <a:latin typeface="+mj-lt"/>
            </a:endParaRPr>
          </a:p>
        </p:txBody>
      </p:sp>
      <p:sp>
        <p:nvSpPr>
          <p:cNvPr id="396800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968001" name="Object 1"/>
          <p:cNvGraphicFramePr>
            <a:graphicFrameLocks noChangeAspect="1"/>
          </p:cNvGraphicFramePr>
          <p:nvPr/>
        </p:nvGraphicFramePr>
        <p:xfrm>
          <a:off x="500034" y="5500702"/>
          <a:ext cx="2143140" cy="714380"/>
        </p:xfrm>
        <a:graphic>
          <a:graphicData uri="http://schemas.openxmlformats.org/presentationml/2006/ole">
            <mc:AlternateContent xmlns:mc="http://schemas.openxmlformats.org/markup-compatibility/2006">
              <mc:Choice xmlns:v="urn:schemas-microsoft-com:vml" Requires="v">
                <p:oleObj spid="_x0000_s1029" name="Equation" r:id="rId3" imgW="1155700" imgH="393700" progId="">
                  <p:embed/>
                </p:oleObj>
              </mc:Choice>
              <mc:Fallback>
                <p:oleObj name="Equation" r:id="rId3" imgW="1155700" imgH="3937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034" y="5500702"/>
                        <a:ext cx="2143140" cy="7143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Rectangle 1"/>
          <p:cNvSpPr>
            <a:spLocks noChangeArrowheads="1"/>
          </p:cNvSpPr>
          <p:nvPr/>
        </p:nvSpPr>
        <p:spPr bwMode="auto">
          <a:xfrm>
            <a:off x="1643042" y="714356"/>
            <a:ext cx="7265322" cy="3231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ru-RU" sz="1500" b="1"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Вплив</a:t>
            </a:r>
            <a:r>
              <a:rPr kumimoji="0" lang="ru-RU" sz="1500" b="1"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a:t>
            </a:r>
            <a:r>
              <a:rPr kumimoji="0" lang="uk-UA" sz="1500" b="1"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різних</a:t>
            </a:r>
            <a:r>
              <a:rPr kumimoji="0" lang="ru-RU" sz="1500" b="1"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a:t>
            </a:r>
            <a:r>
              <a:rPr kumimoji="0" lang="ru-RU" sz="1500" b="1"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факторів</a:t>
            </a:r>
            <a:r>
              <a:rPr kumimoji="0" lang="ru-RU" sz="1500" b="1"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на </a:t>
            </a:r>
            <a:r>
              <a:rPr kumimoji="0" lang="uk-UA" sz="1500" b="1"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газохроматографічне</a:t>
            </a:r>
            <a:r>
              <a:rPr kumimoji="0" lang="uk-UA" sz="1500" b="1"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розділення  суміші речовин</a:t>
            </a:r>
            <a:endParaRPr kumimoji="0" lang="uk-UA" sz="1800" b="0" i="0" u="none" strike="noStrike" cap="none" normalizeH="0" baseline="0" dirty="0" smtClean="0">
              <a:ln>
                <a:noFill/>
              </a:ln>
              <a:solidFill>
                <a:schemeClr val="tx1"/>
              </a:solidFill>
              <a:effectLst/>
              <a:latin typeface="Arial" pitchFamily="34" charset="0"/>
            </a:endParaRPr>
          </a:p>
        </p:txBody>
      </p:sp>
      <p:sp>
        <p:nvSpPr>
          <p:cNvPr id="3968004" name="AutoShape 4"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 name="Прямоугольник 5"/>
          <p:cNvSpPr/>
          <p:nvPr/>
        </p:nvSpPr>
        <p:spPr>
          <a:xfrm>
            <a:off x="571472" y="1214422"/>
            <a:ext cx="6357982" cy="323165"/>
          </a:xfrm>
          <a:prstGeom prst="rect">
            <a:avLst/>
          </a:prstGeom>
        </p:spPr>
        <p:txBody>
          <a:bodyPr wrap="square">
            <a:spAutoFit/>
          </a:bodyPr>
          <a:lstStyle/>
          <a:p>
            <a:r>
              <a:rPr lang="uk-UA" sz="1500" b="1" dirty="0" smtClean="0">
                <a:solidFill>
                  <a:srgbClr val="FF0000"/>
                </a:solidFill>
                <a:latin typeface="+mj-lt"/>
              </a:rPr>
              <a:t>2. Селективність і тривалість розділення у газовій хроматографії</a:t>
            </a:r>
            <a:r>
              <a:rPr lang="uk-UA" sz="1500" dirty="0" smtClean="0">
                <a:solidFill>
                  <a:srgbClr val="FF0000"/>
                </a:solidFill>
                <a:latin typeface="+mj-lt"/>
              </a:rPr>
              <a:t> </a:t>
            </a:r>
            <a:endParaRPr lang="ru-RU" sz="1500" dirty="0">
              <a:solidFill>
                <a:srgbClr val="FF0000"/>
              </a:solidFill>
              <a:latin typeface="+mj-lt"/>
            </a:endParaRPr>
          </a:p>
        </p:txBody>
      </p:sp>
      <p:sp>
        <p:nvSpPr>
          <p:cNvPr id="7" name="Rectangle 1"/>
          <p:cNvSpPr>
            <a:spLocks noChangeArrowheads="1"/>
          </p:cNvSpPr>
          <p:nvPr/>
        </p:nvSpPr>
        <p:spPr bwMode="auto">
          <a:xfrm>
            <a:off x="1643042" y="714356"/>
            <a:ext cx="7265322" cy="3231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ru-RU" sz="1500" b="1"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Вплив</a:t>
            </a:r>
            <a:r>
              <a:rPr kumimoji="0" lang="ru-RU" sz="1500" b="1"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a:t>
            </a:r>
            <a:r>
              <a:rPr kumimoji="0" lang="uk-UA" sz="1500" b="1"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різних</a:t>
            </a:r>
            <a:r>
              <a:rPr kumimoji="0" lang="ru-RU" sz="1500" b="1"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a:t>
            </a:r>
            <a:r>
              <a:rPr kumimoji="0" lang="ru-RU" sz="1500" b="1"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факторів</a:t>
            </a:r>
            <a:r>
              <a:rPr kumimoji="0" lang="ru-RU" sz="1500" b="1"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на </a:t>
            </a:r>
            <a:r>
              <a:rPr kumimoji="0" lang="uk-UA" sz="1500" b="1"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газохроматографічне</a:t>
            </a:r>
            <a:r>
              <a:rPr kumimoji="0" lang="uk-UA" sz="1500" b="1"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розділення  суміші речовин</a:t>
            </a:r>
            <a:endParaRPr kumimoji="0" lang="uk-UA" sz="1800" b="0" i="0" u="none" strike="noStrike" cap="none" normalizeH="0" baseline="0" dirty="0" smtClean="0">
              <a:ln>
                <a:noFill/>
              </a:ln>
              <a:solidFill>
                <a:schemeClr val="tx1"/>
              </a:solidFill>
              <a:effectLst/>
              <a:latin typeface="Arial" pitchFamily="34" charset="0"/>
            </a:endParaRPr>
          </a:p>
        </p:txBody>
      </p:sp>
      <p:sp>
        <p:nvSpPr>
          <p:cNvPr id="3965953" name="Rectangle 1"/>
          <p:cNvSpPr>
            <a:spLocks noChangeArrowheads="1"/>
          </p:cNvSpPr>
          <p:nvPr/>
        </p:nvSpPr>
        <p:spPr bwMode="auto">
          <a:xfrm>
            <a:off x="214314" y="1539137"/>
            <a:ext cx="8429652" cy="4247317"/>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6075" algn="ctr" defTabSz="914400" rtl="0" eaLnBrk="1" fontAlgn="base" latinLnBrk="0" hangingPunct="1">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Впл</a:t>
            </a:r>
            <a:r>
              <a:rPr kumimoji="0" lang="uk-UA" sz="1500" b="0" i="1" u="sng"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ивом рухомої фази на селективність розділення речовин, тобто на міру взаємного розподілу речовин, що визначаються, у ході хроматографічного процесу або значення характеристик утримування, у газовій хроматографії можна нехтувати.</a:t>
            </a:r>
            <a:endParaRPr kumimoji="0" lang="ru-RU" sz="900" b="0" i="1" u="sng" strike="noStrike" cap="none" normalizeH="0" baseline="0" dirty="0" smtClean="0">
              <a:ln>
                <a:noFill/>
              </a:ln>
              <a:solidFill>
                <a:schemeClr val="tx1"/>
              </a:solidFill>
              <a:effectLst/>
              <a:latin typeface="Arial" pitchFamily="34" charset="0"/>
            </a:endParaRPr>
          </a:p>
          <a:p>
            <a:pPr marL="0" marR="0" lvl="0" indent="347663" algn="just"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a:t>
            </a:r>
            <a:r>
              <a:rPr kumimoji="0" lang="ru-RU" sz="15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Впливати</a:t>
            </a:r>
            <a:r>
              <a:rPr kumimoji="0" lang="ru-RU" sz="15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на </a:t>
            </a:r>
            <a:r>
              <a:rPr kumimoji="0" lang="ru-RU" sz="1500" b="1" i="0" u="none" strike="noStrike" cap="none" normalizeH="0" baseline="0" dirty="0" err="1" smtClean="0">
                <a:ln>
                  <a:noFill/>
                </a:ln>
                <a:solidFill>
                  <a:srgbClr val="FF0000"/>
                </a:solidFill>
                <a:effectLst/>
                <a:latin typeface="Cambria" pitchFamily="18" charset="0"/>
                <a:ea typeface="Times New Roman" pitchFamily="18" charset="0"/>
                <a:cs typeface="Times New Roman" pitchFamily="18" charset="0"/>
              </a:rPr>
              <a:t>селективність</a:t>
            </a:r>
            <a:r>
              <a:rPr kumimoji="0" lang="ru-RU" sz="15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a:t>
            </a:r>
            <a:r>
              <a:rPr kumimoji="0" lang="ru-RU" sz="15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можна</a:t>
            </a:r>
            <a:r>
              <a:rPr kumimoji="0" lang="ru-RU" sz="15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a:t>
            </a:r>
            <a:endParaRPr kumimoji="0" lang="ru-RU" sz="900" b="0" i="0" u="none" strike="noStrike" cap="none" normalizeH="0" baseline="0" dirty="0" smtClean="0">
              <a:ln>
                <a:noFill/>
              </a:ln>
              <a:solidFill>
                <a:schemeClr val="tx1"/>
              </a:solidFill>
              <a:effectLst/>
              <a:latin typeface="Arial" pitchFamily="34" charset="0"/>
            </a:endParaRPr>
          </a:p>
          <a:p>
            <a:pPr marL="533400" marR="0" lvl="0" indent="-185738" algn="just" defTabSz="914400" rtl="0" eaLnBrk="0" fontAlgn="base" latinLnBrk="0" hangingPunct="0">
              <a:lnSpc>
                <a:spcPct val="100000"/>
              </a:lnSpc>
              <a:spcBef>
                <a:spcPct val="0"/>
              </a:spcBef>
              <a:spcAft>
                <a:spcPct val="0"/>
              </a:spcAft>
              <a:buClrTx/>
              <a:buSzTx/>
              <a:buFont typeface="+mj-lt"/>
              <a:buAutoNum type="arabicPeriod"/>
              <a:tabLst/>
            </a:pP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добором селективного сорбенту </a:t>
            </a:r>
            <a:r>
              <a:rPr kumimoji="0" lang="uk-UA"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a:t>
            </a: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с</a:t>
            </a:r>
            <a:r>
              <a:rPr kumimoji="0" lang="uk-UA" sz="15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елективність</a:t>
            </a: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a:t>
            </a:r>
            <a:r>
              <a:rPr kumimoji="0" lang="uk-UA" sz="1500" b="0" i="0" u="none" strike="noStrike" cap="none" normalizeH="0" baseline="0" dirty="0" err="1" smtClean="0">
                <a:ln>
                  <a:noFill/>
                </a:ln>
                <a:solidFill>
                  <a:srgbClr val="0000FF"/>
                </a:solidFill>
                <a:effectLst/>
                <a:latin typeface="Cambria" pitchFamily="18" charset="0"/>
                <a:ea typeface="Calibri" pitchFamily="34" charset="0"/>
                <a:cs typeface="Times New Roman" pitchFamily="18" charset="0"/>
              </a:rPr>
              <a:t>сорбента</a:t>
            </a: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 це його вибірковість до компонентів, яка залежить від природи та структури сорбенту та природи </a:t>
            </a:r>
            <a:r>
              <a:rPr kumimoji="0" lang="uk-UA" sz="1500" b="0" i="0" u="none" strike="noStrike" cap="none" normalizeH="0" baseline="0" dirty="0" err="1" smtClean="0">
                <a:ln>
                  <a:noFill/>
                </a:ln>
                <a:solidFill>
                  <a:srgbClr val="0000FF"/>
                </a:solidFill>
                <a:effectLst/>
                <a:latin typeface="Cambria" pitchFamily="18" charset="0"/>
                <a:ea typeface="Calibri" pitchFamily="34" charset="0"/>
                <a:cs typeface="Times New Roman" pitchFamily="18" charset="0"/>
              </a:rPr>
              <a:t>сорбату</a:t>
            </a: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a:t>
            </a:r>
            <a:endParaRPr kumimoji="0" lang="ru-RU" sz="900" b="0" i="0" u="none" strike="noStrike" cap="none" normalizeH="0" baseline="0" dirty="0" smtClean="0">
              <a:ln>
                <a:noFill/>
              </a:ln>
              <a:solidFill>
                <a:srgbClr val="0000FF"/>
              </a:solidFill>
              <a:effectLst/>
              <a:latin typeface="Arial" pitchFamily="34" charset="0"/>
            </a:endParaRPr>
          </a:p>
          <a:p>
            <a:pPr marL="533400" marR="0" lvl="0" indent="-185738" algn="just" defTabSz="914400" rtl="0" eaLnBrk="0" fontAlgn="base" latinLnBrk="0" hangingPunct="0">
              <a:lnSpc>
                <a:spcPct val="100000"/>
              </a:lnSpc>
              <a:spcBef>
                <a:spcPct val="0"/>
              </a:spcBef>
              <a:spcAft>
                <a:spcPct val="0"/>
              </a:spcAft>
              <a:buClrTx/>
              <a:buSzTx/>
              <a:buFont typeface="+mj-lt"/>
              <a:buAutoNum type="arabicPeriod"/>
              <a:tabLst/>
            </a:pP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для певної колонки  зміною її температури під час аналізу, тобто застосуванням режиму програмування температури.</a:t>
            </a:r>
            <a:endParaRPr kumimoji="0" lang="ru-RU" sz="900" b="0" i="0" u="none" strike="noStrike" cap="none" normalizeH="0" baseline="0" dirty="0" smtClean="0">
              <a:ln>
                <a:noFill/>
              </a:ln>
              <a:solidFill>
                <a:srgbClr val="0000FF"/>
              </a:solidFill>
              <a:effectLst/>
              <a:latin typeface="Arial" pitchFamily="34" charset="0"/>
            </a:endParaRPr>
          </a:p>
          <a:p>
            <a:pPr marL="0" marR="0" lvl="0" indent="347663" algn="just" defTabSz="914400" rtl="0" eaLnBrk="0" fontAlgn="base" latinLnBrk="0" hangingPunct="0">
              <a:lnSpc>
                <a:spcPct val="100000"/>
              </a:lnSpc>
              <a:spcBef>
                <a:spcPct val="0"/>
              </a:spcBef>
              <a:spcAft>
                <a:spcPct val="0"/>
              </a:spcAft>
              <a:buClrTx/>
              <a:buSzTx/>
              <a:buFontTx/>
              <a:buNone/>
              <a:tabLst/>
            </a:pPr>
            <a:r>
              <a:rPr kumimoji="0" lang="uk-UA" sz="1500" b="1" i="0"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Тривалість розділення</a:t>
            </a:r>
            <a:r>
              <a:rPr kumimoji="0" lang="uk-UA" sz="1500" b="0" i="0"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 речовин (значення часів утримування) у газовій хроматографії залежить від:</a:t>
            </a:r>
            <a:endParaRPr kumimoji="0" lang="ru-RU" sz="900" b="0" i="0" u="none" strike="noStrike" cap="none" normalizeH="0" baseline="0" dirty="0" smtClean="0">
              <a:ln>
                <a:noFill/>
              </a:ln>
              <a:solidFill>
                <a:srgbClr val="FF0000"/>
              </a:solidFill>
              <a:effectLst/>
              <a:latin typeface="Arial" pitchFamily="34" charset="0"/>
            </a:endParaRPr>
          </a:p>
          <a:p>
            <a:pPr marL="446088" marR="0" lvl="0" indent="-98425" algn="just" defTabSz="914400" rtl="0" eaLnBrk="0" fontAlgn="base" latinLnBrk="0" hangingPunct="0">
              <a:lnSpc>
                <a:spcPct val="100000"/>
              </a:lnSpc>
              <a:spcBef>
                <a:spcPct val="0"/>
              </a:spcBef>
              <a:spcAft>
                <a:spcPct val="0"/>
              </a:spcAft>
              <a:buClrTx/>
              <a:buSzTx/>
              <a:buFont typeface="+mj-lt"/>
              <a:buAutoNum type="arabicPeriod"/>
              <a:tabLst/>
            </a:pP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площі поверхні сорбенту. Відомо, що адсорбція тим більша, чим більша площа поверхні сорбенту. Отже, зменшивши площу поверхні, можна зменшити адсорбцію на вузькій ділянці нерухомої фази. Це призведе до прискорення проходження компонента суміші крізь сорбент, а отже до скорочення тривалості аналізу.</a:t>
            </a:r>
            <a:endParaRPr kumimoji="0" lang="ru-RU" sz="900" b="0" i="0" u="none" strike="noStrike" cap="none" normalizeH="0" baseline="0" dirty="0" smtClean="0">
              <a:ln>
                <a:noFill/>
              </a:ln>
              <a:solidFill>
                <a:srgbClr val="0000FF"/>
              </a:solidFill>
              <a:effectLst/>
              <a:latin typeface="Arial" pitchFamily="34" charset="0"/>
            </a:endParaRPr>
          </a:p>
          <a:p>
            <a:pPr marL="446088" marR="0" lvl="0" indent="-98425" algn="just" defTabSz="914400" rtl="0" eaLnBrk="0" fontAlgn="base" latinLnBrk="0" hangingPunct="0">
              <a:lnSpc>
                <a:spcPct val="100000"/>
              </a:lnSpc>
              <a:spcBef>
                <a:spcPct val="0"/>
              </a:spcBef>
              <a:spcAft>
                <a:spcPct val="0"/>
              </a:spcAft>
              <a:buClrTx/>
              <a:buSzTx/>
              <a:buFont typeface="+mj-lt"/>
              <a:buAutoNum type="arabicPeriod"/>
              <a:tabLst/>
            </a:pPr>
            <a:r>
              <a:rPr kumimoji="0" lang="uk-UA" sz="15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температури. З підвищенням температури адсорбція зменшується. При цьому зменшується коефіцієнт розподілу речовини і  виправлений час утримування. Отже, зменшити утримувані об'єми речовин, які сильно адсорбуються, можна підвищенням температури колонки або /і зменшенням питомої поверхні сорбенту.</a:t>
            </a:r>
            <a:endParaRPr kumimoji="0" lang="uk-UA" sz="1800" b="0" i="0" u="none" strike="noStrike" cap="none" normalizeH="0" baseline="0" dirty="0" smtClean="0">
              <a:ln>
                <a:noFill/>
              </a:ln>
              <a:solidFill>
                <a:srgbClr val="0000FF"/>
              </a:solidFill>
              <a:effectLst/>
              <a:latin typeface="Arial" pitchFamily="34" charset="0"/>
            </a:endParaRPr>
          </a:p>
        </p:txBody>
      </p:sp>
      <p:sp>
        <p:nvSpPr>
          <p:cNvPr id="3965955" name="AutoShape 3" descr="Картинки по запросу blue flowers 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 name="Rectangle 1"/>
          <p:cNvSpPr>
            <a:spLocks noChangeArrowheads="1"/>
          </p:cNvSpPr>
          <p:nvPr/>
        </p:nvSpPr>
        <p:spPr bwMode="auto">
          <a:xfrm>
            <a:off x="1643042" y="714356"/>
            <a:ext cx="7265322" cy="3231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ru-RU" sz="1500" b="1"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Вплив</a:t>
            </a:r>
            <a:r>
              <a:rPr kumimoji="0" lang="ru-RU" sz="1500" b="1"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a:t>
            </a:r>
            <a:r>
              <a:rPr kumimoji="0" lang="uk-UA" sz="1500" b="1"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різних</a:t>
            </a:r>
            <a:r>
              <a:rPr kumimoji="0" lang="ru-RU" sz="1500" b="1"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a:t>
            </a:r>
            <a:r>
              <a:rPr kumimoji="0" lang="ru-RU" sz="1500" b="1"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факторів</a:t>
            </a:r>
            <a:r>
              <a:rPr kumimoji="0" lang="ru-RU" sz="1500" b="1"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на </a:t>
            </a:r>
            <a:r>
              <a:rPr kumimoji="0" lang="uk-UA" sz="1500" b="1"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газохроматографічне</a:t>
            </a:r>
            <a:r>
              <a:rPr kumimoji="0" lang="uk-UA" sz="1500" b="1"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розділення  суміші речовин</a:t>
            </a:r>
            <a:endParaRPr kumimoji="0" lang="uk-UA" sz="1800" b="0" i="0" u="none" strike="noStrike" cap="none" normalizeH="0" baseline="0" dirty="0" smtClean="0">
              <a:ln>
                <a:noFill/>
              </a:ln>
              <a:solidFill>
                <a:schemeClr val="tx1"/>
              </a:solidFill>
              <a:effectLst/>
              <a:latin typeface="Arial" pitchFamily="34" charset="0"/>
            </a:endParaRPr>
          </a:p>
        </p:txBody>
      </p:sp>
      <p:sp>
        <p:nvSpPr>
          <p:cNvPr id="3963905" name="Rectangle 1"/>
          <p:cNvSpPr>
            <a:spLocks noChangeArrowheads="1"/>
          </p:cNvSpPr>
          <p:nvPr/>
        </p:nvSpPr>
        <p:spPr bwMode="auto">
          <a:xfrm>
            <a:off x="214282" y="1453298"/>
            <a:ext cx="8572560" cy="5047536"/>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7663" algn="just" defTabSz="914400" rtl="0" eaLnBrk="1" fontAlgn="base" latinLnBrk="0" hangingPunct="1">
              <a:lnSpc>
                <a:spcPct val="100000"/>
              </a:lnSpc>
              <a:spcBef>
                <a:spcPct val="0"/>
              </a:spcBef>
              <a:spcAft>
                <a:spcPct val="0"/>
              </a:spcAft>
              <a:buClrTx/>
              <a:buSzTx/>
              <a:buFontTx/>
              <a:buNone/>
              <a:tabLst/>
            </a:pPr>
            <a:r>
              <a:rPr kumimoji="0" lang="uk-UA" sz="1400" b="1" i="0"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Температура</a:t>
            </a:r>
            <a:r>
              <a:rPr kumimoji="0" lang="uk-UA"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 </a:t>
            </a:r>
            <a:r>
              <a:rPr kumimoji="0" lang="uk-UA" sz="1400" b="0" i="0"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один з основних факторів у газовій хроматографії, який визначає тривалість розділення, селективність колонки, розмиття смуг. </a:t>
            </a:r>
            <a:endParaRPr kumimoji="0" lang="ru-RU" sz="1400" b="0" i="0" u="none" strike="noStrike" cap="none" normalizeH="0" baseline="0" dirty="0" smtClean="0">
              <a:ln>
                <a:noFill/>
              </a:ln>
              <a:solidFill>
                <a:srgbClr val="0000FF"/>
              </a:solidFill>
              <a:effectLst/>
              <a:latin typeface="Arial" pitchFamily="34" charset="0"/>
            </a:endParaRPr>
          </a:p>
          <a:p>
            <a:pPr marL="0" marR="0" lvl="0" indent="347663"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Кожна</a:t>
            </a:r>
            <a:r>
              <a:rPr kumimoji="0" lang="ru-RU"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пара </a:t>
            </a:r>
            <a:r>
              <a:rPr kumimoji="0" lang="ru-RU" sz="14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речовин</a:t>
            </a:r>
            <a:r>
              <a:rPr kumimoji="0" lang="ru-RU"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добре </a:t>
            </a:r>
            <a:r>
              <a:rPr kumimoji="0" lang="ru-RU" sz="14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розділяється</a:t>
            </a:r>
            <a:r>
              <a:rPr kumimoji="0" lang="ru-RU"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за </a:t>
            </a:r>
            <a:r>
              <a:rPr kumimoji="0" lang="ru-RU" sz="14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деякої</a:t>
            </a:r>
            <a:r>
              <a:rPr kumimoji="0" lang="ru-RU"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певної</a:t>
            </a:r>
            <a:r>
              <a:rPr kumimoji="0" lang="ru-RU"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температури</a:t>
            </a:r>
            <a:r>
              <a:rPr kumimoji="0" lang="ru-RU"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Для </a:t>
            </a:r>
            <a:r>
              <a:rPr kumimoji="0" lang="ru-RU" sz="14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речовин</a:t>
            </a:r>
            <a:r>
              <a:rPr kumimoji="0" lang="ru-RU"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із</a:t>
            </a:r>
            <a:r>
              <a:rPr kumimoji="0" lang="ru-RU"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близькою</a:t>
            </a:r>
            <a:r>
              <a:rPr kumimoji="0" lang="ru-RU"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полярністю</a:t>
            </a:r>
            <a:r>
              <a:rPr kumimoji="0" lang="ru-RU"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послідовність</a:t>
            </a:r>
            <a:r>
              <a:rPr kumimoji="0" lang="ru-RU"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елюювання</a:t>
            </a:r>
            <a:r>
              <a:rPr kumimoji="0" lang="ru-RU"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корелює</a:t>
            </a:r>
            <a:r>
              <a:rPr kumimoji="0" lang="ru-RU"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з</a:t>
            </a:r>
            <a:r>
              <a:rPr kumimoji="0" lang="ru-RU"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їхніми</a:t>
            </a:r>
            <a:r>
              <a:rPr kumimoji="0" lang="ru-RU"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температурами </a:t>
            </a:r>
            <a:r>
              <a:rPr kumimoji="0" lang="ru-RU" sz="14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кипіння</a:t>
            </a:r>
            <a:r>
              <a:rPr kumimoji="0" lang="ru-RU"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a:t>
            </a:r>
            <a:r>
              <a:rPr kumimoji="0" lang="uk-UA"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a:t>
            </a:r>
            <a:endParaRPr kumimoji="0" lang="ru-RU" sz="1400" b="0" i="0" u="none" strike="noStrike" cap="none" normalizeH="0" baseline="0" dirty="0" smtClean="0">
              <a:ln>
                <a:noFill/>
              </a:ln>
              <a:solidFill>
                <a:schemeClr val="tx1"/>
              </a:solidFill>
              <a:effectLst/>
              <a:latin typeface="Arial" pitchFamily="34" charset="0"/>
            </a:endParaRPr>
          </a:p>
          <a:p>
            <a:pPr marL="0" marR="0" lvl="0" indent="347663" algn="just" defTabSz="914400" rtl="0" eaLnBrk="0" fontAlgn="base" latinLnBrk="0" hangingPunct="0">
              <a:lnSpc>
                <a:spcPct val="100000"/>
              </a:lnSpc>
              <a:spcBef>
                <a:spcPct val="0"/>
              </a:spcBef>
              <a:spcAft>
                <a:spcPct val="0"/>
              </a:spcAft>
              <a:buClrTx/>
              <a:buSzTx/>
              <a:buFontTx/>
              <a:buNone/>
              <a:tabLst/>
            </a:pPr>
            <a:r>
              <a:rPr kumimoji="0" lang="ru-RU" sz="1400" b="0" i="1" u="sng" strike="noStrike" cap="none" normalizeH="0" baseline="0" dirty="0" err="1" smtClean="0">
                <a:ln>
                  <a:noFill/>
                </a:ln>
                <a:solidFill>
                  <a:srgbClr val="0000FF"/>
                </a:solidFill>
                <a:effectLst/>
                <a:latin typeface="Cambria" pitchFamily="18" charset="0"/>
                <a:ea typeface="Times New Roman" pitchFamily="18" charset="0"/>
                <a:cs typeface="Times New Roman" pitchFamily="18" charset="0"/>
              </a:rPr>
              <a:t>Суміш</a:t>
            </a:r>
            <a:r>
              <a:rPr kumimoji="0" lang="ru-RU" sz="1400" b="0" i="1" u="sng" strike="noStrike" cap="none" normalizeH="0" baseline="0" dirty="0" smtClean="0">
                <a:ln>
                  <a:noFill/>
                </a:ln>
                <a:solidFill>
                  <a:srgbClr val="0000FF"/>
                </a:solidFill>
                <a:effectLst/>
                <a:latin typeface="Cambria" pitchFamily="18" charset="0"/>
                <a:ea typeface="Times New Roman" pitchFamily="18" charset="0"/>
                <a:cs typeface="Times New Roman" pitchFamily="18" charset="0"/>
              </a:rPr>
              <a:t> </a:t>
            </a:r>
            <a:r>
              <a:rPr kumimoji="0" lang="ru-RU" sz="1400" b="0" i="1" u="sng" strike="noStrike" cap="none" normalizeH="0" baseline="0" dirty="0" err="1" smtClean="0">
                <a:ln>
                  <a:noFill/>
                </a:ln>
                <a:solidFill>
                  <a:srgbClr val="0000FF"/>
                </a:solidFill>
                <a:effectLst/>
                <a:latin typeface="Cambria" pitchFamily="18" charset="0"/>
                <a:ea typeface="Times New Roman" pitchFamily="18" charset="0"/>
                <a:cs typeface="Times New Roman" pitchFamily="18" charset="0"/>
              </a:rPr>
              <a:t>речовин</a:t>
            </a:r>
            <a:r>
              <a:rPr kumimoji="0" lang="ru-RU" sz="1400" b="0" i="1" u="sng" strike="noStrike" cap="none" normalizeH="0" baseline="0" dirty="0" smtClean="0">
                <a:ln>
                  <a:noFill/>
                </a:ln>
                <a:solidFill>
                  <a:srgbClr val="0000FF"/>
                </a:solidFill>
                <a:effectLst/>
                <a:latin typeface="Cambria" pitchFamily="18" charset="0"/>
                <a:ea typeface="Times New Roman" pitchFamily="18" charset="0"/>
                <a:cs typeface="Times New Roman" pitchFamily="18" charset="0"/>
              </a:rPr>
              <a:t>, </a:t>
            </a:r>
            <a:r>
              <a:rPr kumimoji="0" lang="ru-RU" sz="1400" b="0" i="1" u="sng" strike="noStrike" cap="none" normalizeH="0" baseline="0" dirty="0" err="1" smtClean="0">
                <a:ln>
                  <a:noFill/>
                </a:ln>
                <a:solidFill>
                  <a:srgbClr val="0000FF"/>
                </a:solidFill>
                <a:effectLst/>
                <a:latin typeface="Cambria" pitchFamily="18" charset="0"/>
                <a:ea typeface="Times New Roman" pitchFamily="18" charset="0"/>
                <a:cs typeface="Times New Roman" pitchFamily="18" charset="0"/>
              </a:rPr>
              <a:t>які</a:t>
            </a:r>
            <a:r>
              <a:rPr kumimoji="0" lang="ru-RU" sz="1400" b="0" i="1" u="sng" strike="noStrike" cap="none" normalizeH="0" baseline="0" dirty="0" smtClean="0">
                <a:ln>
                  <a:noFill/>
                </a:ln>
                <a:solidFill>
                  <a:srgbClr val="0000FF"/>
                </a:solidFill>
                <a:effectLst/>
                <a:latin typeface="Cambria" pitchFamily="18" charset="0"/>
                <a:ea typeface="Times New Roman" pitchFamily="18" charset="0"/>
                <a:cs typeface="Times New Roman" pitchFamily="18" charset="0"/>
              </a:rPr>
              <a:t> </a:t>
            </a:r>
            <a:r>
              <a:rPr kumimoji="0" lang="ru-RU" sz="1400" b="0" i="1" u="sng" strike="noStrike" cap="none" normalizeH="0" baseline="0" dirty="0" err="1" smtClean="0">
                <a:ln>
                  <a:noFill/>
                </a:ln>
                <a:solidFill>
                  <a:srgbClr val="0000FF"/>
                </a:solidFill>
                <a:effectLst/>
                <a:latin typeface="Cambria" pitchFamily="18" charset="0"/>
                <a:ea typeface="Times New Roman" pitchFamily="18" charset="0"/>
                <a:cs typeface="Times New Roman" pitchFamily="18" charset="0"/>
              </a:rPr>
              <a:t>киплять</a:t>
            </a:r>
            <a:r>
              <a:rPr kumimoji="0" lang="ru-RU" sz="1400" b="0" i="1" u="sng" strike="noStrike" cap="none" normalizeH="0" baseline="0" dirty="0" smtClean="0">
                <a:ln>
                  <a:noFill/>
                </a:ln>
                <a:solidFill>
                  <a:srgbClr val="0000FF"/>
                </a:solidFill>
                <a:effectLst/>
                <a:latin typeface="Cambria" pitchFamily="18" charset="0"/>
                <a:ea typeface="Times New Roman" pitchFamily="18" charset="0"/>
                <a:cs typeface="Times New Roman" pitchFamily="18" charset="0"/>
              </a:rPr>
              <a:t> у широкому </a:t>
            </a:r>
            <a:r>
              <a:rPr kumimoji="0" lang="ru-RU" sz="1400" b="0" i="1" u="sng" strike="noStrike" cap="none" normalizeH="0" baseline="0" dirty="0" err="1" smtClean="0">
                <a:ln>
                  <a:noFill/>
                </a:ln>
                <a:solidFill>
                  <a:srgbClr val="0000FF"/>
                </a:solidFill>
                <a:effectLst/>
                <a:latin typeface="Cambria" pitchFamily="18" charset="0"/>
                <a:ea typeface="Times New Roman" pitchFamily="18" charset="0"/>
                <a:cs typeface="Times New Roman" pitchFamily="18" charset="0"/>
              </a:rPr>
              <a:t>діапазоні</a:t>
            </a:r>
            <a:r>
              <a:rPr kumimoji="0" lang="ru-RU" sz="1400" b="0" i="1" u="sng" strike="noStrike" cap="none" normalizeH="0" baseline="0" dirty="0" smtClean="0">
                <a:ln>
                  <a:noFill/>
                </a:ln>
                <a:solidFill>
                  <a:srgbClr val="0000FF"/>
                </a:solidFill>
                <a:effectLst/>
                <a:latin typeface="Cambria" pitchFamily="18" charset="0"/>
                <a:ea typeface="Times New Roman" pitchFamily="18" charset="0"/>
                <a:cs typeface="Times New Roman" pitchFamily="18" charset="0"/>
              </a:rPr>
              <a:t> температур, </a:t>
            </a:r>
            <a:r>
              <a:rPr kumimoji="0" lang="ru-RU" sz="1400" b="0" i="1" u="sng" strike="noStrike" cap="none" normalizeH="0" baseline="0" dirty="0" err="1" smtClean="0">
                <a:ln>
                  <a:noFill/>
                </a:ln>
                <a:solidFill>
                  <a:srgbClr val="0000FF"/>
                </a:solidFill>
                <a:effectLst/>
                <a:latin typeface="Cambria" pitchFamily="18" charset="0"/>
                <a:ea typeface="Times New Roman" pitchFamily="18" charset="0"/>
                <a:cs typeface="Times New Roman" pitchFamily="18" charset="0"/>
              </a:rPr>
              <a:t>розділити</a:t>
            </a:r>
            <a:r>
              <a:rPr kumimoji="0" lang="ru-RU" sz="1400" b="0" i="1" u="sng" strike="noStrike" cap="none" normalizeH="0" baseline="0" dirty="0" smtClean="0">
                <a:ln>
                  <a:noFill/>
                </a:ln>
                <a:solidFill>
                  <a:srgbClr val="0000FF"/>
                </a:solidFill>
                <a:effectLst/>
                <a:latin typeface="Cambria" pitchFamily="18" charset="0"/>
                <a:ea typeface="Times New Roman" pitchFamily="18" charset="0"/>
                <a:cs typeface="Times New Roman" pitchFamily="18" charset="0"/>
              </a:rPr>
              <a:t> за </a:t>
            </a:r>
            <a:r>
              <a:rPr kumimoji="0" lang="ru-RU" sz="1400" b="0" i="1" u="sng" strike="noStrike" cap="none" normalizeH="0" baseline="0" dirty="0" err="1" smtClean="0">
                <a:ln>
                  <a:noFill/>
                </a:ln>
                <a:solidFill>
                  <a:srgbClr val="0000FF"/>
                </a:solidFill>
                <a:effectLst/>
                <a:latin typeface="Cambria" pitchFamily="18" charset="0"/>
                <a:ea typeface="Times New Roman" pitchFamily="18" charset="0"/>
                <a:cs typeface="Times New Roman" pitchFamily="18" charset="0"/>
              </a:rPr>
              <a:t>сталої</a:t>
            </a:r>
            <a:r>
              <a:rPr kumimoji="0" lang="ru-RU" sz="1400" b="0" i="1" u="sng" strike="noStrike" cap="none" normalizeH="0" baseline="0" dirty="0" smtClean="0">
                <a:ln>
                  <a:noFill/>
                </a:ln>
                <a:solidFill>
                  <a:srgbClr val="0000FF"/>
                </a:solidFill>
                <a:effectLst/>
                <a:latin typeface="Cambria" pitchFamily="18" charset="0"/>
                <a:ea typeface="Times New Roman" pitchFamily="18" charset="0"/>
                <a:cs typeface="Times New Roman" pitchFamily="18" charset="0"/>
              </a:rPr>
              <a:t> </a:t>
            </a:r>
            <a:r>
              <a:rPr kumimoji="0" lang="ru-RU" sz="1400" b="0" i="1" u="sng" strike="noStrike" cap="none" normalizeH="0" baseline="0" dirty="0" err="1" smtClean="0">
                <a:ln>
                  <a:noFill/>
                </a:ln>
                <a:solidFill>
                  <a:srgbClr val="0000FF"/>
                </a:solidFill>
                <a:effectLst/>
                <a:latin typeface="Cambria" pitchFamily="18" charset="0"/>
                <a:ea typeface="Times New Roman" pitchFamily="18" charset="0"/>
                <a:cs typeface="Times New Roman" pitchFamily="18" charset="0"/>
              </a:rPr>
              <a:t>температури</a:t>
            </a:r>
            <a:r>
              <a:rPr kumimoji="0" lang="ru-RU" sz="1400" b="0" i="1" u="sng" strike="noStrike" cap="none" normalizeH="0" baseline="0" dirty="0" smtClean="0">
                <a:ln>
                  <a:noFill/>
                </a:ln>
                <a:solidFill>
                  <a:srgbClr val="0000FF"/>
                </a:solidFill>
                <a:effectLst/>
                <a:latin typeface="Cambria" pitchFamily="18" charset="0"/>
                <a:ea typeface="Times New Roman" pitchFamily="18" charset="0"/>
                <a:cs typeface="Times New Roman" pitchFamily="18" charset="0"/>
              </a:rPr>
              <a:t> колонки складно </a:t>
            </a:r>
            <a:r>
              <a:rPr kumimoji="0" lang="ru-RU" sz="1400" b="0" i="1" u="sng" strike="noStrike" cap="none" normalizeH="0" baseline="0" dirty="0" err="1" smtClean="0">
                <a:ln>
                  <a:noFill/>
                </a:ln>
                <a:solidFill>
                  <a:srgbClr val="0000FF"/>
                </a:solidFill>
                <a:effectLst/>
                <a:latin typeface="Cambria" pitchFamily="18" charset="0"/>
                <a:ea typeface="Times New Roman" pitchFamily="18" charset="0"/>
                <a:cs typeface="Times New Roman" pitchFamily="18" charset="0"/>
              </a:rPr>
              <a:t>або</a:t>
            </a:r>
            <a:r>
              <a:rPr kumimoji="0" lang="ru-RU" sz="1400" b="0" i="1" u="sng" strike="noStrike" cap="none" normalizeH="0" baseline="0" dirty="0" smtClean="0">
                <a:ln>
                  <a:noFill/>
                </a:ln>
                <a:solidFill>
                  <a:srgbClr val="0000FF"/>
                </a:solidFill>
                <a:effectLst/>
                <a:latin typeface="Cambria" pitchFamily="18" charset="0"/>
                <a:ea typeface="Times New Roman" pitchFamily="18" charset="0"/>
                <a:cs typeface="Times New Roman" pitchFamily="18" charset="0"/>
              </a:rPr>
              <a:t> </a:t>
            </a:r>
            <a:r>
              <a:rPr kumimoji="0" lang="ru-RU" sz="1400" b="0" i="1" u="sng" strike="noStrike" cap="none" normalizeH="0" baseline="0" dirty="0" err="1" smtClean="0">
                <a:ln>
                  <a:noFill/>
                </a:ln>
                <a:solidFill>
                  <a:srgbClr val="0000FF"/>
                </a:solidFill>
                <a:effectLst/>
                <a:latin typeface="Cambria" pitchFamily="18" charset="0"/>
                <a:ea typeface="Times New Roman" pitchFamily="18" charset="0"/>
                <a:cs typeface="Times New Roman" pitchFamily="18" charset="0"/>
              </a:rPr>
              <a:t>неможливо</a:t>
            </a:r>
            <a:r>
              <a:rPr kumimoji="0" lang="ru-RU" sz="1400" b="0" i="1" u="sng" strike="noStrike" cap="none" normalizeH="0" baseline="0" dirty="0" smtClean="0">
                <a:ln>
                  <a:noFill/>
                </a:ln>
                <a:solidFill>
                  <a:srgbClr val="0000FF"/>
                </a:solidFill>
                <a:effectLst/>
                <a:latin typeface="Cambria" pitchFamily="18" charset="0"/>
                <a:ea typeface="Times New Roman" pitchFamily="18" charset="0"/>
                <a:cs typeface="Times New Roman" pitchFamily="18" charset="0"/>
              </a:rPr>
              <a:t>. Цей </a:t>
            </a:r>
            <a:r>
              <a:rPr kumimoji="0" lang="ru-RU" sz="1400" b="0" i="1" u="sng" strike="noStrike" cap="none" normalizeH="0" baseline="0" dirty="0" err="1" smtClean="0">
                <a:ln>
                  <a:noFill/>
                </a:ln>
                <a:solidFill>
                  <a:srgbClr val="0000FF"/>
                </a:solidFill>
                <a:effectLst/>
                <a:latin typeface="Cambria" pitchFamily="18" charset="0"/>
                <a:ea typeface="Times New Roman" pitchFamily="18" charset="0"/>
                <a:cs typeface="Times New Roman" pitchFamily="18" charset="0"/>
              </a:rPr>
              <a:t>недолік</a:t>
            </a:r>
            <a:r>
              <a:rPr kumimoji="0" lang="ru-RU" sz="1400" b="0" i="1" u="sng" strike="noStrike" cap="none" normalizeH="0" baseline="0" dirty="0" smtClean="0">
                <a:ln>
                  <a:noFill/>
                </a:ln>
                <a:solidFill>
                  <a:srgbClr val="0000FF"/>
                </a:solidFill>
                <a:effectLst/>
                <a:latin typeface="Cambria" pitchFamily="18" charset="0"/>
                <a:ea typeface="Times New Roman" pitchFamily="18" charset="0"/>
                <a:cs typeface="Times New Roman" pitchFamily="18" charset="0"/>
              </a:rPr>
              <a:t> </a:t>
            </a:r>
            <a:r>
              <a:rPr kumimoji="0" lang="ru-RU" sz="1400" b="0" i="1" u="sng" strike="noStrike" cap="none" normalizeH="0" baseline="0" dirty="0" err="1" smtClean="0">
                <a:ln>
                  <a:noFill/>
                </a:ln>
                <a:solidFill>
                  <a:srgbClr val="0000FF"/>
                </a:solidFill>
                <a:effectLst/>
                <a:latin typeface="Cambria" pitchFamily="18" charset="0"/>
                <a:ea typeface="Times New Roman" pitchFamily="18" charset="0"/>
                <a:cs typeface="Times New Roman" pitchFamily="18" charset="0"/>
              </a:rPr>
              <a:t>можна</a:t>
            </a:r>
            <a:r>
              <a:rPr kumimoji="0" lang="ru-RU" sz="1400" b="0" i="1" u="sng" strike="noStrike" cap="none" normalizeH="0" baseline="0" dirty="0" smtClean="0">
                <a:ln>
                  <a:noFill/>
                </a:ln>
                <a:solidFill>
                  <a:srgbClr val="0000FF"/>
                </a:solidFill>
                <a:effectLst/>
                <a:latin typeface="Cambria" pitchFamily="18" charset="0"/>
                <a:ea typeface="Times New Roman" pitchFamily="18" charset="0"/>
                <a:cs typeface="Times New Roman" pitchFamily="18" charset="0"/>
              </a:rPr>
              <a:t> </a:t>
            </a:r>
            <a:r>
              <a:rPr kumimoji="0" lang="ru-RU" sz="1400" b="0" i="1" u="sng" strike="noStrike" cap="none" normalizeH="0" baseline="0" dirty="0" err="1" smtClean="0">
                <a:ln>
                  <a:noFill/>
                </a:ln>
                <a:solidFill>
                  <a:srgbClr val="0000FF"/>
                </a:solidFill>
                <a:effectLst/>
                <a:latin typeface="Cambria" pitchFamily="18" charset="0"/>
                <a:ea typeface="Times New Roman" pitchFamily="18" charset="0"/>
                <a:cs typeface="Times New Roman" pitchFamily="18" charset="0"/>
              </a:rPr>
              <a:t>усунути</a:t>
            </a:r>
            <a:r>
              <a:rPr kumimoji="0" lang="ru-RU" sz="1400" b="0" i="1" u="sng" strike="noStrike" cap="none" normalizeH="0" baseline="0" dirty="0" smtClean="0">
                <a:ln>
                  <a:noFill/>
                </a:ln>
                <a:solidFill>
                  <a:srgbClr val="0000FF"/>
                </a:solidFill>
                <a:effectLst/>
                <a:latin typeface="Cambria" pitchFamily="18" charset="0"/>
                <a:ea typeface="Times New Roman" pitchFamily="18" charset="0"/>
                <a:cs typeface="Times New Roman" pitchFamily="18" charset="0"/>
              </a:rPr>
              <a:t> </a:t>
            </a:r>
            <a:r>
              <a:rPr kumimoji="0" lang="ru-RU" sz="1400" b="0" i="1" u="sng" strike="noStrike" cap="none" normalizeH="0" baseline="0" dirty="0" err="1" smtClean="0">
                <a:ln>
                  <a:noFill/>
                </a:ln>
                <a:solidFill>
                  <a:srgbClr val="0000FF"/>
                </a:solidFill>
                <a:effectLst/>
                <a:latin typeface="Cambria" pitchFamily="18" charset="0"/>
                <a:ea typeface="Times New Roman" pitchFamily="18" charset="0"/>
                <a:cs typeface="Times New Roman" pitchFamily="18" charset="0"/>
              </a:rPr>
              <a:t>зміною</a:t>
            </a:r>
            <a:r>
              <a:rPr kumimoji="0" lang="ru-RU" sz="1400" b="0" i="1" u="sng" strike="noStrike" cap="none" normalizeH="0" baseline="0" dirty="0" smtClean="0">
                <a:ln>
                  <a:noFill/>
                </a:ln>
                <a:solidFill>
                  <a:srgbClr val="0000FF"/>
                </a:solidFill>
                <a:effectLst/>
                <a:latin typeface="Cambria" pitchFamily="18" charset="0"/>
                <a:ea typeface="Times New Roman" pitchFamily="18" charset="0"/>
                <a:cs typeface="Times New Roman" pitchFamily="18" charset="0"/>
              </a:rPr>
              <a:t> </a:t>
            </a:r>
            <a:r>
              <a:rPr kumimoji="0" lang="ru-RU" sz="1400" b="0" i="1" u="sng" strike="noStrike" cap="none" normalizeH="0" baseline="0" dirty="0" err="1" smtClean="0">
                <a:ln>
                  <a:noFill/>
                </a:ln>
                <a:solidFill>
                  <a:srgbClr val="0000FF"/>
                </a:solidFill>
                <a:effectLst/>
                <a:latin typeface="Cambria" pitchFamily="18" charset="0"/>
                <a:ea typeface="Times New Roman" pitchFamily="18" charset="0"/>
                <a:cs typeface="Times New Roman" pitchFamily="18" charset="0"/>
              </a:rPr>
              <a:t>сорбційної</a:t>
            </a:r>
            <a:r>
              <a:rPr kumimoji="0" lang="ru-RU" sz="1400" b="0" i="1" u="sng" strike="noStrike" cap="none" normalizeH="0" baseline="0" dirty="0" smtClean="0">
                <a:ln>
                  <a:noFill/>
                </a:ln>
                <a:solidFill>
                  <a:srgbClr val="0000FF"/>
                </a:solidFill>
                <a:effectLst/>
                <a:latin typeface="Cambria" pitchFamily="18" charset="0"/>
                <a:ea typeface="Times New Roman" pitchFamily="18" charset="0"/>
                <a:cs typeface="Times New Roman" pitchFamily="18" charset="0"/>
              </a:rPr>
              <a:t> </a:t>
            </a:r>
            <a:r>
              <a:rPr kumimoji="0" lang="ru-RU" sz="1400" b="0" i="1" u="sng" strike="noStrike" cap="none" normalizeH="0" baseline="0" dirty="0" err="1" smtClean="0">
                <a:ln>
                  <a:noFill/>
                </a:ln>
                <a:solidFill>
                  <a:srgbClr val="0000FF"/>
                </a:solidFill>
                <a:effectLst/>
                <a:latin typeface="Cambria" pitchFamily="18" charset="0"/>
                <a:ea typeface="Times New Roman" pitchFamily="18" charset="0"/>
                <a:cs typeface="Times New Roman" pitchFamily="18" charset="0"/>
              </a:rPr>
              <a:t>ємності</a:t>
            </a:r>
            <a:r>
              <a:rPr kumimoji="0" lang="ru-RU" sz="1400" b="0" i="1" u="sng" strike="noStrike" cap="none" normalizeH="0" baseline="0" dirty="0" smtClean="0">
                <a:ln>
                  <a:noFill/>
                </a:ln>
                <a:solidFill>
                  <a:srgbClr val="0000FF"/>
                </a:solidFill>
                <a:effectLst/>
                <a:latin typeface="Cambria" pitchFamily="18" charset="0"/>
                <a:ea typeface="Times New Roman" pitchFamily="18" charset="0"/>
                <a:cs typeface="Times New Roman" pitchFamily="18" charset="0"/>
              </a:rPr>
              <a:t> в </a:t>
            </a:r>
            <a:r>
              <a:rPr kumimoji="0" lang="ru-RU" sz="1400" b="0" i="1" u="sng" strike="noStrike" cap="none" normalizeH="0" baseline="0" dirty="0" err="1" smtClean="0">
                <a:ln>
                  <a:noFill/>
                </a:ln>
                <a:solidFill>
                  <a:srgbClr val="0000FF"/>
                </a:solidFill>
                <a:effectLst/>
                <a:latin typeface="Cambria" pitchFamily="18" charset="0"/>
                <a:ea typeface="Times New Roman" pitchFamily="18" charset="0"/>
                <a:cs typeface="Times New Roman" pitchFamily="18" charset="0"/>
              </a:rPr>
              <a:t>ході</a:t>
            </a:r>
            <a:r>
              <a:rPr kumimoji="0" lang="ru-RU" sz="1400" b="0" i="1" u="sng" strike="noStrike" cap="none" normalizeH="0" baseline="0" dirty="0" smtClean="0">
                <a:ln>
                  <a:noFill/>
                </a:ln>
                <a:solidFill>
                  <a:srgbClr val="0000FF"/>
                </a:solidFill>
                <a:effectLst/>
                <a:latin typeface="Cambria" pitchFamily="18" charset="0"/>
                <a:ea typeface="Times New Roman" pitchFamily="18" charset="0"/>
                <a:cs typeface="Times New Roman" pitchFamily="18" charset="0"/>
              </a:rPr>
              <a:t> </a:t>
            </a:r>
            <a:r>
              <a:rPr kumimoji="0" lang="ru-RU" sz="1400" b="0" i="1" u="sng" strike="noStrike" cap="none" normalizeH="0" baseline="0" dirty="0" err="1" smtClean="0">
                <a:ln>
                  <a:noFill/>
                </a:ln>
                <a:solidFill>
                  <a:srgbClr val="0000FF"/>
                </a:solidFill>
                <a:effectLst/>
                <a:latin typeface="Cambria" pitchFamily="18" charset="0"/>
                <a:ea typeface="Times New Roman" pitchFamily="18" charset="0"/>
                <a:cs typeface="Times New Roman" pitchFamily="18" charset="0"/>
              </a:rPr>
              <a:t>розділення</a:t>
            </a:r>
            <a:r>
              <a:rPr kumimoji="0" lang="ru-RU" sz="1400" b="0" i="1" u="sng" strike="noStrike" cap="none" normalizeH="0" baseline="0" dirty="0" smtClean="0">
                <a:ln>
                  <a:noFill/>
                </a:ln>
                <a:solidFill>
                  <a:srgbClr val="0000FF"/>
                </a:solidFill>
                <a:effectLst/>
                <a:latin typeface="Cambria" pitchFamily="18" charset="0"/>
                <a:ea typeface="Times New Roman" pitchFamily="18" charset="0"/>
                <a:cs typeface="Times New Roman" pitchFamily="18" charset="0"/>
              </a:rPr>
              <a:t> за </a:t>
            </a:r>
            <a:r>
              <a:rPr kumimoji="0" lang="ru-RU" sz="1400" b="0" i="1" u="sng" strike="noStrike" cap="none" normalizeH="0" baseline="0" dirty="0" err="1" smtClean="0">
                <a:ln>
                  <a:noFill/>
                </a:ln>
                <a:solidFill>
                  <a:srgbClr val="0000FF"/>
                </a:solidFill>
                <a:effectLst/>
                <a:latin typeface="Cambria" pitchFamily="18" charset="0"/>
                <a:ea typeface="Times New Roman" pitchFamily="18" charset="0"/>
                <a:cs typeface="Times New Roman" pitchFamily="18" charset="0"/>
              </a:rPr>
              <a:t>допомогою</a:t>
            </a:r>
            <a:r>
              <a:rPr kumimoji="0" lang="ru-RU" sz="1400" b="0" i="1" u="sng" strike="noStrike" cap="none" normalizeH="0" baseline="0" dirty="0" smtClean="0">
                <a:ln>
                  <a:noFill/>
                </a:ln>
                <a:solidFill>
                  <a:srgbClr val="0000FF"/>
                </a:solidFill>
                <a:effectLst/>
                <a:latin typeface="Cambria" pitchFamily="18" charset="0"/>
                <a:ea typeface="Times New Roman" pitchFamily="18" charset="0"/>
                <a:cs typeface="Times New Roman" pitchFamily="18" charset="0"/>
              </a:rPr>
              <a:t> </a:t>
            </a:r>
            <a:r>
              <a:rPr kumimoji="0" lang="uk-UA" sz="1400" b="0" i="1" u="sng" strike="noStrike" cap="none" normalizeH="0" baseline="0" dirty="0" smtClean="0">
                <a:ln>
                  <a:noFill/>
                </a:ln>
                <a:solidFill>
                  <a:srgbClr val="0000FF"/>
                </a:solidFill>
                <a:effectLst/>
                <a:latin typeface="Cambria" pitchFamily="18" charset="0"/>
                <a:ea typeface="Times New Roman" pitchFamily="18" charset="0"/>
                <a:cs typeface="Times New Roman" pitchFamily="18" charset="0"/>
              </a:rPr>
              <a:t>зміни</a:t>
            </a:r>
            <a:r>
              <a:rPr kumimoji="0" lang="ru-RU" sz="1400" b="0" i="1" u="sng" strike="noStrike" cap="none" normalizeH="0" baseline="0" dirty="0" smtClean="0">
                <a:ln>
                  <a:noFill/>
                </a:ln>
                <a:solidFill>
                  <a:srgbClr val="0000FF"/>
                </a:solidFill>
                <a:effectLst/>
                <a:latin typeface="Cambria" pitchFamily="18" charset="0"/>
                <a:ea typeface="Times New Roman" pitchFamily="18" charset="0"/>
                <a:cs typeface="Times New Roman" pitchFamily="18" charset="0"/>
              </a:rPr>
              <a:t> </a:t>
            </a:r>
            <a:r>
              <a:rPr kumimoji="0" lang="ru-RU" sz="1400" b="0" i="1" u="sng" strike="noStrike" cap="none" normalizeH="0" baseline="0" dirty="0" err="1" smtClean="0">
                <a:ln>
                  <a:noFill/>
                </a:ln>
                <a:solidFill>
                  <a:srgbClr val="0000FF"/>
                </a:solidFill>
                <a:effectLst/>
                <a:latin typeface="Cambria" pitchFamily="18" charset="0"/>
                <a:ea typeface="Times New Roman" pitchFamily="18" charset="0"/>
                <a:cs typeface="Times New Roman" pitchFamily="18" charset="0"/>
              </a:rPr>
              <a:t>температури</a:t>
            </a:r>
            <a:r>
              <a:rPr kumimoji="0" lang="ru-RU" sz="1400" b="0" i="1" u="sng" strike="noStrike" cap="none" normalizeH="0" baseline="0" dirty="0" smtClean="0">
                <a:ln>
                  <a:noFill/>
                </a:ln>
                <a:solidFill>
                  <a:srgbClr val="0000FF"/>
                </a:solidFill>
                <a:effectLst/>
                <a:latin typeface="Cambria" pitchFamily="18" charset="0"/>
                <a:ea typeface="Times New Roman" pitchFamily="18" charset="0"/>
                <a:cs typeface="Times New Roman" pitchFamily="18" charset="0"/>
              </a:rPr>
              <a:t> колонки за </a:t>
            </a:r>
            <a:r>
              <a:rPr kumimoji="0" lang="uk-UA" sz="1400" b="0" i="1" u="sng" strike="noStrike" cap="none" normalizeH="0" baseline="0" dirty="0" smtClean="0">
                <a:ln>
                  <a:noFill/>
                </a:ln>
                <a:solidFill>
                  <a:srgbClr val="0000FF"/>
                </a:solidFill>
                <a:effectLst/>
                <a:latin typeface="Cambria" pitchFamily="18" charset="0"/>
                <a:ea typeface="Times New Roman" pitchFamily="18" charset="0"/>
                <a:cs typeface="Times New Roman" pitchFamily="18" charset="0"/>
              </a:rPr>
              <a:t>певною програмою. </a:t>
            </a:r>
            <a:endParaRPr kumimoji="0" lang="ru-RU" sz="1400" b="0" i="1" u="sng" strike="noStrike" cap="none" normalizeH="0" baseline="0" dirty="0" smtClean="0">
              <a:ln>
                <a:noFill/>
              </a:ln>
              <a:solidFill>
                <a:srgbClr val="0000FF"/>
              </a:solidFill>
              <a:effectLst/>
              <a:latin typeface="Arial" pitchFamily="34" charset="0"/>
            </a:endParaRPr>
          </a:p>
          <a:p>
            <a:pPr marL="0" marR="0" lvl="0" indent="347663"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за </a:t>
            </a:r>
            <a:r>
              <a:rPr kumimoji="0" lang="ru-RU" sz="14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низьких</a:t>
            </a:r>
            <a:r>
              <a:rPr kumimoji="0" lang="ru-RU"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температур добре </a:t>
            </a:r>
            <a:r>
              <a:rPr kumimoji="0" lang="ru-RU" sz="14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розділяються</a:t>
            </a:r>
            <a:r>
              <a:rPr kumimoji="0" lang="ru-RU"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легкі</a:t>
            </a:r>
            <a:r>
              <a:rPr kumimoji="0" lang="ru-RU"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компоненти</a:t>
            </a:r>
            <a:r>
              <a:rPr kumimoji="0" lang="ru-RU"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однак</a:t>
            </a:r>
            <a:r>
              <a:rPr kumimoji="0" lang="ru-RU"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час </a:t>
            </a:r>
            <a:r>
              <a:rPr kumimoji="0" lang="ru-RU" sz="14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елюювання</a:t>
            </a:r>
            <a:r>
              <a:rPr kumimoji="0" lang="ru-RU"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сполук</a:t>
            </a:r>
            <a:r>
              <a:rPr kumimoji="0" lang="ru-RU"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гомологічного</a:t>
            </a:r>
            <a:r>
              <a:rPr kumimoji="0" lang="ru-RU"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ряду </a:t>
            </a:r>
            <a:r>
              <a:rPr kumimoji="0" lang="ru-RU" sz="14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експоненціально</a:t>
            </a:r>
            <a:r>
              <a:rPr kumimoji="0" lang="ru-RU"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зростає</a:t>
            </a:r>
            <a:r>
              <a:rPr kumimoji="0" lang="ru-RU"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і</a:t>
            </a:r>
            <a:r>
              <a:rPr kumimoji="0" lang="ru-RU"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загальна</a:t>
            </a:r>
            <a:r>
              <a:rPr kumimoji="0" lang="ru-RU"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тривалість</a:t>
            </a:r>
            <a:r>
              <a:rPr kumimoji="0" lang="ru-RU"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аналізу</a:t>
            </a:r>
            <a:r>
              <a:rPr kumimoji="0" lang="ru-RU"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стає</a:t>
            </a:r>
            <a:r>
              <a:rPr kumimoji="0" lang="ru-RU"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значною</a:t>
            </a:r>
            <a:r>
              <a:rPr kumimoji="0" lang="ru-RU"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a:t>
            </a:r>
            <a:r>
              <a:rPr kumimoji="0" lang="uk-UA"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В міру підвищення температури, коли важкі компоненти </a:t>
            </a:r>
            <a:r>
              <a:rPr kumimoji="0" lang="uk-UA" sz="1400" b="0" i="0" u="none" strike="noStrike" cap="none" normalizeH="0" baseline="0" dirty="0" err="1" smtClean="0">
                <a:ln>
                  <a:noFill/>
                </a:ln>
                <a:solidFill>
                  <a:schemeClr val="tx1"/>
                </a:solidFill>
                <a:effectLst/>
                <a:latin typeface="Cambria" pitchFamily="18" charset="0"/>
                <a:ea typeface="Times New Roman" pitchFamily="18" charset="0"/>
                <a:cs typeface="Times New Roman" pitchFamily="18" charset="0"/>
              </a:rPr>
              <a:t>елюються</a:t>
            </a:r>
            <a:r>
              <a:rPr kumimoji="0" lang="uk-UA" sz="1400" b="0" i="0" u="none" strike="noStrike" cap="none" normalizeH="0" baseline="0" dirty="0" smtClean="0">
                <a:ln>
                  <a:noFill/>
                </a:ln>
                <a:solidFill>
                  <a:schemeClr val="tx1"/>
                </a:solidFill>
                <a:effectLst/>
                <a:latin typeface="Cambria" pitchFamily="18" charset="0"/>
                <a:ea typeface="Times New Roman" pitchFamily="18" charset="0"/>
                <a:cs typeface="Times New Roman" pitchFamily="18" charset="0"/>
              </a:rPr>
              <a:t> відносно швидко, розділення легких компонентів погіршується; легкі компоненти можуть взагалі не розділитися. Це пояснюється тим, що я</a:t>
            </a:r>
            <a:r>
              <a:rPr kumimoji="0" lang="uk-UA" sz="14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кщо процес починається при порівняно низьких температурах, то </a:t>
            </a:r>
            <a:r>
              <a:rPr kumimoji="0" lang="uk-UA" sz="1400" b="0"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сорбованість</a:t>
            </a:r>
            <a:r>
              <a:rPr kumimoji="0" lang="uk-UA" sz="14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більшості компонентів велика і швидкість їх хроматографічних зон в шарі </a:t>
            </a:r>
            <a:r>
              <a:rPr kumimoji="0" lang="uk-UA" sz="1400" b="0"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сорбента</a:t>
            </a:r>
            <a:r>
              <a:rPr kumimoji="0" lang="uk-UA" sz="14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мала. Із збільшенням температури внаслідок зменшення здатності </a:t>
            </a:r>
            <a:r>
              <a:rPr kumimoji="0" lang="uk-UA" sz="1400" b="0"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сорбуватися</a:t>
            </a:r>
            <a:r>
              <a:rPr kumimoji="0" lang="uk-UA" sz="14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і збільшення швидкості зон, із колонки будуть виходити все більш важкі компоненти суміші. </a:t>
            </a:r>
            <a:endParaRPr kumimoji="0" lang="ru-RU" sz="1400" b="0" i="0" u="none" strike="noStrike" cap="none" normalizeH="0" baseline="0" dirty="0" smtClean="0">
              <a:ln>
                <a:noFill/>
              </a:ln>
              <a:solidFill>
                <a:schemeClr val="tx1"/>
              </a:solidFill>
              <a:effectLst/>
              <a:latin typeface="Arial" pitchFamily="34" charset="0"/>
            </a:endParaRPr>
          </a:p>
          <a:p>
            <a:pPr marL="0" marR="0" lvl="0" indent="347663" algn="ctr" defTabSz="914400" rtl="0" eaLnBrk="0" fontAlgn="base" latinLnBrk="0" hangingPunct="0">
              <a:lnSpc>
                <a:spcPct val="100000"/>
              </a:lnSpc>
              <a:spcBef>
                <a:spcPct val="0"/>
              </a:spcBef>
              <a:spcAft>
                <a:spcPct val="0"/>
              </a:spcAft>
              <a:buClrTx/>
              <a:buSzTx/>
              <a:buFontTx/>
              <a:buNone/>
              <a:tabLst/>
            </a:pPr>
            <a:r>
              <a:rPr kumimoji="0" lang="uk-UA" sz="1400" b="0" i="1"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Зниження температури збільшує </a:t>
            </a:r>
            <a:r>
              <a:rPr kumimoji="0" lang="uk-UA" sz="1400" b="0" i="1" u="none" strike="noStrike" cap="none" normalizeH="0" baseline="0" dirty="0" err="1" smtClean="0">
                <a:ln>
                  <a:noFill/>
                </a:ln>
                <a:solidFill>
                  <a:srgbClr val="0000FF"/>
                </a:solidFill>
                <a:effectLst/>
                <a:latin typeface="Cambria" pitchFamily="18" charset="0"/>
                <a:ea typeface="MS Mincho" pitchFamily="49" charset="-128"/>
                <a:cs typeface="Times New Roman" pitchFamily="18" charset="0"/>
              </a:rPr>
              <a:t>сорбційні</a:t>
            </a:r>
            <a:r>
              <a:rPr kumimoji="0" lang="uk-UA" sz="1400" b="0" i="1"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 здатності компонентів, тобто степінь розділення, але також збільшує тривалість аналізу. </a:t>
            </a:r>
            <a:endParaRPr kumimoji="0" lang="ru-RU" sz="1400" b="0" i="1" u="none" strike="noStrike" cap="none" normalizeH="0" baseline="0" dirty="0" smtClean="0">
              <a:ln>
                <a:noFill/>
              </a:ln>
              <a:solidFill>
                <a:srgbClr val="0000FF"/>
              </a:solidFill>
              <a:effectLst/>
              <a:latin typeface="Arial" pitchFamily="34" charset="0"/>
            </a:endParaRPr>
          </a:p>
          <a:p>
            <a:pPr marL="0" marR="0" lvl="0" indent="347663" algn="just" defTabSz="914400" rtl="0" eaLnBrk="0" fontAlgn="base" latinLnBrk="0" hangingPunct="0">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Температура впливає як на коефіцієнт Генрі і відповідно на селективність </a:t>
            </a:r>
            <a:r>
              <a:rPr kumimoji="0" lang="uk-UA" sz="1400" b="0"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сорбента</a:t>
            </a:r>
            <a:r>
              <a:rPr kumimoji="0" lang="uk-UA" sz="14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так і на коефіцієнт дифузії.</a:t>
            </a:r>
            <a:r>
              <a:rPr kumimoji="0" lang="ru-RU" sz="14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З </a:t>
            </a:r>
            <a:r>
              <a:rPr kumimoji="0" lang="ru-RU" sz="1400" b="0"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підвищенням</a:t>
            </a:r>
            <a:r>
              <a:rPr kumimoji="0" lang="ru-RU" sz="14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a:t>
            </a:r>
            <a:r>
              <a:rPr kumimoji="0" lang="ru-RU" sz="1400" b="0"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температури</a:t>
            </a:r>
            <a:r>
              <a:rPr kumimoji="0" lang="ru-RU" sz="14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a:t>
            </a:r>
            <a:r>
              <a:rPr kumimoji="0" lang="ru-RU" sz="1400" b="0"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зростає</a:t>
            </a:r>
            <a:r>
              <a:rPr kumimoji="0" lang="ru-RU" sz="14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a:t>
            </a:r>
            <a:r>
              <a:rPr kumimoji="0" lang="ru-RU" sz="1400" b="0"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швидкість</a:t>
            </a:r>
            <a:r>
              <a:rPr kumimoji="0" lang="ru-RU" sz="14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a:t>
            </a:r>
            <a:r>
              <a:rPr kumimoji="0" lang="ru-RU" sz="1400" b="0"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дифузійних</a:t>
            </a:r>
            <a:r>
              <a:rPr kumimoji="0" lang="ru-RU" sz="14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a:t>
            </a:r>
            <a:r>
              <a:rPr kumimoji="0" lang="ru-RU" sz="1400" b="0"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процесів</a:t>
            </a:r>
            <a:r>
              <a:rPr kumimoji="0" lang="ru-RU" sz="14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a:t>
            </a:r>
            <a:r>
              <a:rPr kumimoji="0" lang="ru-RU" sz="1400" b="0"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які</a:t>
            </a:r>
            <a:r>
              <a:rPr kumimoji="0" lang="ru-RU" sz="14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a:t>
            </a:r>
            <a:r>
              <a:rPr kumimoji="0" lang="ru-RU" sz="1400" b="0"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можуть</a:t>
            </a:r>
            <a:r>
              <a:rPr kumimoji="0" lang="ru-RU" sz="14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як </a:t>
            </a:r>
            <a:r>
              <a:rPr kumimoji="0" lang="ru-RU" sz="1400" b="0"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збільшувати</a:t>
            </a:r>
            <a:r>
              <a:rPr kumimoji="0" lang="ru-RU" sz="14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так </a:t>
            </a:r>
            <a:r>
              <a:rPr kumimoji="0" lang="ru-RU" sz="1400" b="0"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і</a:t>
            </a:r>
            <a:r>
              <a:rPr kumimoji="0" lang="ru-RU" sz="14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a:t>
            </a:r>
            <a:r>
              <a:rPr kumimoji="0" lang="ru-RU" sz="1400" b="0"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зменшувати</a:t>
            </a:r>
            <a:r>
              <a:rPr kumimoji="0" lang="ru-RU" sz="14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a:t>
            </a:r>
            <a:r>
              <a:rPr kumimoji="0" lang="ru-RU" sz="1400" b="0"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ефективність</a:t>
            </a:r>
            <a:r>
              <a:rPr kumimoji="0" lang="ru-RU" sz="14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колонки. </a:t>
            </a:r>
            <a:endParaRPr kumimoji="0" lang="ru-RU" sz="1400" b="0" i="0" u="none" strike="noStrike" cap="none" normalizeH="0" baseline="0" dirty="0" smtClean="0">
              <a:ln>
                <a:noFill/>
              </a:ln>
              <a:solidFill>
                <a:schemeClr val="tx1"/>
              </a:solidFill>
              <a:effectLst/>
              <a:latin typeface="Arial" pitchFamily="34" charset="0"/>
            </a:endParaRPr>
          </a:p>
          <a:p>
            <a:pPr marL="0" marR="0" lvl="0" indent="347663" algn="ctr" defTabSz="914400" rtl="0" eaLnBrk="0" fontAlgn="base" latinLnBrk="0" hangingPunct="0">
              <a:lnSpc>
                <a:spcPct val="100000"/>
              </a:lnSpc>
              <a:spcBef>
                <a:spcPct val="0"/>
              </a:spcBef>
              <a:spcAft>
                <a:spcPct val="0"/>
              </a:spcAft>
              <a:buClrTx/>
              <a:buSzTx/>
              <a:buFontTx/>
              <a:buNone/>
              <a:tabLst/>
            </a:pPr>
            <a:r>
              <a:rPr kumimoji="0" lang="uk-UA" sz="1400" b="0" i="1" u="none" strike="noStrike" cap="none" normalizeH="0" baseline="0" dirty="0" smtClean="0">
                <a:ln>
                  <a:noFill/>
                </a:ln>
                <a:solidFill>
                  <a:srgbClr val="FF0000"/>
                </a:solidFill>
                <a:effectLst/>
                <a:latin typeface="Cambria" pitchFamily="18" charset="0"/>
                <a:ea typeface="MS Mincho" pitchFamily="49" charset="-128"/>
                <a:cs typeface="Times New Roman" pitchFamily="18" charset="0"/>
              </a:rPr>
              <a:t>Оптимальна температура вибирається експериментально для кожної суміші компонентів, і повинна забезпечувати відсутність конденсації пари всіх компонентів та необхідне значення критерію розділення.</a:t>
            </a:r>
            <a:endParaRPr kumimoji="0" lang="uk-UA" sz="1400" b="0" i="1" u="none" strike="noStrike" cap="none" normalizeH="0" baseline="0" dirty="0" smtClean="0">
              <a:ln>
                <a:noFill/>
              </a:ln>
              <a:solidFill>
                <a:srgbClr val="FF0000"/>
              </a:solidFill>
              <a:effectLst/>
              <a:latin typeface="Arial" pitchFamily="34" charset="0"/>
            </a:endParaRPr>
          </a:p>
        </p:txBody>
      </p:sp>
      <p:sp>
        <p:nvSpPr>
          <p:cNvPr id="6" name="Прямоугольник 5"/>
          <p:cNvSpPr/>
          <p:nvPr/>
        </p:nvSpPr>
        <p:spPr>
          <a:xfrm>
            <a:off x="428596" y="1214422"/>
            <a:ext cx="5214974" cy="323165"/>
          </a:xfrm>
          <a:prstGeom prst="rect">
            <a:avLst/>
          </a:prstGeom>
        </p:spPr>
        <p:txBody>
          <a:bodyPr wrap="square">
            <a:spAutoFit/>
          </a:bodyPr>
          <a:lstStyle/>
          <a:p>
            <a:r>
              <a:rPr lang="uk-UA" sz="1500" b="1" dirty="0" smtClean="0">
                <a:solidFill>
                  <a:srgbClr val="FF0000"/>
                </a:solidFill>
                <a:latin typeface="+mj-lt"/>
              </a:rPr>
              <a:t>3. Хроматографія з програмуванням температури </a:t>
            </a:r>
            <a:endParaRPr lang="ru-RU" sz="1500" b="1" dirty="0" smtClean="0">
              <a:solidFill>
                <a:srgbClr val="FF0000"/>
              </a:solidFill>
              <a:latin typeface="+mj-l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962881" name="Rectangle 1"/>
          <p:cNvSpPr>
            <a:spLocks noChangeArrowheads="1"/>
          </p:cNvSpPr>
          <p:nvPr/>
        </p:nvSpPr>
        <p:spPr bwMode="auto">
          <a:xfrm>
            <a:off x="214282" y="1214422"/>
            <a:ext cx="8501122" cy="263149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Хроматографічне розділення у більшості випадків проводиться в </a:t>
            </a:r>
            <a:r>
              <a:rPr kumimoji="0" lang="uk-UA" sz="1500" b="1" i="0" u="none" strike="noStrike" cap="none" normalizeH="0" baseline="0" dirty="0" smtClean="0">
                <a:ln>
                  <a:noFill/>
                </a:ln>
                <a:solidFill>
                  <a:srgbClr val="FF0000"/>
                </a:solidFill>
                <a:effectLst/>
                <a:latin typeface="Cambria" pitchFamily="18" charset="0"/>
                <a:ea typeface="MS Mincho" pitchFamily="49" charset="-128"/>
                <a:cs typeface="Times New Roman" pitchFamily="18" charset="0"/>
              </a:rPr>
              <a:t>ізотермічному режимі</a:t>
            </a:r>
            <a:r>
              <a:rPr kumimoji="0" lang="uk-UA" sz="1500" b="0" i="1" u="none" strike="noStrike" cap="none" normalizeH="0" baseline="0" dirty="0" smtClean="0">
                <a:ln>
                  <a:noFill/>
                </a:ln>
                <a:solidFill>
                  <a:srgbClr val="FF0000"/>
                </a:solidFill>
                <a:effectLst/>
                <a:latin typeface="Cambria" pitchFamily="18" charset="0"/>
                <a:ea typeface="MS Mincho" pitchFamily="49" charset="-128"/>
                <a:cs typeface="Times New Roman" pitchFamily="18" charset="0"/>
              </a:rPr>
              <a:t>  </a:t>
            </a:r>
            <a:r>
              <a:rPr kumimoji="0" lang="uk-UA" sz="1500" b="0" i="1"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a:t>
            </a: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a:t>
            </a:r>
          </a:p>
          <a:p>
            <a:pPr marR="0" lvl="0" algn="ctr" defTabSz="914400" rtl="0" eaLnBrk="1" fontAlgn="base" latinLnBrk="0" hangingPunct="1">
              <a:lnSpc>
                <a:spcPct val="100000"/>
              </a:lnSpc>
              <a:spcBef>
                <a:spcPct val="0"/>
              </a:spcBef>
              <a:spcAft>
                <a:spcPct val="0"/>
              </a:spcAft>
              <a:buClrTx/>
              <a:buSzTx/>
              <a:buFontTx/>
              <a:buNone/>
              <a:tabLst/>
            </a:pPr>
            <a:r>
              <a:rPr kumimoji="0" lang="uk-UA" sz="1500" b="0" i="1"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при постійній температурі впродовж всього досліду і по всій довжині колонки</a:t>
            </a: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a:t>
            </a:r>
          </a:p>
          <a:p>
            <a:pPr marR="0" lvl="0" algn="just" defTabSz="914400" rtl="0" eaLnBrk="1" fontAlgn="base" latinLnBrk="0" hangingPunct="1">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В газових хроматографах для забезпечення ізотермічного процесу колонку поміщають в термостат. </a:t>
            </a:r>
            <a:r>
              <a:rPr kumimoji="0" lang="ru-RU" sz="1500" b="0" i="0"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У </a:t>
            </a:r>
            <a:r>
              <a:rPr kumimoji="0" lang="ru-RU" sz="1500" b="0" i="0" u="none" strike="noStrike" cap="none" normalizeH="0" baseline="0" dirty="0" err="1" smtClean="0">
                <a:ln>
                  <a:noFill/>
                </a:ln>
                <a:solidFill>
                  <a:srgbClr val="0000FF"/>
                </a:solidFill>
                <a:effectLst/>
                <a:latin typeface="Cambria" pitchFamily="18" charset="0"/>
                <a:ea typeface="MS Mincho" pitchFamily="49" charset="-128"/>
                <a:cs typeface="Times New Roman" pitchFamily="18" charset="0"/>
              </a:rPr>
              <a:t>випадку</a:t>
            </a:r>
            <a:r>
              <a:rPr kumimoji="0" lang="ru-RU" sz="1500" b="0" i="0"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 </a:t>
            </a:r>
            <a:r>
              <a:rPr kumimoji="0" lang="ru-RU" sz="1500" b="0" i="0" u="none" strike="noStrike" cap="none" normalizeH="0" baseline="0" dirty="0" err="1" smtClean="0">
                <a:ln>
                  <a:noFill/>
                </a:ln>
                <a:solidFill>
                  <a:srgbClr val="0000FF"/>
                </a:solidFill>
                <a:effectLst/>
                <a:latin typeface="Cambria" pitchFamily="18" charset="0"/>
                <a:ea typeface="MS Mincho" pitchFamily="49" charset="-128"/>
                <a:cs typeface="Times New Roman" pitchFamily="18" charset="0"/>
              </a:rPr>
              <a:t>аналізу</a:t>
            </a:r>
            <a:r>
              <a:rPr kumimoji="0" lang="ru-RU" sz="1500" b="0" i="0"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 </a:t>
            </a:r>
            <a:r>
              <a:rPr kumimoji="0" lang="ru-RU" sz="1500" b="0" i="0" u="none" strike="noStrike" cap="none" normalizeH="0" baseline="0" dirty="0" err="1" smtClean="0">
                <a:ln>
                  <a:noFill/>
                </a:ln>
                <a:solidFill>
                  <a:srgbClr val="0000FF"/>
                </a:solidFill>
                <a:effectLst/>
                <a:latin typeface="Cambria" pitchFamily="18" charset="0"/>
                <a:ea typeface="MS Mincho" pitchFamily="49" charset="-128"/>
                <a:cs typeface="Times New Roman" pitchFamily="18" charset="0"/>
              </a:rPr>
              <a:t>сумішей</a:t>
            </a:r>
            <a:r>
              <a:rPr kumimoji="0" lang="ru-RU" sz="1500" b="0" i="0"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 </a:t>
            </a:r>
            <a:r>
              <a:rPr kumimoji="0" lang="uk-UA" sz="1500" b="0" i="0"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температури кипіння</a:t>
            </a:r>
            <a:r>
              <a:rPr kumimoji="0" lang="ru-RU" sz="1500" b="0" i="0"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 компонент</a:t>
            </a:r>
            <a:r>
              <a:rPr kumimoji="0" lang="uk-UA" sz="1500" b="0" i="0" u="none" strike="noStrike" cap="none" normalizeH="0" baseline="0" dirty="0" err="1" smtClean="0">
                <a:ln>
                  <a:noFill/>
                </a:ln>
                <a:solidFill>
                  <a:srgbClr val="0000FF"/>
                </a:solidFill>
                <a:effectLst/>
                <a:latin typeface="Cambria" pitchFamily="18" charset="0"/>
                <a:ea typeface="MS Mincho" pitchFamily="49" charset="-128"/>
                <a:cs typeface="Times New Roman" pitchFamily="18" charset="0"/>
              </a:rPr>
              <a:t>ів</a:t>
            </a:r>
            <a:r>
              <a:rPr kumimoji="0" lang="ru-RU" sz="1500" b="0" i="0"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 </a:t>
            </a:r>
            <a:r>
              <a:rPr kumimoji="0" lang="ru-RU" sz="1500" b="0" i="0" u="none" strike="noStrike" cap="none" normalizeH="0" baseline="0" dirty="0" err="1" smtClean="0">
                <a:ln>
                  <a:noFill/>
                </a:ln>
                <a:solidFill>
                  <a:srgbClr val="0000FF"/>
                </a:solidFill>
                <a:effectLst/>
                <a:latin typeface="Cambria" pitchFamily="18" charset="0"/>
                <a:ea typeface="MS Mincho" pitchFamily="49" charset="-128"/>
                <a:cs typeface="Times New Roman" pitchFamily="18" charset="0"/>
              </a:rPr>
              <a:t>яких</a:t>
            </a:r>
            <a:r>
              <a:rPr kumimoji="0" lang="ru-RU" sz="1500" b="0" i="0"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 </a:t>
            </a:r>
            <a:r>
              <a:rPr kumimoji="0" lang="uk-UA" sz="1500" b="0" i="0"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знаходяться в широкому діапазоні</a:t>
            </a:r>
            <a:r>
              <a:rPr kumimoji="0" lang="ru-RU" sz="1500" b="0" i="0"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 </a:t>
            </a:r>
            <a:r>
              <a:rPr kumimoji="0" lang="uk-UA" sz="1500" b="0" i="0"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най</a:t>
            </a:r>
            <a:r>
              <a:rPr kumimoji="0" lang="ru-RU" sz="1500" b="0" i="0" u="none" strike="noStrike" cap="none" normalizeH="0" baseline="0" dirty="0" err="1" smtClean="0">
                <a:ln>
                  <a:noFill/>
                </a:ln>
                <a:solidFill>
                  <a:srgbClr val="0000FF"/>
                </a:solidFill>
                <a:effectLst/>
                <a:latin typeface="Cambria" pitchFamily="18" charset="0"/>
                <a:ea typeface="MS Mincho" pitchFamily="49" charset="-128"/>
                <a:cs typeface="Times New Roman" pitchFamily="18" charset="0"/>
              </a:rPr>
              <a:t>доцільн</a:t>
            </a:r>
            <a:r>
              <a:rPr kumimoji="0" lang="uk-UA" sz="1500" b="0" i="0" u="none" strike="noStrike" cap="none" normalizeH="0" baseline="0" dirty="0" err="1" smtClean="0">
                <a:ln>
                  <a:noFill/>
                </a:ln>
                <a:solidFill>
                  <a:srgbClr val="0000FF"/>
                </a:solidFill>
                <a:effectLst/>
                <a:latin typeface="Cambria" pitchFamily="18" charset="0"/>
                <a:ea typeface="MS Mincho" pitchFamily="49" charset="-128"/>
                <a:cs typeface="Times New Roman" pitchFamily="18" charset="0"/>
              </a:rPr>
              <a:t>іше</a:t>
            </a:r>
            <a:r>
              <a:rPr kumimoji="0" lang="ru-RU" sz="1500" b="0" i="0"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 </a:t>
            </a:r>
            <a:r>
              <a:rPr kumimoji="0" lang="ru-RU" sz="1500" b="0" i="0" u="none" strike="noStrike" cap="none" normalizeH="0" baseline="0" dirty="0" err="1" smtClean="0">
                <a:ln>
                  <a:noFill/>
                </a:ln>
                <a:solidFill>
                  <a:srgbClr val="0000FF"/>
                </a:solidFill>
                <a:effectLst/>
                <a:latin typeface="Cambria" pitchFamily="18" charset="0"/>
                <a:ea typeface="MS Mincho" pitchFamily="49" charset="-128"/>
                <a:cs typeface="Times New Roman" pitchFamily="18" charset="0"/>
              </a:rPr>
              <a:t>проводити</a:t>
            </a:r>
            <a:r>
              <a:rPr kumimoji="0" lang="ru-RU" sz="1500" b="0" i="0"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 </a:t>
            </a:r>
            <a:r>
              <a:rPr kumimoji="0" lang="ru-RU" sz="1500" b="0" i="0" u="none" strike="noStrike" cap="none" normalizeH="0" baseline="0" dirty="0" err="1" smtClean="0">
                <a:ln>
                  <a:noFill/>
                </a:ln>
                <a:solidFill>
                  <a:srgbClr val="0000FF"/>
                </a:solidFill>
                <a:effectLst/>
                <a:latin typeface="Cambria" pitchFamily="18" charset="0"/>
                <a:ea typeface="MS Mincho" pitchFamily="49" charset="-128"/>
                <a:cs typeface="Times New Roman" pitchFamily="18" charset="0"/>
              </a:rPr>
              <a:t>розділення</a:t>
            </a:r>
            <a:r>
              <a:rPr kumimoji="0" lang="ru-RU" sz="1500" b="0" i="0"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 при </a:t>
            </a:r>
            <a:r>
              <a:rPr kumimoji="0" lang="uk-UA" sz="1500" b="0" i="0"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поступовій зміні температури за певною програмою </a:t>
            </a:r>
            <a:r>
              <a:rPr kumimoji="0" lang="uk-UA" sz="1500" b="1"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a:t>
            </a:r>
            <a:r>
              <a:rPr kumimoji="0" lang="ru-RU" sz="1500" b="1" i="0" u="none" strike="noStrike" cap="none" normalizeH="0" baseline="0" dirty="0" smtClean="0">
                <a:ln>
                  <a:noFill/>
                </a:ln>
                <a:solidFill>
                  <a:srgbClr val="FF0000"/>
                </a:solidFill>
                <a:effectLst/>
                <a:latin typeface="Cambria" pitchFamily="18" charset="0"/>
                <a:ea typeface="MS Mincho" pitchFamily="49" charset="-128"/>
                <a:cs typeface="Times New Roman" pitchFamily="18" charset="0"/>
              </a:rPr>
              <a:t>у </a:t>
            </a:r>
            <a:r>
              <a:rPr kumimoji="0" lang="ru-RU" sz="1500" b="1" i="0" u="none" strike="noStrike" cap="none" normalizeH="0" baseline="0" dirty="0" err="1" smtClean="0">
                <a:ln>
                  <a:noFill/>
                </a:ln>
                <a:solidFill>
                  <a:srgbClr val="FF0000"/>
                </a:solidFill>
                <a:effectLst/>
                <a:latin typeface="Cambria" pitchFamily="18" charset="0"/>
                <a:ea typeface="MS Mincho" pitchFamily="49" charset="-128"/>
                <a:cs typeface="Times New Roman" pitchFamily="18" charset="0"/>
              </a:rPr>
              <a:t>програмованому</a:t>
            </a:r>
            <a:r>
              <a:rPr kumimoji="0" lang="ru-RU" sz="1500" b="1" i="0" u="none" strike="noStrike" cap="none" normalizeH="0" baseline="0" dirty="0" smtClean="0">
                <a:ln>
                  <a:noFill/>
                </a:ln>
                <a:solidFill>
                  <a:srgbClr val="FF0000"/>
                </a:solidFill>
                <a:effectLst/>
                <a:latin typeface="Cambria" pitchFamily="18" charset="0"/>
                <a:ea typeface="MS Mincho" pitchFamily="49" charset="-128"/>
                <a:cs typeface="Times New Roman" pitchFamily="18" charset="0"/>
              </a:rPr>
              <a:t> </a:t>
            </a:r>
            <a:r>
              <a:rPr kumimoji="0" lang="ru-RU" sz="1500" b="1" i="0" u="none" strike="noStrike" cap="none" normalizeH="0" baseline="0" dirty="0" err="1" smtClean="0">
                <a:ln>
                  <a:noFill/>
                </a:ln>
                <a:solidFill>
                  <a:srgbClr val="FF0000"/>
                </a:solidFill>
                <a:effectLst/>
                <a:latin typeface="Cambria" pitchFamily="18" charset="0"/>
                <a:ea typeface="MS Mincho" pitchFamily="49" charset="-128"/>
                <a:cs typeface="Times New Roman" pitchFamily="18" charset="0"/>
              </a:rPr>
              <a:t>режимі</a:t>
            </a:r>
            <a:r>
              <a:rPr kumimoji="0" lang="ru-RU" sz="1500" b="0" i="1"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a:t>
            </a:r>
            <a:endParaRPr kumimoji="0" lang="ru-RU" sz="900" b="0" i="0" u="none" strike="noStrike" cap="none" normalizeH="0" baseline="0" dirty="0" smtClean="0">
              <a:ln>
                <a:noFill/>
              </a:ln>
              <a:solidFill>
                <a:schemeClr val="tx1"/>
              </a:solidFill>
              <a:effectLst/>
              <a:latin typeface="Arial" pitchFamily="34" charset="0"/>
            </a:endParaRPr>
          </a:p>
          <a:p>
            <a:pPr marR="0" lvl="0" algn="ctr" defTabSz="914400" rtl="0" eaLnBrk="0" fontAlgn="base" latinLnBrk="0" hangingPunct="0">
              <a:lnSpc>
                <a:spcPct val="100000"/>
              </a:lnSpc>
              <a:spcBef>
                <a:spcPct val="0"/>
              </a:spcBef>
              <a:spcAft>
                <a:spcPct val="0"/>
              </a:spcAft>
              <a:buClrTx/>
              <a:buSzTx/>
              <a:buFontTx/>
              <a:buNone/>
              <a:tabLst/>
            </a:pPr>
            <a:r>
              <a:rPr kumimoji="0" lang="uk-UA" sz="1500" b="0" i="1" u="sng" strike="noStrike" cap="none" normalizeH="0" baseline="0" dirty="0" smtClean="0">
                <a:ln>
                  <a:noFill/>
                </a:ln>
                <a:solidFill>
                  <a:srgbClr val="0000FF"/>
                </a:solidFill>
                <a:effectLst/>
                <a:latin typeface="Cambria" pitchFamily="18" charset="0"/>
                <a:ea typeface="Calibri" pitchFamily="34" charset="0"/>
                <a:cs typeface="Times New Roman" pitchFamily="18" charset="0"/>
              </a:rPr>
              <a:t>З підвищенням температури повнота адсорбції зменшується, що впливає на час утримування. </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У разі проведення розділення за сталої температури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низькокиплячі</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сполуки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елюються</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швидко, а </a:t>
            </a:r>
            <a:r>
              <a:rPr kumimoji="0" lang="uk-UA" sz="15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висококиплячі</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затримуються в колонці довше, що призводить до розмивання їх кривих елюювання (рис. </a:t>
            </a:r>
            <a:r>
              <a:rPr kumimoji="0" lang="uk-UA" sz="1500" b="0" i="1"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а).</a:t>
            </a:r>
            <a:r>
              <a:rPr kumimoji="0" lang="uk-UA" sz="15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Ця різниця швидкостей елюювання компонентів суміші значно зменшується, якщо в процесі розділення поступово підвищувати температуру колонки (рис. б).</a:t>
            </a:r>
            <a:endParaRPr kumimoji="0" lang="uk-UA" sz="1800" b="0" i="0" u="none" strike="noStrike" cap="none" normalizeH="0" baseline="0" dirty="0" smtClean="0">
              <a:ln>
                <a:noFill/>
              </a:ln>
              <a:solidFill>
                <a:schemeClr val="tx1"/>
              </a:solidFill>
              <a:effectLst/>
              <a:latin typeface="Arial" pitchFamily="34" charset="0"/>
            </a:endParaRPr>
          </a:p>
        </p:txBody>
      </p:sp>
      <p:sp>
        <p:nvSpPr>
          <p:cNvPr id="7" name="Rectangle 1"/>
          <p:cNvSpPr>
            <a:spLocks noChangeArrowheads="1"/>
          </p:cNvSpPr>
          <p:nvPr/>
        </p:nvSpPr>
        <p:spPr bwMode="auto">
          <a:xfrm>
            <a:off x="1643042" y="714356"/>
            <a:ext cx="7265322" cy="3231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ru-RU" sz="1500" b="1"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Вплив</a:t>
            </a:r>
            <a:r>
              <a:rPr kumimoji="0" lang="ru-RU" sz="1500" b="1"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a:t>
            </a:r>
            <a:r>
              <a:rPr kumimoji="0" lang="uk-UA" sz="1500" b="1"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різних</a:t>
            </a:r>
            <a:r>
              <a:rPr kumimoji="0" lang="ru-RU" sz="1500" b="1"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a:t>
            </a:r>
            <a:r>
              <a:rPr kumimoji="0" lang="ru-RU" sz="1500" b="1"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факторів</a:t>
            </a:r>
            <a:r>
              <a:rPr kumimoji="0" lang="ru-RU" sz="1500" b="1"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на </a:t>
            </a:r>
            <a:r>
              <a:rPr kumimoji="0" lang="uk-UA" sz="1500" b="1" i="0" u="none" strike="noStrike" cap="none" normalizeH="0" baseline="0" dirty="0" err="1" smtClean="0">
                <a:ln>
                  <a:noFill/>
                </a:ln>
                <a:solidFill>
                  <a:schemeClr val="tx1"/>
                </a:solidFill>
                <a:effectLst/>
                <a:latin typeface="Cambria" pitchFamily="18" charset="0"/>
                <a:ea typeface="MS Mincho" pitchFamily="49" charset="-128"/>
                <a:cs typeface="Times New Roman" pitchFamily="18" charset="0"/>
              </a:rPr>
              <a:t>газохроматографічне</a:t>
            </a:r>
            <a:r>
              <a:rPr kumimoji="0" lang="uk-UA" sz="1500" b="1" i="0" u="none" strike="noStrike" cap="none" normalizeH="0" baseline="0" dirty="0" smtClean="0">
                <a:ln>
                  <a:noFill/>
                </a:ln>
                <a:solidFill>
                  <a:schemeClr val="tx1"/>
                </a:solidFill>
                <a:effectLst/>
                <a:latin typeface="Cambria" pitchFamily="18" charset="0"/>
                <a:ea typeface="MS Mincho" pitchFamily="49" charset="-128"/>
                <a:cs typeface="Times New Roman" pitchFamily="18" charset="0"/>
              </a:rPr>
              <a:t> розділення  суміші речовин</a:t>
            </a:r>
            <a:endParaRPr kumimoji="0" lang="uk-UA" sz="1800" b="0" i="0" u="none" strike="noStrike" cap="none" normalizeH="0" baseline="0" dirty="0" smtClean="0">
              <a:ln>
                <a:noFill/>
              </a:ln>
              <a:solidFill>
                <a:schemeClr val="tx1"/>
              </a:solidFill>
              <a:effectLst/>
              <a:latin typeface="Arial" pitchFamily="34" charset="0"/>
            </a:endParaRPr>
          </a:p>
        </p:txBody>
      </p:sp>
      <p:pic>
        <p:nvPicPr>
          <p:cNvPr id="8" name="Рисунок 7"/>
          <p:cNvPicPr/>
          <p:nvPr/>
        </p:nvPicPr>
        <p:blipFill>
          <a:blip r:embed="rId2" cstate="print"/>
          <a:srcRect/>
          <a:stretch>
            <a:fillRect/>
          </a:stretch>
        </p:blipFill>
        <p:spPr bwMode="auto">
          <a:xfrm>
            <a:off x="428596" y="4000504"/>
            <a:ext cx="2714644" cy="2214578"/>
          </a:xfrm>
          <a:prstGeom prst="rect">
            <a:avLst/>
          </a:prstGeom>
          <a:noFill/>
          <a:ln w="9525">
            <a:noFill/>
            <a:miter lim="800000"/>
            <a:headEnd/>
            <a:tailEnd/>
          </a:ln>
        </p:spPr>
      </p:pic>
      <p:graphicFrame>
        <p:nvGraphicFramePr>
          <p:cNvPr id="10" name="Таблица 9"/>
          <p:cNvGraphicFramePr>
            <a:graphicFrameLocks noGrp="1"/>
          </p:cNvGraphicFramePr>
          <p:nvPr/>
        </p:nvGraphicFramePr>
        <p:xfrm>
          <a:off x="3214678" y="3929066"/>
          <a:ext cx="5000660" cy="981456"/>
        </p:xfrm>
        <a:graphic>
          <a:graphicData uri="http://schemas.openxmlformats.org/drawingml/2006/table">
            <a:tbl>
              <a:tblPr/>
              <a:tblGrid>
                <a:gridCol w="5000660">
                  <a:extLst>
                    <a:ext uri="{9D8B030D-6E8A-4147-A177-3AD203B41FA5}">
                      <a16:colId xmlns:a16="http://schemas.microsoft.com/office/drawing/2014/main" val="20000"/>
                    </a:ext>
                  </a:extLst>
                </a:gridCol>
              </a:tblGrid>
              <a:tr h="0">
                <a:tc>
                  <a:txBody>
                    <a:bodyPr/>
                    <a:lstStyle/>
                    <a:p>
                      <a:pPr marL="14605" marR="14605" indent="-1041400" algn="ctr">
                        <a:lnSpc>
                          <a:spcPct val="115000"/>
                        </a:lnSpc>
                        <a:spcAft>
                          <a:spcPts val="0"/>
                        </a:spcAft>
                      </a:pPr>
                      <a:r>
                        <a:rPr lang="uk-UA" sz="1400" b="0" spc="0" dirty="0">
                          <a:solidFill>
                            <a:srgbClr val="0000FF"/>
                          </a:solidFill>
                          <a:latin typeface="Cambria"/>
                          <a:ea typeface="Calibri"/>
                          <a:cs typeface="Times New Roman"/>
                        </a:rPr>
                        <a:t>Розділення гідридів елементів методом газової хроматографії на колонці з </a:t>
                      </a:r>
                      <a:r>
                        <a:rPr lang="uk-UA" sz="1400" b="0" spc="0" dirty="0" err="1">
                          <a:solidFill>
                            <a:srgbClr val="0000FF"/>
                          </a:solidFill>
                          <a:latin typeface="Cambria"/>
                          <a:ea typeface="Calibri"/>
                          <a:cs typeface="Times New Roman"/>
                        </a:rPr>
                        <a:t>порапаком</a:t>
                      </a:r>
                      <a:r>
                        <a:rPr lang="uk-UA" sz="1400" b="0" spc="0" dirty="0">
                          <a:solidFill>
                            <a:srgbClr val="0000FF"/>
                          </a:solidFill>
                          <a:latin typeface="Cambria"/>
                          <a:ea typeface="Calibri"/>
                          <a:cs typeface="Times New Roman"/>
                        </a:rPr>
                        <a:t>:</a:t>
                      </a:r>
                      <a:r>
                        <a:rPr lang="uk-UA" sz="1400" b="0" i="1" spc="0" dirty="0">
                          <a:solidFill>
                            <a:srgbClr val="0000FF"/>
                          </a:solidFill>
                          <a:latin typeface="Cambria"/>
                          <a:ea typeface="Calibri"/>
                          <a:cs typeface="Times New Roman"/>
                        </a:rPr>
                        <a:t> за сталої температури </a:t>
                      </a:r>
                      <a:r>
                        <a:rPr lang="uk-UA" sz="1400" b="0" spc="0" dirty="0">
                          <a:solidFill>
                            <a:srgbClr val="0000FF"/>
                          </a:solidFill>
                          <a:latin typeface="Cambria"/>
                          <a:ea typeface="Calibri"/>
                          <a:cs typeface="Times New Roman"/>
                        </a:rPr>
                        <a:t>колонки 85 </a:t>
                      </a:r>
                      <a:r>
                        <a:rPr lang="ru-RU" sz="1400" b="0" spc="0" baseline="30000" dirty="0">
                          <a:solidFill>
                            <a:srgbClr val="0000FF"/>
                          </a:solidFill>
                          <a:latin typeface="Cambria"/>
                          <a:ea typeface="Calibri"/>
                          <a:cs typeface="Times New Roman"/>
                        </a:rPr>
                        <a:t>0</a:t>
                      </a:r>
                      <a:r>
                        <a:rPr lang="en-US" sz="1400" b="0" spc="0" dirty="0">
                          <a:solidFill>
                            <a:srgbClr val="0000FF"/>
                          </a:solidFill>
                          <a:latin typeface="Cambria"/>
                          <a:ea typeface="Calibri"/>
                          <a:cs typeface="Times New Roman"/>
                        </a:rPr>
                        <a:t>C</a:t>
                      </a:r>
                      <a:r>
                        <a:rPr lang="en-US" sz="1400" b="0" i="1" spc="0" dirty="0">
                          <a:solidFill>
                            <a:srgbClr val="0000FF"/>
                          </a:solidFill>
                          <a:latin typeface="Cambria"/>
                          <a:ea typeface="Calibri"/>
                          <a:cs typeface="Times New Roman"/>
                        </a:rPr>
                        <a:t> </a:t>
                      </a:r>
                      <a:r>
                        <a:rPr lang="uk-UA" sz="1400" b="0" i="1" spc="0" dirty="0">
                          <a:solidFill>
                            <a:srgbClr val="0000FF"/>
                          </a:solidFill>
                          <a:latin typeface="Cambria"/>
                          <a:ea typeface="Calibri"/>
                          <a:cs typeface="Times New Roman"/>
                        </a:rPr>
                        <a:t>(а)</a:t>
                      </a:r>
                      <a:r>
                        <a:rPr lang="uk-UA" sz="1400" b="0" spc="0" dirty="0">
                          <a:solidFill>
                            <a:srgbClr val="0000FF"/>
                          </a:solidFill>
                          <a:latin typeface="Cambria"/>
                          <a:ea typeface="Calibri"/>
                          <a:cs typeface="Times New Roman"/>
                        </a:rPr>
                        <a:t> т</a:t>
                      </a:r>
                      <a:r>
                        <a:rPr lang="uk-UA" sz="1400" b="0" i="1" spc="0" dirty="0">
                          <a:solidFill>
                            <a:srgbClr val="0000FF"/>
                          </a:solidFill>
                          <a:latin typeface="Cambria"/>
                          <a:ea typeface="Calibri"/>
                          <a:cs typeface="Times New Roman"/>
                        </a:rPr>
                        <a:t>а за </a:t>
                      </a:r>
                      <a:r>
                        <a:rPr lang="uk-UA" sz="1400" b="0" spc="0" dirty="0">
                          <a:solidFill>
                            <a:srgbClr val="0000FF"/>
                          </a:solidFill>
                          <a:latin typeface="Cambria"/>
                          <a:ea typeface="Calibri"/>
                          <a:cs typeface="Times New Roman"/>
                        </a:rPr>
                        <a:t>програмованої температури від 76 до 120 </a:t>
                      </a:r>
                      <a:r>
                        <a:rPr lang="ru-RU" sz="1400" b="0" spc="0" baseline="30000" dirty="0">
                          <a:solidFill>
                            <a:srgbClr val="0000FF"/>
                          </a:solidFill>
                          <a:latin typeface="Cambria"/>
                          <a:ea typeface="Calibri"/>
                          <a:cs typeface="Times New Roman"/>
                        </a:rPr>
                        <a:t>0</a:t>
                      </a:r>
                      <a:r>
                        <a:rPr lang="en-US" sz="1400" b="0" spc="0" dirty="0">
                          <a:solidFill>
                            <a:srgbClr val="0000FF"/>
                          </a:solidFill>
                          <a:latin typeface="Cambria"/>
                          <a:ea typeface="Calibri"/>
                          <a:cs typeface="Times New Roman"/>
                        </a:rPr>
                        <a:t>C </a:t>
                      </a:r>
                      <a:r>
                        <a:rPr lang="uk-UA" sz="1400" b="0" spc="0" dirty="0">
                          <a:solidFill>
                            <a:srgbClr val="0000FF"/>
                          </a:solidFill>
                          <a:latin typeface="Cambria"/>
                          <a:ea typeface="Calibri"/>
                          <a:cs typeface="Times New Roman"/>
                        </a:rPr>
                        <a:t>(8</a:t>
                      </a:r>
                      <a:r>
                        <a:rPr lang="uk-UA" sz="1400" b="0" cap="small" spc="0" dirty="0">
                          <a:solidFill>
                            <a:srgbClr val="0000FF"/>
                          </a:solidFill>
                          <a:latin typeface="Cambria"/>
                          <a:ea typeface="Calibri"/>
                          <a:cs typeface="Times New Roman"/>
                        </a:rPr>
                        <a:t> </a:t>
                      </a:r>
                      <a:r>
                        <a:rPr lang="ru-RU" sz="1400" b="0" cap="small" spc="0" dirty="0" err="1">
                          <a:solidFill>
                            <a:srgbClr val="0000FF"/>
                          </a:solidFill>
                          <a:latin typeface="Cambria"/>
                          <a:ea typeface="Calibri"/>
                          <a:cs typeface="Times New Roman"/>
                        </a:rPr>
                        <a:t>ºС/хв</a:t>
                      </a:r>
                      <a:r>
                        <a:rPr lang="ru-RU" sz="1400" b="0" cap="small" spc="0" dirty="0">
                          <a:solidFill>
                            <a:srgbClr val="0000FF"/>
                          </a:solidFill>
                          <a:latin typeface="Cambria"/>
                          <a:ea typeface="Calibri"/>
                          <a:cs typeface="Times New Roman"/>
                        </a:rPr>
                        <a:t>)</a:t>
                      </a:r>
                      <a:r>
                        <a:rPr lang="ru-RU" sz="1400" b="0" spc="0" dirty="0">
                          <a:solidFill>
                            <a:srgbClr val="0000FF"/>
                          </a:solidFill>
                          <a:latin typeface="Cambria"/>
                          <a:ea typeface="Calibri"/>
                          <a:cs typeface="Times New Roman"/>
                        </a:rPr>
                        <a:t> </a:t>
                      </a:r>
                      <a:r>
                        <a:rPr lang="uk-UA" sz="1400" b="0" spc="0" dirty="0">
                          <a:solidFill>
                            <a:srgbClr val="0000FF"/>
                          </a:solidFill>
                          <a:latin typeface="Cambria"/>
                          <a:ea typeface="Calibri"/>
                          <a:cs typeface="Times New Roman"/>
                        </a:rPr>
                        <a:t>(б). Газ-носій – азот</a:t>
                      </a:r>
                      <a:endParaRPr lang="ru-RU" sz="1400" b="0" spc="-50" dirty="0">
                        <a:solidFill>
                          <a:srgbClr val="0000FF"/>
                        </a:solidFill>
                        <a:latin typeface="Lucida Sans Unicode"/>
                        <a:ea typeface="Calibri"/>
                      </a:endParaRPr>
                    </a:p>
                  </a:txBody>
                  <a:tcPr marL="0" marR="0" marT="0" marB="0">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396288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rPr>
              <a:t/>
            </a:r>
            <a:br>
              <a:rPr kumimoji="0" lang="ru-RU" sz="1800" b="0" i="0" u="none" strike="noStrike" cap="none" normalizeH="0" baseline="0" smtClean="0">
                <a:ln>
                  <a:noFill/>
                </a:ln>
                <a:solidFill>
                  <a:schemeClr val="tx1"/>
                </a:solidFill>
                <a:effectLst/>
                <a:latin typeface="Arial" pitchFamily="34" charset="0"/>
              </a:rPr>
            </a:br>
            <a:endParaRPr kumimoji="0" lang="ru-RU" sz="1800" b="0" i="0" u="none" strike="noStrike" cap="none" normalizeH="0" baseline="0" smtClean="0">
              <a:ln>
                <a:noFill/>
              </a:ln>
              <a:solidFill>
                <a:schemeClr val="tx1"/>
              </a:solidFill>
              <a:effectLst/>
              <a:latin typeface="Arial" pitchFamily="34" charset="0"/>
            </a:endParaRPr>
          </a:p>
        </p:txBody>
      </p:sp>
      <p:sp>
        <p:nvSpPr>
          <p:cNvPr id="3962883" name="Rectangle 3"/>
          <p:cNvSpPr>
            <a:spLocks noChangeArrowheads="1"/>
          </p:cNvSpPr>
          <p:nvPr/>
        </p:nvSpPr>
        <p:spPr bwMode="auto">
          <a:xfrm>
            <a:off x="3500430" y="5424887"/>
            <a:ext cx="5286412" cy="73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1" u="none" strike="noStrike" cap="none" normalizeH="0" baseline="0" dirty="0" smtClean="0">
                <a:ln>
                  <a:noFill/>
                </a:ln>
                <a:solidFill>
                  <a:srgbClr val="0000FF"/>
                </a:solidFill>
                <a:effectLst/>
                <a:latin typeface="Cambria" pitchFamily="18" charset="0"/>
                <a:ea typeface="MS Mincho" pitchFamily="49" charset="-128"/>
                <a:cs typeface="Times New Roman" pitchFamily="18" charset="0"/>
              </a:rPr>
              <a:t>Однак у хроматографії з програмуванням температури через застосування високих температур є обмеженим вибір нерухомих рідких фаз із необхідною термічною стійкістю. </a:t>
            </a:r>
            <a:endParaRPr kumimoji="0" lang="uk-UA" sz="1400" b="0" i="1" u="none" strike="noStrike" cap="none" normalizeH="0" baseline="0" dirty="0" smtClean="0">
              <a:ln>
                <a:noFill/>
              </a:ln>
              <a:solidFill>
                <a:srgbClr val="0000FF"/>
              </a:solidFill>
              <a:effectLst/>
              <a:latin typeface="Arial" pitchFamily="34" charset="0"/>
            </a:endParaRPr>
          </a:p>
        </p:txBody>
      </p:sp>
      <p:cxnSp>
        <p:nvCxnSpPr>
          <p:cNvPr id="12" name="Прямая соединительная линия 11"/>
          <p:cNvCxnSpPr/>
          <p:nvPr/>
        </p:nvCxnSpPr>
        <p:spPr>
          <a:xfrm flipV="1">
            <a:off x="4286248" y="5214950"/>
            <a:ext cx="4062442" cy="9524"/>
          </a:xfrm>
          <a:prstGeom prst="line">
            <a:avLst/>
          </a:prstGeom>
          <a:ln/>
        </p:spPr>
        <p:style>
          <a:lnRef idx="2">
            <a:schemeClr val="accent2"/>
          </a:lnRef>
          <a:fillRef idx="0">
            <a:schemeClr val="accent2"/>
          </a:fillRef>
          <a:effectRef idx="1">
            <a:schemeClr val="accent2"/>
          </a:effectRef>
          <a:fontRef idx="minor">
            <a:schemeClr val="tx1"/>
          </a:fontRef>
        </p:style>
      </p:cxn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4541</Words>
  <Application>Microsoft Office PowerPoint</Application>
  <PresentationFormat>Экран (4:3)</PresentationFormat>
  <Paragraphs>182</Paragraphs>
  <Slides>23</Slides>
  <Notes>0</Notes>
  <HiddenSlides>0</HiddenSlides>
  <MMClips>0</MMClips>
  <ScaleCrop>false</ScaleCrop>
  <HeadingPairs>
    <vt:vector size="8" baseType="variant">
      <vt:variant>
        <vt:lpstr>Использованные шрифты</vt:lpstr>
      </vt:variant>
      <vt:variant>
        <vt:i4>10</vt:i4>
      </vt:variant>
      <vt:variant>
        <vt:lpstr>Тема</vt:lpstr>
      </vt:variant>
      <vt:variant>
        <vt:i4>1</vt:i4>
      </vt:variant>
      <vt:variant>
        <vt:lpstr>Внедренные серверы OLE</vt:lpstr>
      </vt:variant>
      <vt:variant>
        <vt:i4>2</vt:i4>
      </vt:variant>
      <vt:variant>
        <vt:lpstr>Заголовки слайдов</vt:lpstr>
      </vt:variant>
      <vt:variant>
        <vt:i4>23</vt:i4>
      </vt:variant>
    </vt:vector>
  </HeadingPairs>
  <TitlesOfParts>
    <vt:vector size="36" baseType="lpstr">
      <vt:lpstr>Arial</vt:lpstr>
      <vt:lpstr>Bookman Old Style</vt:lpstr>
      <vt:lpstr>Calibri</vt:lpstr>
      <vt:lpstr>Cambria</vt:lpstr>
      <vt:lpstr>Lucida Sans Unicode</vt:lpstr>
      <vt:lpstr>MS Mincho</vt:lpstr>
      <vt:lpstr>Symbol</vt:lpstr>
      <vt:lpstr>Tahoma</vt:lpstr>
      <vt:lpstr>Times New Roman</vt:lpstr>
      <vt:lpstr>TimesNewRomanPSMT+1</vt:lpstr>
      <vt:lpstr>Тема Office</vt:lpstr>
      <vt:lpstr>Equation</vt:lpstr>
      <vt:lpstr>CS ChemDraw Drawing</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hata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 </cp:lastModifiedBy>
  <cp:revision>3</cp:revision>
  <dcterms:created xsi:type="dcterms:W3CDTF">2020-03-31T05:38:18Z</dcterms:created>
  <dcterms:modified xsi:type="dcterms:W3CDTF">2021-02-21T23:38:30Z</dcterms:modified>
</cp:coreProperties>
</file>