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619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D4CEF-8479-45FB-9CF2-E6C087E41036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269C2-04AA-4A8D-93ED-25C248A161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D5168-D7AB-4B25-BBBD-1B3A0738115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 smtClean="0"/>
              <a:t>ьвпрь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6D30D-89A6-41F1-BC8C-53501B13A29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8AC99-667D-4C39-8F7A-433DD89A8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15.png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png"/><Relationship Id="rId11" Type="http://schemas.openxmlformats.org/officeDocument/2006/relationships/image" Target="../media/image21.wmf"/><Relationship Id="rId5" Type="http://schemas.openxmlformats.org/officeDocument/2006/relationships/image" Target="../media/image24.png"/><Relationship Id="rId10" Type="http://schemas.openxmlformats.org/officeDocument/2006/relationships/oleObject" Target="../embeddings/oleObject9.bin"/><Relationship Id="rId4" Type="http://schemas.openxmlformats.org/officeDocument/2006/relationships/image" Target="../media/image23.png"/><Relationship Id="rId9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358246" cy="1571635"/>
          </a:xfrm>
        </p:spPr>
        <p:txBody>
          <a:bodyPr>
            <a:norm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Лекція 12</a:t>
            </a:r>
            <a:br>
              <a:rPr lang="uk-UA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Класифікація електродів . Практика потенціометрії.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785926"/>
            <a:ext cx="8072494" cy="4500594"/>
          </a:xfrm>
        </p:spPr>
        <p:txBody>
          <a:bodyPr>
            <a:normAutofit/>
          </a:bodyPr>
          <a:lstStyle/>
          <a:p>
            <a:pPr marL="180975" indent="-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потенціометрії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80975" indent="-1809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Індикаторні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0975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Пряма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потенціометрія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0975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Потенціометричне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80975" lvl="0" indent="-180975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Практичне застосування потенціометрії.</a:t>
            </a:r>
            <a:r>
              <a:rPr kumimoji="0" lang="uk-UA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2483764"/>
            <a:ext cx="3384376" cy="412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86446" y="571480"/>
            <a:ext cx="30670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800" b="1" dirty="0" err="1" smtClean="0"/>
              <a:t>Іонселективні</a:t>
            </a:r>
            <a:r>
              <a:rPr lang="ru-RU" sz="2000" b="1" dirty="0" smtClean="0"/>
              <a:t> </a:t>
            </a:r>
            <a:r>
              <a:rPr lang="ru-RU" sz="1800" b="1" dirty="0" err="1" smtClean="0"/>
              <a:t>електроди</a:t>
            </a:r>
            <a:r>
              <a:rPr lang="ru-RU" sz="1800" b="1" dirty="0" smtClean="0"/>
              <a:t> </a:t>
            </a:r>
            <a:endParaRPr lang="ru-RU" sz="1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типом мембрани</a:t>
            </a:r>
            <a:r>
              <a:rPr lang="uk-UA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іонселективні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електроди поділяють на: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електроди зі скляною мембраною;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кристалічні (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твердофазні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) мембранні електроди (монокристалічні та полікристалічні);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електроди з рідкою мембраною (з іонообмінною мембраною або з мембраною з нейтральними носіями);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складні багатошарові електроди (молекулярно-чутливі прилади, такі як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газочутливі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, ферментні електроди).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іонселективні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польові транзистори (ІСПТ) – електроди третього покоління – гібриди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йонселективних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електродів і польових транзисторів із оксидів металів (</a:t>
            </a:r>
            <a:r>
              <a:rPr lang="uk-UA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польовий транзистор -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напівпровідниковий прилад, в якому управління струмом між двома електродами, утвореним спрямованим рухом носіїв заряду, здійснюється електричним полем, яке створюється напругою на третьому електроді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28596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143504" y="500042"/>
            <a:ext cx="3638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uk-UA" sz="1800" b="1" dirty="0" smtClean="0"/>
              <a:t>Теорія мембранних електродів</a:t>
            </a:r>
            <a:endParaRPr lang="ru-RU" sz="1800" b="1" dirty="0"/>
          </a:p>
        </p:txBody>
      </p:sp>
      <p:pic>
        <p:nvPicPr>
          <p:cNvPr id="47953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736"/>
            <a:ext cx="355316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28596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4286256"/>
            <a:ext cx="49291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err="1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Іоноселективний</a:t>
            </a:r>
            <a:r>
              <a:rPr lang="uk-UA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електрод з твердою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мембраною:</a:t>
            </a:r>
          </a:p>
          <a:p>
            <a:pPr lvl="0" indent="40005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1 – мембрана, </a:t>
            </a:r>
            <a:endParaRPr lang="ru-RU" sz="1600" dirty="0" smtClean="0">
              <a:solidFill>
                <a:prstClr val="black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2 – розчин, що аналізується,</a:t>
            </a:r>
            <a:endParaRPr lang="ru-RU" sz="1600" dirty="0" smtClean="0">
              <a:solidFill>
                <a:prstClr val="black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3 – внутрішній розчин, 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4 – внутрішній електрод</a:t>
            </a:r>
            <a:r>
              <a:rPr lang="uk-UA" sz="16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 </a:t>
            </a:r>
          </a:p>
        </p:txBody>
      </p:sp>
      <p:sp>
        <p:nvSpPr>
          <p:cNvPr id="47953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95402" name="Rectangle 10"/>
          <p:cNvSpPr>
            <a:spLocks noChangeArrowheads="1"/>
          </p:cNvSpPr>
          <p:nvPr/>
        </p:nvSpPr>
        <p:spPr bwMode="auto">
          <a:xfrm>
            <a:off x="3857620" y="3143248"/>
            <a:ext cx="528638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де 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φ</a:t>
            </a:r>
            <a:r>
              <a:rPr kumimoji="0" lang="uk-UA" sz="16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1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lang="en-US" sz="1600" i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φ</a:t>
            </a:r>
            <a:r>
              <a:rPr lang="uk-UA" sz="1600" i="1" baseline="-300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2 ,</a:t>
            </a: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φ</a:t>
            </a:r>
            <a:r>
              <a:rPr kumimoji="0" lang="en-US" sz="16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–потенціали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зовнішньої і внутрішньої поверхонь мембрани і потенціал асиметрії,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– заряд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йон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9058" y="3929066"/>
            <a:ext cx="4786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            – </a:t>
            </a:r>
            <a:r>
              <a:rPr lang="uk-UA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активності </a:t>
            </a:r>
            <a:r>
              <a:rPr lang="ru-RU" sz="1600" dirty="0" err="1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йону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в розчині і у внутрішній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prstClr val="black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камері електрода.</a:t>
            </a:r>
          </a:p>
        </p:txBody>
      </p:sp>
      <p:sp>
        <p:nvSpPr>
          <p:cNvPr id="4795404" name="Rectangle 12"/>
          <p:cNvSpPr>
            <a:spLocks noChangeArrowheads="1"/>
          </p:cNvSpPr>
          <p:nvPr/>
        </p:nvSpPr>
        <p:spPr bwMode="auto">
          <a:xfrm>
            <a:off x="4572000" y="1643050"/>
            <a:ext cx="4071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              </a:t>
            </a:r>
            <a:r>
              <a:rPr lang="en-US" sz="1600" dirty="0" err="1" smtClean="0">
                <a:latin typeface="Cambria Math" pitchFamily="18" charset="0"/>
                <a:ea typeface="Cambria Math" pitchFamily="18" charset="0"/>
              </a:rPr>
              <a:t>KtAn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uk-UA" sz="1600" dirty="0" smtClean="0">
                <a:latin typeface="Cambria Math" pitchFamily="18" charset="0"/>
                <a:ea typeface="Cambria Math" pitchFamily="18" charset="0"/>
              </a:rPr>
              <a:t>     </a:t>
            </a:r>
            <a:r>
              <a:rPr lang="uk-UA" sz="1600" dirty="0" smtClean="0">
                <a:latin typeface="Cambria Math" pitchFamily="18" charset="0"/>
                <a:ea typeface="Cambria Math" pitchFamily="18" charset="0"/>
                <a:sym typeface="Symbol"/>
              </a:rPr>
              <a:t></a:t>
            </a:r>
            <a:r>
              <a:rPr lang="uk-UA" sz="1600" dirty="0" smtClean="0">
                <a:latin typeface="Cambria Math" pitchFamily="18" charset="0"/>
                <a:ea typeface="Cambria Math" pitchFamily="18" charset="0"/>
              </a:rPr>
              <a:t>    </a:t>
            </a:r>
            <a:r>
              <a:rPr lang="en-US" sz="1600" dirty="0" err="1" smtClean="0">
                <a:latin typeface="Cambria Math" pitchFamily="18" charset="0"/>
                <a:ea typeface="Cambria Math" pitchFamily="18" charset="0"/>
              </a:rPr>
              <a:t>Kt</a:t>
            </a:r>
            <a:r>
              <a:rPr lang="en-US" sz="1600" baseline="30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uk-UA" sz="1600" baseline="30000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uk-UA" sz="1600" dirty="0" smtClean="0">
                <a:latin typeface="Cambria Math" pitchFamily="18" charset="0"/>
                <a:ea typeface="Cambria Math" pitchFamily="18" charset="0"/>
              </a:rPr>
              <a:t> +</a:t>
            </a:r>
            <a:r>
              <a:rPr lang="en-US" sz="1600" dirty="0" smtClean="0"/>
              <a:t>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An</a:t>
            </a:r>
            <a:r>
              <a:rPr lang="en-US" sz="1600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endParaRPr lang="uk-UA" sz="1600" baseline="30000" dirty="0" smtClean="0">
              <a:latin typeface="Cambria Math" pitchFamily="18" charset="0"/>
              <a:ea typeface="Cambria Math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  <a:sym typeface="Symbol" pitchFamily="18" charset="2"/>
              </a:rPr>
              <a:t>       мембрана               розчин</a:t>
            </a:r>
          </a:p>
        </p:txBody>
      </p:sp>
      <p:sp>
        <p:nvSpPr>
          <p:cNvPr id="47954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95407" name="Rectangle 15"/>
          <p:cNvSpPr>
            <a:spLocks noChangeArrowheads="1"/>
          </p:cNvSpPr>
          <p:nvPr/>
        </p:nvSpPr>
        <p:spPr bwMode="auto">
          <a:xfrm>
            <a:off x="3714744" y="4500570"/>
            <a:ext cx="507209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При постійному складі внутрішнього розчину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йона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Kt</a:t>
            </a:r>
            <a:r>
              <a:rPr lang="en-US" sz="1600" baseline="30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1600" baseline="300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у ньому постійна, і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потенціал мембранного електрода лінійно залежить тільки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логарифму активності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йону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Kt</a:t>
            </a:r>
            <a:r>
              <a:rPr kumimoji="0" lang="en-US" sz="1600" b="0" i="0" u="none" strike="noStrike" cap="none" normalizeH="0" baseline="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16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досліджуваному розчині</a:t>
            </a:r>
            <a:r>
              <a:rPr lang="uk-UA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00496" y="2285992"/>
            <a:ext cx="3000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latin typeface="+mj-lt"/>
              </a:rPr>
              <a:t>Мембранний потенціал φ</a:t>
            </a:r>
            <a:r>
              <a:rPr lang="uk-UA" sz="1600" baseline="-25000" dirty="0" smtClean="0">
                <a:latin typeface="+mj-lt"/>
              </a:rPr>
              <a:t>м: </a:t>
            </a:r>
            <a:endParaRPr lang="ru-RU" sz="1600" dirty="0">
              <a:latin typeface="+mj-lt"/>
            </a:endParaRPr>
          </a:p>
        </p:txBody>
      </p:sp>
      <p:sp>
        <p:nvSpPr>
          <p:cNvPr id="4795410" name="Rectangle 18"/>
          <p:cNvSpPr>
            <a:spLocks noChangeArrowheads="1"/>
          </p:cNvSpPr>
          <p:nvPr/>
        </p:nvSpPr>
        <p:spPr bwMode="auto">
          <a:xfrm>
            <a:off x="142844" y="1142984"/>
            <a:ext cx="85725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основі виникнення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мембранного потенціалу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встановлення рівноваги іонообмінного процесу між розчином і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матеріалом мембрани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Object 14"/>
          <p:cNvGraphicFramePr>
            <a:graphicFrameLocks noChangeAspect="1"/>
          </p:cNvGraphicFramePr>
          <p:nvPr/>
        </p:nvGraphicFramePr>
        <p:xfrm>
          <a:off x="4286248" y="2500306"/>
          <a:ext cx="3194050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Формула" r:id="rId4" imgW="2247840" imgH="711000" progId="Equation.3">
                  <p:embed/>
                </p:oleObj>
              </mc:Choice>
              <mc:Fallback>
                <p:oleObj name="Формула" r:id="rId4" imgW="2247840" imgH="711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2500306"/>
                        <a:ext cx="3194050" cy="1020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95408" name="Rectangle 16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795409" name="Object 17"/>
          <p:cNvGraphicFramePr>
            <a:graphicFrameLocks noChangeAspect="1"/>
          </p:cNvGraphicFramePr>
          <p:nvPr/>
        </p:nvGraphicFramePr>
        <p:xfrm>
          <a:off x="3557588" y="3929063"/>
          <a:ext cx="1038225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Формула" r:id="rId6" imgW="914400" imgH="266400" progId="Equation.3">
                  <p:embed/>
                </p:oleObj>
              </mc:Choice>
              <mc:Fallback>
                <p:oleObj name="Формула" r:id="rId6" imgW="914400" imgH="266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3929063"/>
                        <a:ext cx="1038225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954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795412" name="Object 20"/>
          <p:cNvGraphicFramePr>
            <a:graphicFrameLocks noChangeAspect="1"/>
          </p:cNvGraphicFramePr>
          <p:nvPr/>
        </p:nvGraphicFramePr>
        <p:xfrm>
          <a:off x="4786314" y="5643578"/>
          <a:ext cx="2673497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Формула" r:id="rId8" imgW="1765300" imgH="393700" progId="Equation.3">
                  <p:embed/>
                </p:oleObj>
              </mc:Choice>
              <mc:Fallback>
                <p:oleObj name="Формула" r:id="rId8" imgW="1765300" imgH="3937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5643578"/>
                        <a:ext cx="2673497" cy="595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95414" name="Rectangle 22"/>
          <p:cNvSpPr>
            <a:spLocks noChangeArrowheads="1"/>
          </p:cNvSpPr>
          <p:nvPr/>
        </p:nvSpPr>
        <p:spPr bwMode="auto">
          <a:xfrm>
            <a:off x="0" y="523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57148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800" b="1" dirty="0" smtClean="0"/>
              <a:t>Теорія мембранних електродів</a:t>
            </a:r>
            <a:endParaRPr lang="ru-RU" sz="1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Будь-яка мембрана в тій чи іншій мірі проникна </a:t>
            </a:r>
            <a:r>
              <a:rPr lang="uk-UA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всіх </a:t>
            </a:r>
            <a:r>
              <a:rPr lang="uk-UA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одного заряду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які знаходяться в розчині, і тому необхідно враховувати вплив сторонніх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наприклад, С</a:t>
            </a:r>
            <a:r>
              <a:rPr lang="uk-UA" sz="16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на потенціал електроду. Йони С</a:t>
            </a:r>
            <a:r>
              <a:rPr lang="uk-UA" sz="1600" baseline="300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проникають у фазу мембрани в результаті реакції обміну:</a:t>
            </a:r>
          </a:p>
          <a:p>
            <a:pPr marL="0" indent="0"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800" baseline="30000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1800" baseline="-25000" dirty="0" err="1" smtClean="0">
                <a:latin typeface="Times New Roman" pitchFamily="18" charset="0"/>
                <a:cs typeface="Times New Roman" pitchFamily="18" charset="0"/>
              </a:rPr>
              <a:t>мембр</a:t>
            </a:r>
            <a:r>
              <a:rPr lang="uk-UA" sz="1800" baseline="-25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800" baseline="30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1800" baseline="30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1800" baseline="30000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1800" baseline="-25000" dirty="0" err="1" smtClean="0">
                <a:latin typeface="Times New Roman" pitchFamily="18" charset="0"/>
                <a:cs typeface="Times New Roman" pitchFamily="18" charset="0"/>
              </a:rPr>
              <a:t>р-н</a:t>
            </a:r>
            <a:r>
              <a:rPr lang="uk-UA" sz="1800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1800" baseline="30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↔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1800" baseline="30000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1800" baseline="-25000" dirty="0" err="1" smtClean="0">
                <a:latin typeface="Times New Roman" pitchFamily="18" charset="0"/>
                <a:cs typeface="Times New Roman" pitchFamily="18" charset="0"/>
              </a:rPr>
              <a:t>мембр</a:t>
            </a:r>
            <a:r>
              <a:rPr lang="uk-UA" sz="1800" baseline="-25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800" baseline="30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+ А</a:t>
            </a:r>
            <a:r>
              <a:rPr lang="uk-UA" sz="18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1800" baseline="-25000" dirty="0" smtClean="0">
                <a:latin typeface="Times New Roman" pitchFamily="18" charset="0"/>
                <a:cs typeface="Times New Roman" pitchFamily="18" charset="0"/>
              </a:rPr>
              <a:t> р-н.</a:t>
            </a:r>
            <a:r>
              <a:rPr lang="uk-UA" sz="1800" baseline="30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Потенціал мембранного електроду в розчині, який містить крім визначуваного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йону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А сторонні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йони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С, D та інші, описується модифікованим рівнянням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Нернста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(рівнянням </a:t>
            </a:r>
            <a:r>
              <a:rPr lang="uk-UA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Нікольського</a:t>
            </a:r>
            <a:r>
              <a:rPr lang="uk-UA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algn="just">
              <a:buNone/>
            </a:pP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onst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внутрішньої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мембрани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асимтерії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заряд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йона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А,</a:t>
            </a:r>
          </a:p>
          <a:p>
            <a:pPr algn="just">
              <a:buNone/>
            </a:pPr>
            <a:r>
              <a:rPr lang="uk-UA" sz="1600" i="1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sz="1600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– заряд сторонніх іонів,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1600" i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1600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– коефіцієнти селективності електрода.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28596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80996" y="65103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7984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929066"/>
            <a:ext cx="431493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23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143380"/>
            <a:ext cx="5000660" cy="616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500166" y="1142984"/>
            <a:ext cx="728667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Скляний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 </a:t>
            </a:r>
            <a:r>
              <a:rPr lang="ru-RU" sz="15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іонселективний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Головною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тонка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скляна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мембрана 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пустотілої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кульки, яка припаяна до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скляної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трубки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діаметром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1-1,5 см. Кулька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заповнена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розчином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en-GB" sz="150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GB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концентрацією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0,1 моль/л. 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занурено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допоміжний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хлорсрібний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виконує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роль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зовнішнього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виводу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скляного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підключення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клем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приладу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вимірює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електричного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15140" y="785794"/>
            <a:ext cx="2353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+mj-lt"/>
              </a:rPr>
              <a:t>Скляний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електрод</a:t>
            </a:r>
            <a:r>
              <a:rPr lang="ru-RU" b="1" dirty="0" smtClean="0">
                <a:latin typeface="+mj-lt"/>
              </a:rPr>
              <a:t> </a:t>
            </a:r>
            <a:endParaRPr lang="ru-RU" b="1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21468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 –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скляна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мембрана (кулька);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 –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досліджують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вміст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14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3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внутрішній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допоміжний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хлорсрібний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корпус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2857496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Будова </a:t>
            </a:r>
            <a:r>
              <a:rPr lang="ru-RU" sz="15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скляного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електроду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57364"/>
            <a:ext cx="1571604" cy="380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00514" name="Rectangle 2"/>
          <p:cNvSpPr>
            <a:spLocks noChangeArrowheads="1"/>
          </p:cNvSpPr>
          <p:nvPr/>
        </p:nvSpPr>
        <p:spPr bwMode="auto">
          <a:xfrm>
            <a:off x="1500166" y="4643446"/>
            <a:ext cx="7500958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857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Кулька виготовлена із спеціального скла з підвищеною електропровідністю (наприклад, складу: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SiO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– 64, Na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O – 30,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CaO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– 3,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MgO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– 3%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).</a:t>
            </a:r>
            <a:r>
              <a:rPr kumimoji="0" lang="uk-UA" sz="15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Скляна мембрана складається з хімічно зв’язаних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SiO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і Na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O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і на поверхні нового скляного електрода знаходяться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йоногенні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групи –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SiO</a:t>
            </a:r>
            <a:r>
              <a:rPr kumimoji="0" lang="uk-UA" sz="1500" b="0" i="0" u="none" strike="noStrike" cap="none" normalizeH="0" baseline="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–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Na</a:t>
            </a:r>
            <a:r>
              <a:rPr kumimoji="0" lang="uk-UA" sz="1500" b="0" i="0" u="none" strike="noStrike" cap="none" normalizeH="0" baseline="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Товщина мембрани становить ~0,03 – 0,1мм.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R="0" lvl="0" indent="857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Катіони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+,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які містяться у структурі скла,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здатні до обміну з катіонами зовнішнього розчину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аніони скла міцно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зв΄язані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 його структурою, до обміну з іонами розчину не здатні.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	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71472" y="1214422"/>
            <a:ext cx="821537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NewRoman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600" dirty="0" smtClean="0">
              <a:latin typeface="+mj-lt"/>
              <a:ea typeface="TimesNewRoman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NewRoman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600" dirty="0" smtClean="0">
              <a:latin typeface="+mj-lt"/>
              <a:ea typeface="TimesNewRoman"/>
              <a:cs typeface="Times New Roman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–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SiO</a:t>
            </a:r>
            <a:r>
              <a:rPr kumimoji="0" lang="uk-UA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–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Na</a:t>
            </a:r>
            <a:r>
              <a:rPr kumimoji="0" lang="uk-UA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+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(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GеlNa</a:t>
            </a:r>
            <a:r>
              <a:rPr kumimoji="0" lang="uk-UA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+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)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+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Н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+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ymbolMT"/>
                <a:cs typeface="Times New Roman" pitchFamily="18" charset="0"/>
              </a:rPr>
              <a:t>↔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Na</a:t>
            </a:r>
            <a:r>
              <a:rPr kumimoji="0" lang="uk-UA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+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+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–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SiO</a:t>
            </a:r>
            <a:r>
              <a:rPr kumimoji="0" lang="uk-UA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–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Н</a:t>
            </a:r>
            <a:r>
              <a:rPr kumimoji="0" lang="uk-UA" b="0" i="0" u="none" strike="noStrike" cap="none" normalizeH="0" baseline="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+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(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GеlH</a:t>
            </a:r>
            <a:r>
              <a:rPr kumimoji="0" lang="uk-UA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+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мембрана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            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р-н     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р-н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    мембрана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на 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зовнішній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мембрани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шар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адсорбованих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Н+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Й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они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H</a:t>
            </a:r>
            <a:r>
              <a:rPr kumimoji="0" lang="uk-UA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+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на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поверхнi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зовнiшньої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мембрани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знаходяться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в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рiвновазi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з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iонами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Гідрогену в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розчинi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:</a:t>
            </a: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      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H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+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(р-н)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ymbolMT"/>
                <a:cs typeface="Times New Roman" pitchFamily="18" charset="0"/>
              </a:rPr>
              <a:t>↔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H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+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(мембрана)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500826" y="571480"/>
            <a:ext cx="2300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err="1" smtClean="0">
                <a:latin typeface="+mj-lt"/>
              </a:rPr>
              <a:t>Скляний</a:t>
            </a:r>
            <a:r>
              <a:rPr lang="ru-RU" sz="1800" b="1" dirty="0" smtClean="0">
                <a:latin typeface="+mj-lt"/>
              </a:rPr>
              <a:t> </a:t>
            </a:r>
            <a:r>
              <a:rPr lang="ru-RU" sz="1800" b="1" dirty="0" err="1" smtClean="0">
                <a:latin typeface="+mj-lt"/>
              </a:rPr>
              <a:t>електрод</a:t>
            </a:r>
            <a:r>
              <a:rPr lang="ru-RU" sz="1800" b="1" dirty="0" smtClean="0">
                <a:latin typeface="+mj-lt"/>
              </a:rPr>
              <a:t> </a:t>
            </a:r>
            <a:endParaRPr lang="ru-RU" sz="1800" b="1" dirty="0">
              <a:latin typeface="+mj-lt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00034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14348" y="1142984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набув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чутливості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рН-функції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лінійної залежності від концентрації </a:t>
            </a:r>
            <a:r>
              <a:rPr lang="uk-UA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Гідроген-йонів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 кульку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скляного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занурюють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дистильовану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воду, де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витримують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годин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гідратації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на 24 год в 0,1 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 smtClean="0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рівноваги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4643446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/>
            <a:r>
              <a:rPr lang="ru-RU" sz="1600" dirty="0" smtClean="0">
                <a:latin typeface="+mj-lt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зануренні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такого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невідомою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концентрацією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межі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поділу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зовнішня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поверхня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мембрани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перебігу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ж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00034" y="1285860"/>
            <a:ext cx="74481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П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оверхня скла набуває властивостей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кремнегелю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який здатний дисоціювати: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00034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928802"/>
            <a:ext cx="4759172" cy="2374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00865" name="Rectangle 1"/>
          <p:cNvSpPr>
            <a:spLocks noChangeArrowheads="1"/>
          </p:cNvSpPr>
          <p:nvPr/>
        </p:nvSpPr>
        <p:spPr bwMode="auto">
          <a:xfrm>
            <a:off x="357158" y="4500570"/>
            <a:ext cx="792961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Внаслідок дисоціації поверхня скла отримує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заряд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який залежить від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активності іонів Гідрогену в розчині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 Цей заряд зумовлює появу певного потенціалу зовнішньої поверхні електрода.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00866" name="Rectangle 2"/>
          <p:cNvSpPr>
            <a:spLocks noChangeArrowheads="1"/>
          </p:cNvSpPr>
          <p:nvPr/>
        </p:nvSpPr>
        <p:spPr bwMode="auto">
          <a:xfrm>
            <a:off x="285720" y="5357826"/>
            <a:ext cx="80010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Тобто,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електродна </a:t>
            </a:r>
            <a:r>
              <a:rPr kumimoji="0" lang="uk-UA" sz="16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реакцiя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на скляному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електродi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полягає у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реакцiї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обмiну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протонами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мiж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 розчином i поверхнею скла, і не пов’язана з переходом електронів.</a:t>
            </a:r>
            <a:endParaRPr kumimoji="0" lang="uk-UA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6248" y="4286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err="1" smtClean="0">
                <a:latin typeface="+mj-lt"/>
              </a:rPr>
              <a:t>Механізм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виникнення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електродного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потенціалу</a:t>
            </a:r>
            <a:r>
              <a:rPr lang="ru-RU" b="1" dirty="0" smtClean="0">
                <a:latin typeface="+mj-lt"/>
              </a:rPr>
              <a:t> в </a:t>
            </a:r>
            <a:r>
              <a:rPr lang="ru-RU" b="1" dirty="0" err="1" smtClean="0">
                <a:latin typeface="+mj-lt"/>
              </a:rPr>
              <a:t>скляному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електроді</a:t>
            </a:r>
            <a:r>
              <a:rPr lang="ru-RU" b="1" dirty="0" smtClean="0">
                <a:latin typeface="+mj-lt"/>
              </a:rPr>
              <a:t> </a:t>
            </a:r>
            <a:endParaRPr lang="ru-RU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71472" y="1285860"/>
            <a:ext cx="79296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dirty="0" smtClean="0"/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Залежність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1600" baseline="-25000" dirty="0" err="1" smtClean="0">
                <a:latin typeface="Times New Roman" pitchFamily="18" charset="0"/>
                <a:cs typeface="Times New Roman" pitchFamily="18" charset="0"/>
              </a:rPr>
              <a:t>скл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Н+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зовнішнього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лінійна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описується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рівнянням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pic>
        <p:nvPicPr>
          <p:cNvPr id="1593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857496"/>
            <a:ext cx="2643206" cy="51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933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500438"/>
            <a:ext cx="81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933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4214818"/>
            <a:ext cx="2208996" cy="51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Стрелка вниз 14"/>
          <p:cNvSpPr/>
          <p:nvPr/>
        </p:nvSpPr>
        <p:spPr>
          <a:xfrm>
            <a:off x="4643438" y="3429000"/>
            <a:ext cx="142876" cy="142876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714876" y="3929066"/>
            <a:ext cx="142876" cy="142876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9335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571876"/>
            <a:ext cx="1085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9335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4857760"/>
            <a:ext cx="1992460" cy="56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6500826" y="3214686"/>
            <a:ext cx="248702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Стала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скляного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електроду</a:t>
            </a:r>
            <a:endParaRPr lang="ru-RU" sz="1500" dirty="0" smtClean="0">
              <a:solidFill>
                <a:srgbClr val="0000FF"/>
              </a:solidFill>
              <a:latin typeface="+mj-lt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rot="10800000" flipV="1">
            <a:off x="5857884" y="3500438"/>
            <a:ext cx="571504" cy="21431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5929322" y="4071942"/>
            <a:ext cx="305750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крутизна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електродної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функції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, В.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rot="10800000">
            <a:off x="5857884" y="3857628"/>
            <a:ext cx="428628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785786" y="5572140"/>
            <a:ext cx="80010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Межа 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значень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рН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,  де 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витримується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лінійна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залежність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: </a:t>
            </a:r>
            <a:r>
              <a:rPr lang="en-US" sz="1400" i="1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ru-RU" sz="1400" i="1" dirty="0" smtClean="0">
                <a:solidFill>
                  <a:srgbClr val="FF0000"/>
                </a:solidFill>
                <a:latin typeface="+mj-lt"/>
              </a:rPr>
              <a:t>-10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. В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сильнокислих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(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рН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1400" i="1" dirty="0" smtClean="0">
                <a:solidFill>
                  <a:srgbClr val="0000FF"/>
                </a:solidFill>
                <a:latin typeface="+mj-lt"/>
              </a:rPr>
              <a:t>&lt;1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)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і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сильнолужних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 (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рН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1400" i="1" dirty="0" smtClean="0">
                <a:solidFill>
                  <a:srgbClr val="0000FF"/>
                </a:solidFill>
                <a:latin typeface="+mj-lt"/>
              </a:rPr>
              <a:t>&gt;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10) 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розчинах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спостерігається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відхилення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від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лінійної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залежності</a:t>
            </a:r>
            <a:r>
              <a:rPr lang="en-US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-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електрод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втрачає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рН-функцію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. </a:t>
            </a:r>
          </a:p>
        </p:txBody>
      </p:sp>
      <p:sp>
        <p:nvSpPr>
          <p:cNvPr id="50800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080065" name="Object 1"/>
          <p:cNvGraphicFramePr>
            <a:graphicFrameLocks noChangeAspect="1"/>
          </p:cNvGraphicFramePr>
          <p:nvPr/>
        </p:nvGraphicFramePr>
        <p:xfrm>
          <a:off x="3428992" y="2357430"/>
          <a:ext cx="248992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Формула" r:id="rId8" imgW="1637589" imgH="253890" progId="Equation.3">
                  <p:embed/>
                </p:oleObj>
              </mc:Choice>
              <mc:Fallback>
                <p:oleObj name="Формула" r:id="rId8" imgW="1637589" imgH="25389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2357430"/>
                        <a:ext cx="2489925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800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080067" name="Object 3"/>
          <p:cNvGraphicFramePr>
            <a:graphicFrameLocks noChangeAspect="1"/>
          </p:cNvGraphicFramePr>
          <p:nvPr/>
        </p:nvGraphicFramePr>
        <p:xfrm>
          <a:off x="3143240" y="1928802"/>
          <a:ext cx="2867025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Формула" r:id="rId10" imgW="2311400" imgH="254000" progId="Equation.3">
                  <p:embed/>
                </p:oleObj>
              </mc:Choice>
              <mc:Fallback>
                <p:oleObj name="Формула" r:id="rId10" imgW="2311400" imgH="254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1928802"/>
                        <a:ext cx="2867025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Стрелка вниз 26"/>
          <p:cNvSpPr/>
          <p:nvPr/>
        </p:nvSpPr>
        <p:spPr>
          <a:xfrm>
            <a:off x="4714876" y="4643446"/>
            <a:ext cx="142876" cy="142876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Заголовок 8"/>
          <p:cNvSpPr>
            <a:spLocks noGrp="1"/>
          </p:cNvSpPr>
          <p:nvPr>
            <p:ph type="title"/>
          </p:nvPr>
        </p:nvSpPr>
        <p:spPr>
          <a:xfrm>
            <a:off x="3857620" y="642918"/>
            <a:ext cx="4969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err="1" smtClean="0">
                <a:latin typeface="+mj-lt"/>
              </a:rPr>
              <a:t>Рівняння</a:t>
            </a:r>
            <a:r>
              <a:rPr lang="ru-RU" sz="1800" b="1" dirty="0" smtClean="0">
                <a:latin typeface="+mj-lt"/>
              </a:rPr>
              <a:t> Нернста для </a:t>
            </a:r>
            <a:r>
              <a:rPr lang="ru-RU" sz="1800" b="1" dirty="0" err="1" smtClean="0">
                <a:latin typeface="+mj-lt"/>
              </a:rPr>
              <a:t>скляного</a:t>
            </a:r>
            <a:r>
              <a:rPr lang="ru-RU" sz="1800" b="1" dirty="0" smtClean="0">
                <a:latin typeface="+mj-lt"/>
              </a:rPr>
              <a:t> </a:t>
            </a:r>
            <a:r>
              <a:rPr lang="ru-RU" sz="1800" b="1" dirty="0" err="1" smtClean="0">
                <a:latin typeface="+mj-lt"/>
              </a:rPr>
              <a:t>електроду</a:t>
            </a:r>
            <a:r>
              <a:rPr lang="ru-RU" sz="1800" b="1" dirty="0" smtClean="0">
                <a:latin typeface="+mj-lt"/>
              </a:rPr>
              <a:t> </a:t>
            </a:r>
            <a:endParaRPr lang="ru-RU" sz="1800" b="1" dirty="0">
              <a:latin typeface="+mj-lt"/>
            </a:endParaRPr>
          </a:p>
        </p:txBody>
      </p:sp>
      <p:sp useBgFill="1">
        <p:nvSpPr>
          <p:cNvPr id="34" name="TextBox 33"/>
          <p:cNvSpPr txBox="1"/>
          <p:nvPr/>
        </p:nvSpPr>
        <p:spPr>
          <a:xfrm>
            <a:off x="5143504" y="2928934"/>
            <a:ext cx="214314" cy="27699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ln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  <p:sp useBgFill="1">
        <p:nvSpPr>
          <p:cNvPr id="35" name="TextBox 34"/>
          <p:cNvSpPr txBox="1"/>
          <p:nvPr/>
        </p:nvSpPr>
        <p:spPr>
          <a:xfrm>
            <a:off x="5143504" y="4286256"/>
            <a:ext cx="214314" cy="27699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ln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2000" b="1" dirty="0" smtClean="0"/>
              <a:t>Кристалічні мембрани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142984"/>
            <a:ext cx="485778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81091" name="Text Box 3"/>
          <p:cNvSpPr txBox="1">
            <a:spLocks noChangeArrowheads="1"/>
          </p:cNvSpPr>
          <p:nvPr/>
        </p:nvSpPr>
        <p:spPr bwMode="auto">
          <a:xfrm>
            <a:off x="2357422" y="2071678"/>
            <a:ext cx="2143140" cy="2857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10800" rIns="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Внутрішній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розчин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81092" name="Text Box 4"/>
          <p:cNvSpPr txBox="1">
            <a:spLocks noChangeArrowheads="1"/>
          </p:cNvSpPr>
          <p:nvPr/>
        </p:nvSpPr>
        <p:spPr bwMode="auto">
          <a:xfrm>
            <a:off x="2285984" y="3071810"/>
            <a:ext cx="2286016" cy="50006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10800" rIns="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Хлоридносрібний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порівняння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81093" name="Text Box 5"/>
          <p:cNvSpPr txBox="1">
            <a:spLocks noChangeArrowheads="1"/>
          </p:cNvSpPr>
          <p:nvPr/>
        </p:nvSpPr>
        <p:spPr bwMode="auto">
          <a:xfrm>
            <a:off x="3428992" y="3929066"/>
            <a:ext cx="5072098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10800" rIns="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Синтетична мембрана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із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пластинки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монокристалу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286256"/>
            <a:ext cx="2357454" cy="56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14316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81095" name="Rectangle 7"/>
          <p:cNvSpPr>
            <a:spLocks noChangeArrowheads="1"/>
          </p:cNvSpPr>
          <p:nvPr/>
        </p:nvSpPr>
        <p:spPr bwMode="auto">
          <a:xfrm>
            <a:off x="714348" y="4929198"/>
            <a:ext cx="821537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Залежнiсть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електродного потенціалу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вiд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активності </a:t>
            </a:r>
            <a:r>
              <a:rPr lang="en-US" sz="16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F</a:t>
            </a:r>
            <a:r>
              <a:rPr lang="uk-UA" sz="16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 -</a:t>
            </a:r>
            <a:r>
              <a:rPr lang="en-US" sz="16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вира</a:t>
            </a:r>
            <a:r>
              <a:rPr lang="uk-UA" sz="16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жають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рiвнянням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Нернста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81094" name="Рисунок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5429264"/>
            <a:ext cx="4585865" cy="457201"/>
          </a:xfrm>
          <a:prstGeom prst="rect">
            <a:avLst/>
          </a:prstGeom>
          <a:noFill/>
        </p:spPr>
      </p:pic>
      <p:sp>
        <p:nvSpPr>
          <p:cNvPr id="5081096" name="Rectangle 8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633394"/>
          </a:xfrm>
        </p:spPr>
        <p:txBody>
          <a:bodyPr>
            <a:normAutofit/>
          </a:bodyPr>
          <a:lstStyle/>
          <a:p>
            <a:pPr algn="r"/>
            <a:r>
              <a:rPr lang="uk-UA" sz="1800" b="1" dirty="0" smtClean="0"/>
              <a:t>Електроди з рідкою мембраною</a:t>
            </a:r>
            <a:endParaRPr lang="ru-RU" sz="1800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28596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14316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Содержимое 2"/>
          <p:cNvSpPr txBox="1">
            <a:spLocks/>
          </p:cNvSpPr>
          <p:nvPr/>
        </p:nvSpPr>
        <p:spPr>
          <a:xfrm>
            <a:off x="500034" y="1357298"/>
            <a:ext cx="8229600" cy="48577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indent="361950" algn="just">
              <a:spcBef>
                <a:spcPts val="600"/>
              </a:spcBef>
              <a:buClr>
                <a:schemeClr val="accent1"/>
              </a:buClr>
              <a:buSzPct val="76000"/>
              <a:defRPr/>
            </a:pP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Рідкі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мембрани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йонообмінника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“нейтрального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переносника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органічному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розчиннику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утримується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пористому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полімері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19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електродах з рідкою мембраною неводна фаза (органічний розчинник) містить гідрофобні іони (активні центри </a:t>
            </a:r>
            <a:r>
              <a:rPr kumimoji="0" lang="uk-UA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іонообмінника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), присутність яких визначає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іонселективну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функцію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електрода, і </a:t>
            </a:r>
            <a:r>
              <a:rPr kumimoji="0" lang="uk-UA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протиіони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що визначаються (протилежно заряджені іони). </a:t>
            </a:r>
          </a:p>
          <a:p>
            <a:pPr marL="0" marR="0" lvl="0" indent="3619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19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3619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19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3619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635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uk-UA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Селективність рідких мембран (і їх потенціал) визначається, в першу чергу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uk-UA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ектракційністю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органічної фази – коефіцієнтом розподілу солі </a:t>
            </a:r>
            <a:r>
              <a:rPr kumimoji="0" lang="uk-UA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іонообмінника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з </a:t>
            </a:r>
            <a:r>
              <a:rPr kumimoji="0" lang="uk-UA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іоном-аналітом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між водним розчином і органічним розчинником, що не змішується з водою,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вибірковістю </a:t>
            </a:r>
            <a:r>
              <a:rPr kumimoji="0" lang="uk-UA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комплексоутворення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або іонного обміну між мембраною і розчином,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ступенем проникливості мембрани стосовно іонів, що заважають.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821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2786058"/>
            <a:ext cx="405380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Стрелка вниз 18"/>
          <p:cNvSpPr/>
          <p:nvPr/>
        </p:nvSpPr>
        <p:spPr>
          <a:xfrm>
            <a:off x="3428992" y="3929066"/>
            <a:ext cx="142876" cy="142876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4643438" y="3929066"/>
            <a:ext cx="142876" cy="142876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71736" y="4000504"/>
            <a:ext cx="17443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latin typeface="+mj-lt"/>
              </a:rPr>
              <a:t>Гідрофобні </a:t>
            </a:r>
            <a:r>
              <a:rPr lang="uk-UA" sz="1600" dirty="0" err="1" smtClean="0">
                <a:latin typeface="+mj-lt"/>
              </a:rPr>
              <a:t>йони</a:t>
            </a:r>
            <a:endParaRPr lang="ru-RU" sz="1600" dirty="0">
              <a:latin typeface="+mj-l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86248" y="4000504"/>
            <a:ext cx="11772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err="1" smtClean="0">
                <a:latin typeface="+mj-lt"/>
              </a:rPr>
              <a:t>Протиіони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8229600" cy="2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низ 4"/>
          <p:cNvSpPr/>
          <p:nvPr/>
        </p:nvSpPr>
        <p:spPr>
          <a:xfrm>
            <a:off x="3286116" y="3500438"/>
            <a:ext cx="142876" cy="142876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714876" y="3571876"/>
            <a:ext cx="142876" cy="142876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3786190"/>
            <a:ext cx="17443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latin typeface="+mj-lt"/>
              </a:rPr>
              <a:t>Гідрофобні </a:t>
            </a:r>
            <a:r>
              <a:rPr lang="uk-UA" sz="1600" dirty="0" err="1" smtClean="0">
                <a:latin typeface="+mj-lt"/>
              </a:rPr>
              <a:t>йони</a:t>
            </a:r>
            <a:endParaRPr lang="ru-RU" sz="1600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3786190"/>
            <a:ext cx="11772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err="1" smtClean="0">
                <a:latin typeface="+mj-lt"/>
              </a:rPr>
              <a:t>Протиіони</a:t>
            </a:r>
            <a:endParaRPr lang="ru-RU" sz="1600" dirty="0">
              <a:latin typeface="+mj-lt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1800" b="1" dirty="0" smtClean="0"/>
              <a:t>Електроди з рідкою мембраною</a:t>
            </a:r>
            <a:endParaRPr lang="ru-RU" sz="18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071942"/>
            <a:ext cx="828701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28596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5" y="5357826"/>
            <a:ext cx="3048479" cy="65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357206"/>
          </a:xfrm>
        </p:spPr>
        <p:txBody>
          <a:bodyPr>
            <a:noAutofit/>
          </a:bodyPr>
          <a:lstStyle/>
          <a:p>
            <a:pPr algn="r"/>
            <a:r>
              <a:rPr lang="uk-UA" sz="1800" b="1" dirty="0" smtClean="0"/>
              <a:t>Загальна класифікація електродів</a:t>
            </a:r>
            <a:endParaRPr lang="ru-RU" sz="1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785794"/>
            <a:ext cx="8229600" cy="57150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Загальні</a:t>
            </a:r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до електродів: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1. Стабільність і відтворюваність потенціалу (має спостерігатися стандартне відхилення потенціалу при послідовних вимірах в розчині заданої С).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2. Оборотність електродної реакції.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3. Відсутність поляризації при проходженні невеликого струму (відхилення (зрушення) потенціалу електрода від його рівноважного значення).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4. Зручність у роботі.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призначенням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електроди поділяються на:</a:t>
            </a: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індикаторні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, потенціал яких залежить від складу досліджуваного розчину, </a:t>
            </a: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електроди </a:t>
            </a:r>
            <a:r>
              <a:rPr lang="uk-UA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, які складаються з фаз постійного хімічного складу і характеризуються відомим, постійним потенціалом, який не залежить від складу досліджуваного розчину.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Залежно від </a:t>
            </a:r>
            <a:r>
              <a:rPr lang="uk-UA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механiзму</a:t>
            </a: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електродного процесу</a:t>
            </a:r>
            <a:r>
              <a:rPr lang="uk-UA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електроди поділяють на: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1) електроди з електронною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провiдністю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2) електроди з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iонно-електронною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, тобто змішаною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провiднiстю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3) електроди з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iонною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провiднiстю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just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8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Залежно </a:t>
            </a:r>
            <a:r>
              <a:rPr lang="uk-UA" sz="1800" dirty="0" err="1" smtClean="0">
                <a:latin typeface="Times New Roman" pitchFamily="18" charset="0"/>
                <a:ea typeface="TimesNewRoman"/>
                <a:cs typeface="Times New Roman" pitchFamily="18" charset="0"/>
              </a:rPr>
              <a:t>вiд</a:t>
            </a:r>
            <a:r>
              <a:rPr lang="uk-UA" sz="18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ea typeface="TimesNewRoman"/>
                <a:cs typeface="Times New Roman" pitchFamily="18" charset="0"/>
              </a:rPr>
              <a:t>агрегатного стану</a:t>
            </a:r>
            <a:r>
              <a:rPr lang="uk-UA" sz="1800" dirty="0" smtClean="0">
                <a:solidFill>
                  <a:srgbClr val="FF0000"/>
                </a:solidFill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lang="uk-UA" sz="1800" dirty="0" err="1" smtClean="0">
                <a:latin typeface="Times New Roman" pitchFamily="18" charset="0"/>
                <a:ea typeface="TimesNewRoman"/>
                <a:cs typeface="Times New Roman" pitchFamily="18" charset="0"/>
              </a:rPr>
              <a:t>розрiзняють</a:t>
            </a:r>
            <a:r>
              <a:rPr lang="uk-UA" sz="18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: </a:t>
            </a:r>
          </a:p>
          <a:p>
            <a:pPr marL="0" lvl="0" indent="266700" algn="just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800" dirty="0" smtClean="0">
                <a:solidFill>
                  <a:srgbClr val="0000FF"/>
                </a:solidFill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lang="uk-UA" sz="1800" dirty="0" err="1" smtClean="0">
                <a:solidFill>
                  <a:srgbClr val="0000FF"/>
                </a:solidFill>
                <a:latin typeface="Times New Roman" pitchFamily="18" charset="0"/>
                <a:ea typeface="TimesNewRoman"/>
                <a:cs typeface="Times New Roman" pitchFamily="18" charset="0"/>
              </a:rPr>
              <a:t>твердi</a:t>
            </a:r>
            <a:r>
              <a:rPr lang="uk-UA" sz="18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 (</a:t>
            </a:r>
            <a:r>
              <a:rPr lang="uk-UA" sz="1800" dirty="0" err="1" smtClean="0">
                <a:latin typeface="Times New Roman" pitchFamily="18" charset="0"/>
                <a:ea typeface="TimesNewRoman"/>
                <a:cs typeface="Times New Roman" pitchFamily="18" charset="0"/>
              </a:rPr>
              <a:t>срiбний</a:t>
            </a:r>
            <a:r>
              <a:rPr lang="uk-UA" sz="18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),  </a:t>
            </a:r>
            <a:r>
              <a:rPr lang="uk-UA" sz="1800" dirty="0" err="1" smtClean="0">
                <a:solidFill>
                  <a:srgbClr val="0000FF"/>
                </a:solidFill>
                <a:latin typeface="Times New Roman" pitchFamily="18" charset="0"/>
                <a:ea typeface="TimesNewRoman"/>
                <a:cs typeface="Times New Roman" pitchFamily="18" charset="0"/>
              </a:rPr>
              <a:t>рiдкi</a:t>
            </a:r>
            <a:r>
              <a:rPr lang="uk-UA" sz="18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 (ртутний), </a:t>
            </a:r>
            <a:r>
              <a:rPr lang="uk-UA" sz="1800" dirty="0" err="1" smtClean="0">
                <a:solidFill>
                  <a:srgbClr val="0000FF"/>
                </a:solidFill>
                <a:latin typeface="Times New Roman" pitchFamily="18" charset="0"/>
                <a:ea typeface="TimesNewRoman"/>
                <a:cs typeface="Times New Roman" pitchFamily="18" charset="0"/>
              </a:rPr>
              <a:t>газовi</a:t>
            </a:r>
            <a:r>
              <a:rPr lang="uk-UA" sz="1800" dirty="0" smtClean="0">
                <a:solidFill>
                  <a:srgbClr val="0000FF"/>
                </a:solidFill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r>
              <a:rPr lang="uk-UA" sz="18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(хлорний) електроди.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7158" y="78579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00034" y="657227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  <a:tabLst>
                <a:tab pos="266700" algn="l"/>
              </a:tabLst>
            </a:pPr>
            <a:r>
              <a:rPr lang="uk-UA" sz="1600" dirty="0" smtClean="0">
                <a:latin typeface="+mj-lt"/>
              </a:rPr>
              <a:t>	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Рідкі іонообмінні мембрани можна </a:t>
            </a:r>
            <a:r>
              <a:rPr lang="uk-UA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виготовляти на основі  </a:t>
            </a:r>
            <a:r>
              <a:rPr lang="uk-UA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електронейтральних</a:t>
            </a:r>
            <a:r>
              <a:rPr lang="uk-UA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лігандів (</a:t>
            </a:r>
            <a:r>
              <a:rPr lang="uk-UA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іонофорів</a:t>
            </a:r>
            <a:r>
              <a:rPr lang="uk-UA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з  розчинів нейтральних молекул -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циклодекстринів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циклічних антибіотиків.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1800" b="1" dirty="0" smtClean="0"/>
              <a:t>Електроди з рідкою мембраною</a:t>
            </a:r>
            <a:endParaRPr lang="ru-RU" sz="1800" b="1" dirty="0"/>
          </a:p>
        </p:txBody>
      </p:sp>
      <p:pic>
        <p:nvPicPr>
          <p:cNvPr id="5" name="Рисунок 4" descr="Картинки по запросу валіноміцин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143116"/>
            <a:ext cx="4594881" cy="199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trc-canada.com/Structures/V09437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071942"/>
            <a:ext cx="242889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1800" b="1" dirty="0" smtClean="0"/>
              <a:t>Електроди порівняння</a:t>
            </a:r>
            <a:endParaRPr lang="ru-RU" sz="18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615" y="1219200"/>
            <a:ext cx="6878770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8596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5008" y="1142984"/>
            <a:ext cx="3214742" cy="1641366"/>
          </a:xfrm>
          <a:prstGeom prst="rect">
            <a:avLst/>
          </a:prstGeom>
          <a:noFill/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15074" y="714356"/>
            <a:ext cx="2781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+mj-lt"/>
              </a:rPr>
              <a:t>Електроди</a:t>
            </a:r>
            <a:r>
              <a:rPr lang="ru-RU" b="1" dirty="0" smtClean="0">
                <a:latin typeface="+mj-lt"/>
              </a:rPr>
              <a:t>  </a:t>
            </a:r>
            <a:r>
              <a:rPr lang="ru-RU" b="1" dirty="0" err="1" smtClean="0">
                <a:latin typeface="+mj-lt"/>
              </a:rPr>
              <a:t>порівняння</a:t>
            </a:r>
            <a:endParaRPr lang="ru-RU" b="1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214422"/>
            <a:ext cx="835824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Хлорсрібний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записати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умовно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785926"/>
            <a:ext cx="42148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представляє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собою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срібний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дріт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вкритий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шаром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малорозчинної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солі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500" dirty="0" err="1" smtClean="0">
                <a:latin typeface="Times New Roman" pitchFamily="18" charset="0"/>
                <a:cs typeface="Times New Roman" pitchFamily="18" charset="0"/>
              </a:rPr>
              <a:t>AgC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GB" sz="15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занурений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насичений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1500" dirty="0" smtClean="0">
                <a:latin typeface="Times New Roman" pitchFamily="18" charset="0"/>
                <a:cs typeface="Times New Roman" pitchFamily="18" charset="0"/>
              </a:rPr>
              <a:t>KCI .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хлорсрібному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протікає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реакція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593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786058"/>
            <a:ext cx="1845030" cy="36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4429124" y="257174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насиченому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температурі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ru-RU" sz="1500" baseline="30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хлорсрібного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φ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=+0,22234 В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28596" y="321468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28596" y="3357562"/>
            <a:ext cx="621510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Каломельний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подати 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схеми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4000504"/>
            <a:ext cx="8429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+mj-lt"/>
              </a:rPr>
              <a:t>	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представляє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собою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платиновий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дріт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 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занурений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у  шар  добре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очищеної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ртуті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завтовшки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4 – 5 см,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вкритий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шаром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каломельної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пасти (Н</a:t>
            </a:r>
            <a:r>
              <a:rPr lang="en-GB" sz="15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GB" sz="15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5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).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Зверху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паста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вкрита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шаром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кристалічного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хлориду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калію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насиченим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розчином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протікає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реакція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pic>
        <p:nvPicPr>
          <p:cNvPr id="15933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5000636"/>
            <a:ext cx="2389926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4286248" y="4786323"/>
            <a:ext cx="457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Насичений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каломельний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(нас.), Hg</a:t>
            </a:r>
            <a:r>
              <a:rPr lang="ru-RU" sz="15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15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│Hg|Pt </a:t>
            </a: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володіє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потенціалом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φ </a:t>
            </a: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+0,2415 В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1472" y="5357826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електроду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не  повинен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залежати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іону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електроду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повинен мало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залежати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температури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Електроду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високу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відтворюваність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57158" y="535782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94401" name="Rectangle 1"/>
          <p:cNvSpPr>
            <a:spLocks noChangeArrowheads="1"/>
          </p:cNvSpPr>
          <p:nvPr/>
        </p:nvSpPr>
        <p:spPr bwMode="auto">
          <a:xfrm>
            <a:off x="3214678" y="3643314"/>
            <a:ext cx="31769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Pt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│Hg│Hg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2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Cl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2 (тв.)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│KCl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||.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85918" y="1500174"/>
            <a:ext cx="17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latin typeface="+mj-lt"/>
              </a:rPr>
              <a:t>Ag</a:t>
            </a:r>
            <a:r>
              <a:rPr lang="uk-UA" dirty="0" smtClean="0">
                <a:latin typeface="+mj-lt"/>
              </a:rPr>
              <a:t>|</a:t>
            </a:r>
            <a:r>
              <a:rPr lang="uk-UA" dirty="0" err="1" smtClean="0">
                <a:latin typeface="+mj-lt"/>
              </a:rPr>
              <a:t>AgCl</a:t>
            </a:r>
            <a:r>
              <a:rPr lang="uk-UA" dirty="0" smtClean="0"/>
              <a:t>|</a:t>
            </a:r>
            <a:r>
              <a:rPr lang="uk-UA" dirty="0" err="1" smtClean="0">
                <a:latin typeface="+mj-lt"/>
              </a:rPr>
              <a:t>KCl</a:t>
            </a:r>
            <a:r>
              <a:rPr lang="uk-UA" dirty="0" smtClean="0">
                <a:latin typeface="+mj-lt"/>
              </a:rPr>
              <a:t> </a:t>
            </a:r>
            <a:r>
              <a:rPr lang="uk-UA" sz="900" dirty="0" smtClean="0">
                <a:latin typeface="+mj-lt"/>
              </a:rPr>
              <a:t>нас.</a:t>
            </a:r>
            <a:r>
              <a:rPr lang="uk-UA" dirty="0" smtClean="0">
                <a:latin typeface="+mj-lt"/>
              </a:rPr>
              <a:t> 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3" y="1214422"/>
            <a:ext cx="5500726" cy="514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15074" y="428604"/>
            <a:ext cx="2781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800" b="1" dirty="0" err="1" smtClean="0">
                <a:latin typeface="+mj-lt"/>
              </a:rPr>
              <a:t>Електроди</a:t>
            </a:r>
            <a:r>
              <a:rPr lang="ru-RU" sz="1800" b="1" dirty="0" smtClean="0">
                <a:latin typeface="+mj-lt"/>
              </a:rPr>
              <a:t>  </a:t>
            </a:r>
            <a:r>
              <a:rPr lang="ru-RU" sz="1800" b="1" dirty="0" err="1" smtClean="0">
                <a:latin typeface="+mj-lt"/>
              </a:rPr>
              <a:t>порівняння</a:t>
            </a:r>
            <a:endParaRPr lang="ru-RU" sz="1800" b="1" dirty="0">
              <a:latin typeface="+mj-lt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286116" y="785794"/>
            <a:ext cx="5643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 </a:t>
            </a:r>
            <a:r>
              <a:rPr lang="ru-RU" dirty="0" err="1" smtClean="0"/>
              <a:t>Класифікація</a:t>
            </a:r>
            <a:r>
              <a:rPr lang="ru-RU" dirty="0" smtClean="0"/>
              <a:t> </a:t>
            </a:r>
            <a:r>
              <a:rPr lang="ru-RU" dirty="0" err="1" smtClean="0"/>
              <a:t>потенціометричних</a:t>
            </a:r>
            <a:r>
              <a:rPr lang="ru-RU" dirty="0" smtClean="0"/>
              <a:t>  </a:t>
            </a:r>
            <a:r>
              <a:rPr lang="ru-RU" dirty="0" err="1" smtClean="0"/>
              <a:t>методів</a:t>
            </a:r>
            <a:r>
              <a:rPr lang="ru-RU" dirty="0" smtClean="0"/>
              <a:t>  </a:t>
            </a:r>
            <a:r>
              <a:rPr lang="ru-RU" dirty="0" err="1" smtClean="0"/>
              <a:t>аналізу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214422"/>
            <a:ext cx="57150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Потенціометричні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поділяють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2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 пряма 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потенціометрія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іонометрія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потенціометричне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071678"/>
            <a:ext cx="55721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прямої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потенціометрії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85720" y="200024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28557" y="2324093"/>
            <a:ext cx="8929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прямої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потенціометрії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на прямому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використанні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рівняння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Нернста  для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визначуваного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іону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Для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42925" indent="-95250">
              <a:buFont typeface="Arial" pitchFamily="34" charset="0"/>
              <a:buChar char="•"/>
            </a:pP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серії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стандартних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виміряти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електрорушійні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Е;  </a:t>
            </a:r>
          </a:p>
          <a:p>
            <a:pPr marL="542925" indent="-95250">
              <a:buFont typeface="Arial" pitchFamily="34" charset="0"/>
              <a:buChar char="•"/>
            </a:pP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побудувати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градуйований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графік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залежності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Е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стандартних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визначаємого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іона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С; </a:t>
            </a:r>
          </a:p>
          <a:p>
            <a:pPr marL="542925" indent="-95250">
              <a:buFont typeface="Arial" pitchFamily="34" charset="0"/>
              <a:buChar char="•"/>
            </a:pP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виміряти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Е 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досліджуваного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за   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градуйованим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графіком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знайти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концентрацію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іону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Прикладом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прямої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потенціометрії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рН-метрія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водних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4357694"/>
            <a:ext cx="33280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28596" y="428625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28596" y="4643446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Готується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серія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буферних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сталими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величинами  (1,86;  4,01; 6,86; 9,18). </a:t>
            </a:r>
          </a:p>
          <a:p>
            <a:pPr marL="342900" indent="-342900"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Е (мВ)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буферних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результатами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будують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калібрувальний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графік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координатах  Е = 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f(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досліджується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aseline="-25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(так само, як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робили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буферними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,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калібрувальним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графіком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5786446" y="785794"/>
            <a:ext cx="3188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Потенціометричне</a:t>
            </a:r>
            <a:r>
              <a:rPr lang="ru-RU" dirty="0" smtClean="0"/>
              <a:t> </a:t>
            </a:r>
            <a:r>
              <a:rPr lang="ru-RU" dirty="0" err="1" smtClean="0"/>
              <a:t>титрування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285860"/>
            <a:ext cx="85725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1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потенціометричного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гальванічного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елемента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) при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поступовому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додаванні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об’єму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титранта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i="1" dirty="0" smtClean="0">
                <a:latin typeface="Times New Roman" pitchFamily="18" charset="0"/>
                <a:cs typeface="Times New Roman" pitchFamily="18" charset="0"/>
              </a:rPr>
              <a:t>V.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даними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будують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криву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графік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залежності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об’єму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титранту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i="1" dirty="0" smtClean="0">
                <a:latin typeface="Times New Roman" pitchFamily="18" charset="0"/>
                <a:cs typeface="Times New Roman" pitchFamily="18" charset="0"/>
              </a:rPr>
              <a:t>V,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i="1" dirty="0" smtClean="0">
                <a:latin typeface="Times New Roman" pitchFamily="18" charset="0"/>
                <a:cs typeface="Times New Roman" pitchFamily="18" charset="0"/>
              </a:rPr>
              <a:t>V.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титруванні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хлоридної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кислоти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1600" dirty="0" err="1" smtClean="0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сильн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 лугом </a:t>
            </a:r>
            <a:r>
              <a:rPr lang="en-GB" sz="1600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потенціометрична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крива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вигляд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(рис.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5984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571744"/>
            <a:ext cx="38957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28596" y="464344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Точку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еквівалентності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знаходять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різкою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зміною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стрибком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Е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86248" y="28574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визначуваного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знаходять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як у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звичайному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титриметричному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методі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: </a:t>
            </a:r>
          </a:p>
        </p:txBody>
      </p:sp>
      <p:pic>
        <p:nvPicPr>
          <p:cNvPr id="15984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000504"/>
            <a:ext cx="414070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28596" y="1214422"/>
            <a:ext cx="80010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Контрольні запитання</a:t>
            </a:r>
          </a:p>
          <a:p>
            <a:pPr marL="342900" indent="-342900"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параметр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вимірюють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прямій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потенціометрії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роду? Чим вони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відрізняються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величина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обох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іонселективні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 За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де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Чим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відрізняється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на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електродах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роду.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іонселективних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електродах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скляний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Яка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будова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гальванічний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елемент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крутизна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електродної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характеризує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криві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потенціометричного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Як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знаходять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точку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еквівалентності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за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кривими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потенціометричного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Наведіть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недоліки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потенціометрії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29586" y="714356"/>
            <a:ext cx="101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Питання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85720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4241439" y="785794"/>
            <a:ext cx="4902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+mj-lt"/>
              </a:rPr>
              <a:t>Класифікація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електродів</a:t>
            </a:r>
            <a:r>
              <a:rPr lang="ru-RU" b="1" dirty="0" smtClean="0">
                <a:latin typeface="+mj-lt"/>
              </a:rPr>
              <a:t> у </a:t>
            </a:r>
            <a:r>
              <a:rPr lang="ru-RU" b="1" dirty="0" err="1" smtClean="0">
                <a:latin typeface="+mj-lt"/>
              </a:rPr>
              <a:t>потенціометрії</a:t>
            </a:r>
            <a:endParaRPr lang="ru-RU" b="1" dirty="0">
              <a:latin typeface="+mj-lt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28596" y="1285860"/>
            <a:ext cx="80724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потенціометрії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наступних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типів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uk-UA" sz="2000" dirty="0" smtClean="0">
                <a:solidFill>
                  <a:srgbClr val="0000FF"/>
                </a:solidFill>
                <a:latin typeface="Times New Roman" pitchFamily="18" charset="0"/>
                <a:ea typeface="TimesNewRoman" charset="-128"/>
                <a:cs typeface="Times New Roman" pitchFamily="18" charset="0"/>
              </a:rPr>
              <a:t>металічні (класичні) </a:t>
            </a:r>
            <a:r>
              <a:rPr lang="uk-UA" sz="2000" dirty="0" smtClean="0">
                <a:latin typeface="Times New Roman" pitchFamily="18" charset="0"/>
                <a:ea typeface="TimesNewRoman" charset="-128"/>
                <a:cs typeface="Times New Roman" pitchFamily="18" charset="0"/>
              </a:rPr>
              <a:t>електроди</a:t>
            </a:r>
            <a:r>
              <a:rPr lang="uk-UA" sz="2000" dirty="0" smtClean="0">
                <a:solidFill>
                  <a:srgbClr val="0000FF"/>
                </a:solidFill>
                <a:latin typeface="Times New Roman" pitchFamily="18" charset="0"/>
                <a:ea typeface="TimesNewRoman" charset="-128"/>
                <a:cs typeface="Times New Roman" pitchFamily="18" charset="0"/>
              </a:rPr>
              <a:t>: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190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000" dirty="0" smtClean="0">
                <a:solidFill>
                  <a:srgbClr val="0000FF"/>
                </a:solidFill>
                <a:latin typeface="Times New Roman" pitchFamily="18" charset="0"/>
                <a:ea typeface="TimesNewRoman" charset="-128"/>
                <a:cs typeface="Times New Roman" pitchFamily="18" charset="0"/>
              </a:rPr>
              <a:t>  інертні (індиферентні, </a:t>
            </a:r>
            <a:r>
              <a:rPr lang="uk-UA" sz="2000" dirty="0" err="1" smtClean="0">
                <a:solidFill>
                  <a:srgbClr val="0000FF"/>
                </a:solidFill>
                <a:latin typeface="Times New Roman" pitchFamily="18" charset="0"/>
                <a:ea typeface="TimesNewRoman" charset="-128"/>
                <a:cs typeface="Times New Roman" pitchFamily="18" charset="0"/>
              </a:rPr>
              <a:t>редокс</a:t>
            </a:r>
            <a:r>
              <a:rPr lang="uk-UA" sz="2000" dirty="0" smtClean="0">
                <a:solidFill>
                  <a:srgbClr val="0000FF"/>
                </a:solidFill>
                <a:latin typeface="Times New Roman" pitchFamily="18" charset="0"/>
                <a:ea typeface="TimesNewRoman" charset="-128"/>
                <a:cs typeface="Times New Roman" pitchFamily="18" charset="0"/>
              </a:rPr>
              <a:t>, </a:t>
            </a:r>
            <a:r>
              <a:rPr lang="uk-UA" sz="2000" dirty="0" err="1" smtClean="0">
                <a:solidFill>
                  <a:srgbClr val="0000FF"/>
                </a:solidFill>
                <a:latin typeface="Times New Roman" pitchFamily="18" charset="0"/>
                <a:ea typeface="TimesNewRoman" charset="-128"/>
                <a:cs typeface="Times New Roman" pitchFamily="18" charset="0"/>
              </a:rPr>
              <a:t>окисно-віновні</a:t>
            </a:r>
            <a:r>
              <a:rPr lang="uk-UA" sz="2000" dirty="0" smtClean="0">
                <a:solidFill>
                  <a:srgbClr val="0000FF"/>
                </a:solidFill>
                <a:latin typeface="Times New Roman" pitchFamily="18" charset="0"/>
                <a:ea typeface="TimesNewRoman" charset="-128"/>
                <a:cs typeface="Times New Roman" pitchFamily="18" charset="0"/>
              </a:rPr>
              <a:t>) </a:t>
            </a:r>
            <a:r>
              <a:rPr lang="uk-UA" sz="2000" dirty="0" smtClean="0">
                <a:latin typeface="Times New Roman" pitchFamily="18" charset="0"/>
                <a:ea typeface="TimesNewRoman" charset="-128"/>
                <a:cs typeface="Times New Roman" pitchFamily="18" charset="0"/>
              </a:rPr>
              <a:t>електроди;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1950" lvl="0" defTabSz="8953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47675" algn="l"/>
              </a:tabLst>
            </a:pPr>
            <a:r>
              <a:rPr lang="uk-UA" sz="2000" dirty="0" smtClean="0">
                <a:solidFill>
                  <a:srgbClr val="0000FF"/>
                </a:solidFill>
                <a:latin typeface="Times New Roman" pitchFamily="18" charset="0"/>
                <a:ea typeface="TimesNewRoman" charset="-128"/>
                <a:cs typeface="Times New Roman" pitchFamily="18" charset="0"/>
              </a:rPr>
              <a:t> активні </a:t>
            </a:r>
            <a:r>
              <a:rPr lang="uk-UA" sz="2000" dirty="0" smtClean="0">
                <a:latin typeface="Times New Roman" pitchFamily="18" charset="0"/>
                <a:ea typeface="TimesNewRoman" charset="-128"/>
                <a:cs typeface="Times New Roman" pitchFamily="18" charset="0"/>
              </a:rPr>
              <a:t>електроди</a:t>
            </a:r>
            <a:r>
              <a:rPr lang="uk-UA" sz="2000" dirty="0" smtClean="0">
                <a:solidFill>
                  <a:srgbClr val="0000FF"/>
                </a:solidFill>
                <a:latin typeface="Times New Roman" pitchFamily="18" charset="0"/>
                <a:ea typeface="TimesNewRoman" charset="-128"/>
                <a:cs typeface="Times New Roman" pitchFamily="18" charset="0"/>
              </a:rPr>
              <a:t> першого, другого і третього роду;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 </a:t>
            </a:r>
            <a:r>
              <a:rPr lang="ru-RU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іонселективні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мембранні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(ІСЕ). 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500034" y="3857628"/>
            <a:ext cx="8429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Характерною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ознакою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ІІ,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роду, 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інертних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протікають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електрохімічні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algn="ctr"/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переносом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електронів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28596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58" y="121442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потенціометрії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гальванічний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елемент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складають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індикаторного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електрода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іону-аналіту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електрода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сталим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добре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відтворюється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не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та  складу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в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занурений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як 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еталон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вимірюють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індикаторного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електрода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Спрощена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схема такого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гальванічного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елемента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наступна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74809" y="714356"/>
            <a:ext cx="4769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+mj-lt"/>
              </a:rPr>
              <a:t>Гальванічний</a:t>
            </a:r>
            <a:r>
              <a:rPr lang="ru-RU" b="1" dirty="0" smtClean="0">
                <a:latin typeface="+mj-lt"/>
              </a:rPr>
              <a:t>  </a:t>
            </a:r>
            <a:r>
              <a:rPr lang="ru-RU" b="1" dirty="0" err="1" smtClean="0">
                <a:latin typeface="+mj-lt"/>
              </a:rPr>
              <a:t>елемент</a:t>
            </a:r>
            <a:r>
              <a:rPr lang="ru-RU" b="1" dirty="0" smtClean="0">
                <a:latin typeface="+mj-lt"/>
              </a:rPr>
              <a:t> в  </a:t>
            </a:r>
            <a:r>
              <a:rPr lang="ru-RU" b="1" dirty="0" err="1" smtClean="0">
                <a:latin typeface="+mj-lt"/>
              </a:rPr>
              <a:t>потенціометрії</a:t>
            </a:r>
            <a:r>
              <a:rPr lang="ru-RU" b="1" dirty="0" smtClean="0">
                <a:latin typeface="+mj-lt"/>
              </a:rPr>
              <a:t> </a:t>
            </a:r>
            <a:endParaRPr lang="ru-RU" b="1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3071810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rgbClr val="0000FF"/>
                </a:solidFill>
                <a:latin typeface="+mj-lt"/>
              </a:rPr>
              <a:t>Індикаторний</a:t>
            </a:r>
            <a:r>
              <a:rPr lang="ru-RU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+mj-lt"/>
              </a:rPr>
              <a:t>електрод</a:t>
            </a:r>
            <a:r>
              <a:rPr lang="ru-RU" dirty="0" err="1" smtClean="0">
                <a:latin typeface="+mj-lt"/>
              </a:rPr>
              <a:t>|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+mj-lt"/>
              </a:rPr>
              <a:t>Аналізований</a:t>
            </a:r>
            <a:r>
              <a:rPr lang="ru-RU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+mj-lt"/>
              </a:rPr>
              <a:t>розчин</a:t>
            </a:r>
            <a:r>
              <a:rPr lang="ru-RU" dirty="0" err="1" smtClean="0">
                <a:latin typeface="+mj-lt"/>
              </a:rPr>
              <a:t>|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+mj-lt"/>
              </a:rPr>
              <a:t>Електрод</a:t>
            </a:r>
            <a:r>
              <a:rPr lang="ru-RU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+mj-lt"/>
              </a:rPr>
              <a:t>порівняння</a:t>
            </a:r>
            <a:r>
              <a:rPr lang="ru-RU" dirty="0" smtClean="0">
                <a:solidFill>
                  <a:srgbClr val="FF0000"/>
                </a:solidFill>
                <a:latin typeface="+mj-lt"/>
              </a:rPr>
              <a:t> 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9437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 t="13601" r="45826"/>
          <a:stretch>
            <a:fillRect/>
          </a:stretch>
        </p:blipFill>
        <p:spPr bwMode="auto">
          <a:xfrm>
            <a:off x="3214678" y="3500438"/>
            <a:ext cx="2928958" cy="2894221"/>
          </a:xfrm>
          <a:prstGeom prst="rect">
            <a:avLst/>
          </a:prstGeom>
          <a:noFill/>
        </p:spPr>
      </p:pic>
      <p:cxnSp>
        <p:nvCxnSpPr>
          <p:cNvPr id="9" name="Прямая со стрелкой 8"/>
          <p:cNvCxnSpPr/>
          <p:nvPr/>
        </p:nvCxnSpPr>
        <p:spPr>
          <a:xfrm rot="16200000" flipH="1">
            <a:off x="1857356" y="3429000"/>
            <a:ext cx="2143140" cy="200026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5072066" y="3429000"/>
            <a:ext cx="2071702" cy="19288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5720" y="3143248"/>
            <a:ext cx="24003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789776" y="3935336"/>
            <a:ext cx="1368152" cy="12961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365840" y="2423168"/>
            <a:ext cx="216024" cy="20882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857224" y="2428868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Pt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89776" y="465541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FeSO</a:t>
            </a:r>
            <a:r>
              <a:rPr lang="en-US" sz="1600" b="1" baseline="-25000" dirty="0" smtClean="0"/>
              <a:t>4</a:t>
            </a:r>
            <a:r>
              <a:rPr lang="en-US" sz="1600" b="1" dirty="0" smtClean="0"/>
              <a:t> + Fe</a:t>
            </a:r>
            <a:r>
              <a:rPr lang="en-US" sz="1600" b="1" baseline="-25000" dirty="0" smtClean="0"/>
              <a:t>2</a:t>
            </a:r>
            <a:r>
              <a:rPr lang="en-US" sz="1600" b="1" dirty="0" smtClean="0"/>
              <a:t>(SO</a:t>
            </a:r>
            <a:r>
              <a:rPr lang="en-US" sz="1600" b="1" baseline="-25000" dirty="0" smtClean="0"/>
              <a:t>4</a:t>
            </a:r>
            <a:r>
              <a:rPr lang="en-US" sz="1600" b="1" dirty="0" smtClean="0"/>
              <a:t>)</a:t>
            </a:r>
            <a:r>
              <a:rPr lang="en-US" sz="1600" b="1" baseline="-25000" dirty="0" smtClean="0"/>
              <a:t>3</a:t>
            </a:r>
            <a:endParaRPr lang="ru-RU" sz="1600" b="1" baseline="-25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58016" y="714356"/>
            <a:ext cx="221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+mj-lt"/>
              </a:rPr>
              <a:t>Редокс-електроди</a:t>
            </a:r>
            <a:endParaRPr lang="ru-RU" b="1" dirty="0"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1285860"/>
            <a:ext cx="85725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/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Редокс-електроди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інертного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матеріалу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Pt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Au,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графіту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),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занурені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окиснену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1500" dirty="0" smtClean="0">
                <a:latin typeface="Times New Roman" pitchFamily="18" charset="0"/>
                <a:cs typeface="Times New Roman" pitchFamily="18" charset="0"/>
              </a:rPr>
              <a:t>Ox)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відновлену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1500" dirty="0" smtClean="0">
                <a:latin typeface="Times New Roman" pitchFamily="18" charset="0"/>
                <a:cs typeface="Times New Roman" pitchFamily="18" charset="0"/>
              </a:rPr>
              <a:t>Red)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речовини-аналіту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500" dirty="0" err="1" smtClean="0">
                <a:latin typeface="Times New Roman" pitchFamily="18" charset="0"/>
                <a:cs typeface="Times New Roman" pitchFamily="18" charset="0"/>
              </a:rPr>
              <a:t>Pt|Fe</a:t>
            </a:r>
            <a:r>
              <a:rPr lang="ru-RU" sz="1500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GB" sz="1500" dirty="0" smtClean="0">
                <a:latin typeface="Times New Roman" pitchFamily="18" charset="0"/>
                <a:cs typeface="Times New Roman" pitchFamily="18" charset="0"/>
              </a:rPr>
              <a:t>, Fe</a:t>
            </a:r>
            <a:r>
              <a:rPr lang="ru-RU" sz="15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GB" sz="15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GB" sz="15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361950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таких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протікає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оборотна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реакція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28596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071802" y="2786058"/>
            <a:ext cx="5429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електрода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співвідношенням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концентрацій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окисненої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відновленої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даної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рівнянням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91297" name="Rectangle 1"/>
          <p:cNvSpPr>
            <a:spLocks noChangeArrowheads="1"/>
          </p:cNvSpPr>
          <p:nvPr/>
        </p:nvSpPr>
        <p:spPr bwMode="auto">
          <a:xfrm>
            <a:off x="2643174" y="2357430"/>
            <a:ext cx="45005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аО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x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+ nē ↔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bRed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47912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791298" name="Object 2"/>
          <p:cNvGraphicFramePr>
            <a:graphicFrameLocks noChangeAspect="1"/>
          </p:cNvGraphicFramePr>
          <p:nvPr/>
        </p:nvGraphicFramePr>
        <p:xfrm>
          <a:off x="3286117" y="3643314"/>
          <a:ext cx="4286280" cy="1036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Формула" r:id="rId5" imgW="2044700" imgH="482600" progId="Equation.3">
                  <p:embed/>
                </p:oleObj>
              </mc:Choice>
              <mc:Fallback>
                <p:oleObj name="Формула" r:id="rId5" imgW="2044700" imgH="482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7" y="3643314"/>
                        <a:ext cx="4286280" cy="10362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27532" y="214290"/>
            <a:ext cx="221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800" b="1" dirty="0" err="1" smtClean="0"/>
              <a:t>Редокс-електроди</a:t>
            </a:r>
            <a:endParaRPr lang="ru-RU" sz="18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142984"/>
            <a:ext cx="5500725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57158" y="57148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28596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793345" name="Rectangle 1"/>
          <p:cNvSpPr>
            <a:spLocks noChangeArrowheads="1"/>
          </p:cNvSpPr>
          <p:nvPr/>
        </p:nvSpPr>
        <p:spPr bwMode="auto">
          <a:xfrm>
            <a:off x="2428860" y="571480"/>
            <a:ext cx="46794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Pt ǀ Fe</a:t>
            </a:r>
            <a:r>
              <a:rPr kumimoji="0" lang="en-US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2+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(C</a:t>
            </a:r>
            <a:r>
              <a:rPr kumimoji="0" lang="en-US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), Fe</a:t>
            </a:r>
            <a:r>
              <a:rPr kumimoji="0" lang="en-US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3+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(C</a:t>
            </a:r>
            <a:r>
              <a:rPr kumimoji="0" lang="en-US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) ǁ  Ce</a:t>
            </a:r>
            <a:r>
              <a:rPr kumimoji="0" lang="en-US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4+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(C</a:t>
            </a:r>
            <a:r>
              <a:rPr kumimoji="0" lang="en-US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), Ce</a:t>
            </a:r>
            <a:r>
              <a:rPr kumimoji="0" lang="en-US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3+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(C</a:t>
            </a:r>
            <a:r>
              <a:rPr kumimoji="0" lang="en-US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) ǀ Pt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5072074"/>
            <a:ext cx="257176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42939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2786058"/>
            <a:ext cx="24003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932652" y="3578146"/>
            <a:ext cx="1368152" cy="129614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08716" y="2065978"/>
            <a:ext cx="216024" cy="20882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32652" y="1777946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Zn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32652" y="444224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ZnSO</a:t>
            </a:r>
            <a:r>
              <a:rPr lang="en-US" b="1" baseline="-25000" dirty="0" smtClean="0"/>
              <a:t>4</a:t>
            </a:r>
            <a:endParaRPr lang="ru-RU" b="1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214678" y="2143116"/>
            <a:ext cx="5148460" cy="1214446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Умовний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запис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ru-RU" sz="1600" dirty="0" smtClean="0">
                <a:latin typeface="+mj-lt"/>
              </a:rPr>
              <a:t>			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Zn│Zn</a:t>
            </a:r>
            <a:r>
              <a:rPr kumimoji="0" lang="en-US" sz="16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5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2+</a:t>
            </a:r>
            <a:endParaRPr kumimoji="0" lang="ru-RU" sz="1600" b="1" i="0" u="none" strike="noStrike" kern="1200" cap="none" spc="0" normalizeH="0" baseline="30000" noProof="0" dirty="0" smtClean="0">
              <a:ln>
                <a:noFill/>
              </a:ln>
              <a:solidFill>
                <a:srgbClr val="5C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Електродна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реакц</a:t>
            </a:r>
            <a:r>
              <a:rPr lang="uk-UA" sz="1600" dirty="0" smtClean="0">
                <a:solidFill>
                  <a:srgbClr val="0000FF"/>
                </a:solidFill>
                <a:latin typeface="+mj-lt"/>
              </a:rPr>
              <a:t>і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я:</a:t>
            </a:r>
          </a:p>
          <a:p>
            <a:pPr marL="274320" lvl="0" indent="-274320"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r>
              <a:rPr lang="en-US" sz="1600" b="1" dirty="0" smtClean="0">
                <a:solidFill>
                  <a:srgbClr val="5C0000"/>
                </a:solidFill>
                <a:latin typeface="+mj-lt"/>
              </a:rPr>
              <a:t>Zn</a:t>
            </a:r>
            <a:r>
              <a:rPr lang="en-US" sz="1600" b="1" baseline="30000" dirty="0" smtClean="0">
                <a:solidFill>
                  <a:srgbClr val="5C0000"/>
                </a:solidFill>
                <a:latin typeface="+mj-lt"/>
              </a:rPr>
              <a:t>2+</a:t>
            </a:r>
            <a:r>
              <a:rPr lang="en-US" sz="1600" b="1" dirty="0" smtClean="0">
                <a:solidFill>
                  <a:srgbClr val="5C0000"/>
                </a:solidFill>
                <a:latin typeface="+mj-lt"/>
              </a:rPr>
              <a:t>+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2</a:t>
            </a: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ē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↔</a:t>
            </a:r>
            <a:r>
              <a:rPr lang="en-US" sz="1600" b="1" dirty="0" err="1" smtClean="0">
                <a:solidFill>
                  <a:srgbClr val="5C0000"/>
                </a:solidFill>
                <a:latin typeface="+mj-lt"/>
              </a:rPr>
              <a:t>Zn</a:t>
            </a:r>
            <a:r>
              <a:rPr lang="en-US" sz="1600" b="1" baseline="30000" dirty="0" err="1" smtClean="0">
                <a:solidFill>
                  <a:srgbClr val="5C0000"/>
                </a:solidFill>
                <a:latin typeface="+mj-lt"/>
              </a:rPr>
              <a:t>o</a:t>
            </a:r>
            <a:r>
              <a:rPr lang="en-US" sz="1600" b="1" dirty="0" smtClean="0">
                <a:solidFill>
                  <a:srgbClr val="5C0000"/>
                </a:solidFill>
                <a:latin typeface="+mj-lt"/>
              </a:rPr>
              <a:t> </a:t>
            </a:r>
            <a:endParaRPr lang="en-US" sz="1600" b="1" baseline="30000" dirty="0" smtClean="0">
              <a:solidFill>
                <a:srgbClr val="5C0000"/>
              </a:solidFill>
              <a:latin typeface="+mj-lt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Рівняння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Нернста: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357950" y="785794"/>
            <a:ext cx="2566536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 smtClean="0">
                <a:latin typeface="+mj-lt"/>
              </a:rPr>
              <a:t>Електроди</a:t>
            </a:r>
            <a:r>
              <a:rPr lang="ru-RU" b="1" dirty="0" smtClean="0"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I</a:t>
            </a:r>
            <a:r>
              <a:rPr lang="ru-RU" b="1" dirty="0" smtClean="0">
                <a:latin typeface="+mj-lt"/>
              </a:rPr>
              <a:t>-ого</a:t>
            </a:r>
            <a:r>
              <a:rPr lang="en-US" b="1" dirty="0" smtClean="0">
                <a:latin typeface="+mj-lt"/>
              </a:rPr>
              <a:t> </a:t>
            </a:r>
            <a:r>
              <a:rPr lang="ru-RU" b="1" dirty="0" smtClean="0">
                <a:latin typeface="+mj-lt"/>
              </a:rPr>
              <a:t>роду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85720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928794" y="1214422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Типовими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представниками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роду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металічні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занурені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розчини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солей </a:t>
            </a:r>
            <a:r>
              <a:rPr lang="en-GB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uk-UA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GB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Me</a:t>
            </a:r>
            <a:r>
              <a:rPr lang="en-US" sz="1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GB" sz="1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GB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катіона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метала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4298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429825" name="Object 1"/>
          <p:cNvGraphicFramePr>
            <a:graphicFrameLocks noChangeAspect="1"/>
          </p:cNvGraphicFramePr>
          <p:nvPr/>
        </p:nvGraphicFramePr>
        <p:xfrm>
          <a:off x="4143372" y="3357562"/>
          <a:ext cx="3429024" cy="724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Формула" r:id="rId4" imgW="2197100" imgH="457200" progId="Equation.3">
                  <p:embed/>
                </p:oleObj>
              </mc:Choice>
              <mc:Fallback>
                <p:oleObj name="Формула" r:id="rId4" imgW="219710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3357562"/>
                        <a:ext cx="3429024" cy="7242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298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429827" name="Object 3"/>
          <p:cNvGraphicFramePr>
            <a:graphicFrameLocks noChangeAspect="1"/>
          </p:cNvGraphicFramePr>
          <p:nvPr/>
        </p:nvGraphicFramePr>
        <p:xfrm>
          <a:off x="4143372" y="4000504"/>
          <a:ext cx="3575385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6" imgW="2171700" imgH="393700" progId="Equation.3">
                  <p:embed/>
                </p:oleObj>
              </mc:Choice>
              <mc:Fallback>
                <p:oleObj name="Формула" r:id="rId6" imgW="2171700" imgH="3937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4000504"/>
                        <a:ext cx="3575385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Содержимое 3"/>
          <p:cNvSpPr>
            <a:spLocks noGrp="1"/>
          </p:cNvSpPr>
          <p:nvPr>
            <p:ph sz="quarter" idx="1"/>
          </p:nvPr>
        </p:nvSpPr>
        <p:spPr>
          <a:xfrm>
            <a:off x="2571736" y="4714885"/>
            <a:ext cx="5715040" cy="824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Фактори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величину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електродного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endParaRPr lang="uk-UA" sz="1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57422" y="5000636"/>
            <a:ext cx="614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  <a:tabLst>
                <a:tab pos="0" algn="l"/>
              </a:tabLst>
            </a:pPr>
            <a:r>
              <a:rPr lang="ru-RU" sz="1400" dirty="0" smtClean="0">
                <a:latin typeface="+mj-lt"/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Природа 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більшою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хімічною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активністю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володіє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метал,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легше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розчиняється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негативніший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357422" y="5429264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+mj-lt"/>
              </a:rPr>
              <a:t>2. 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більша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катіонів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позитивніший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357390" y="5929330"/>
            <a:ext cx="67866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+mj-lt"/>
              </a:rPr>
              <a:t>3.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емпература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підвищенням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температури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стає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позитивним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2857496"/>
            <a:ext cx="24003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932652" y="3649584"/>
            <a:ext cx="1368152" cy="12961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08716" y="2137416"/>
            <a:ext cx="216024" cy="20882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32652" y="1849384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</a:t>
            </a:r>
            <a:r>
              <a:rPr lang="en-US" b="1" dirty="0" smtClean="0"/>
              <a:t>g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32652" y="451368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KCl</a:t>
            </a:r>
            <a:endParaRPr lang="ru-RU" b="1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71868" y="2894237"/>
            <a:ext cx="5148460" cy="2016224"/>
          </a:xfrm>
          <a:prstGeom prst="rect">
            <a:avLst/>
          </a:prstGeom>
        </p:spPr>
        <p:txBody>
          <a:bodyPr/>
          <a:lstStyle/>
          <a:p>
            <a:pPr marL="274320" lvl="0" indent="-27432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1600" dirty="0" err="1" smtClean="0">
                <a:solidFill>
                  <a:srgbClr val="0000FF"/>
                </a:solidFill>
                <a:latin typeface="+mj-lt"/>
              </a:rPr>
              <a:t>Умовний</a:t>
            </a:r>
            <a:r>
              <a:rPr lang="ru-RU" sz="16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+mj-lt"/>
              </a:rPr>
              <a:t>запис</a:t>
            </a:r>
            <a:endParaRPr lang="ru-RU" sz="1600" dirty="0" smtClean="0">
              <a:solidFill>
                <a:srgbClr val="0000FF"/>
              </a:solidFill>
              <a:latin typeface="+mj-lt"/>
            </a:endParaRPr>
          </a:p>
          <a:p>
            <a:pPr marL="274320" lvl="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</a:pPr>
            <a:r>
              <a:rPr lang="ru-RU" sz="1600" dirty="0" smtClean="0">
                <a:latin typeface="+mj-lt"/>
              </a:rPr>
              <a:t>			</a:t>
            </a:r>
            <a:r>
              <a:rPr lang="en-US" sz="1600" b="1" dirty="0" smtClean="0">
                <a:solidFill>
                  <a:srgbClr val="5C0000"/>
                </a:solidFill>
                <a:latin typeface="+mj-lt"/>
              </a:rPr>
              <a:t> Ag, </a:t>
            </a:r>
            <a:r>
              <a:rPr lang="en-US" sz="1600" b="1" dirty="0" err="1" smtClean="0">
                <a:solidFill>
                  <a:srgbClr val="5C0000"/>
                </a:solidFill>
                <a:latin typeface="+mj-lt"/>
              </a:rPr>
              <a:t>AgCl│Cl</a:t>
            </a:r>
            <a:r>
              <a:rPr lang="en-US" sz="1600" baseline="30000" dirty="0" smtClean="0">
                <a:solidFill>
                  <a:srgbClr val="5C0000"/>
                </a:solidFill>
                <a:latin typeface="+mj-lt"/>
              </a:rPr>
              <a:t>-</a:t>
            </a:r>
          </a:p>
          <a:p>
            <a:pPr marL="274320" lvl="0" indent="-27432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1600" dirty="0" err="1" smtClean="0">
                <a:solidFill>
                  <a:srgbClr val="0000FF"/>
                </a:solidFill>
                <a:latin typeface="+mj-lt"/>
              </a:rPr>
              <a:t>Електродна</a:t>
            </a:r>
            <a:r>
              <a:rPr lang="ru-RU" sz="16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+mj-lt"/>
              </a:rPr>
              <a:t>реакц</a:t>
            </a:r>
            <a:r>
              <a:rPr lang="uk-UA" sz="1600" dirty="0" smtClean="0">
                <a:solidFill>
                  <a:srgbClr val="0000FF"/>
                </a:solidFill>
                <a:latin typeface="+mj-lt"/>
              </a:rPr>
              <a:t>і</a:t>
            </a:r>
            <a:r>
              <a:rPr lang="ru-RU" sz="1600" dirty="0" smtClean="0">
                <a:solidFill>
                  <a:srgbClr val="0000FF"/>
                </a:solidFill>
                <a:latin typeface="+mj-lt"/>
              </a:rPr>
              <a:t>я:</a:t>
            </a:r>
          </a:p>
          <a:p>
            <a:pPr marL="274320" indent="-274320"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r>
              <a:rPr lang="pt-BR" sz="1600" b="1" dirty="0" smtClean="0">
                <a:solidFill>
                  <a:srgbClr val="5C0000"/>
                </a:solidFill>
                <a:latin typeface="+mj-lt"/>
              </a:rPr>
              <a:t>AgCl↓</a:t>
            </a:r>
            <a:r>
              <a:rPr lang="en-US" sz="1600" b="1" dirty="0" smtClean="0">
                <a:solidFill>
                  <a:srgbClr val="5C0000"/>
                </a:solidFill>
                <a:latin typeface="+mj-lt"/>
              </a:rPr>
              <a:t>+ </a:t>
            </a:r>
            <a:r>
              <a:rPr lang="pt-BR" sz="1600" b="1" dirty="0" smtClean="0">
                <a:solidFill>
                  <a:srgbClr val="5C0000"/>
                </a:solidFill>
                <a:latin typeface="+mj-lt"/>
              </a:rPr>
              <a:t>ē ↔</a:t>
            </a:r>
            <a:r>
              <a:rPr lang="en-US" sz="1600" b="1" dirty="0" smtClean="0">
                <a:solidFill>
                  <a:srgbClr val="5C0000"/>
                </a:solidFill>
                <a:latin typeface="+mj-lt"/>
              </a:rPr>
              <a:t>Ag</a:t>
            </a:r>
            <a:r>
              <a:rPr lang="en-US" sz="1600" b="1" baseline="30000" dirty="0" smtClean="0">
                <a:solidFill>
                  <a:srgbClr val="5C0000"/>
                </a:solidFill>
                <a:latin typeface="+mj-lt"/>
              </a:rPr>
              <a:t>o</a:t>
            </a:r>
            <a:r>
              <a:rPr lang="en-US" sz="1600" b="1" dirty="0" smtClean="0">
                <a:solidFill>
                  <a:srgbClr val="5C0000"/>
                </a:solidFill>
                <a:latin typeface="+mj-lt"/>
              </a:rPr>
              <a:t> + </a:t>
            </a:r>
            <a:r>
              <a:rPr lang="en-US" sz="1600" b="1" dirty="0" err="1" smtClean="0">
                <a:solidFill>
                  <a:srgbClr val="5C0000"/>
                </a:solidFill>
                <a:latin typeface="+mj-lt"/>
              </a:rPr>
              <a:t>Cl</a:t>
            </a:r>
            <a:r>
              <a:rPr lang="en-US" sz="1600" b="1" baseline="30000" dirty="0" smtClean="0">
                <a:solidFill>
                  <a:srgbClr val="5C0000"/>
                </a:solidFill>
                <a:latin typeface="+mj-lt"/>
              </a:rPr>
              <a:t>-</a:t>
            </a:r>
            <a:endParaRPr kumimoji="0" lang="ru-RU" sz="1600" b="1" i="0" u="none" strike="noStrike" kern="1200" cap="none" spc="0" normalizeH="0" baseline="30000" noProof="0" dirty="0" smtClean="0">
              <a:ln>
                <a:noFill/>
              </a:ln>
              <a:solidFill>
                <a:srgbClr val="5C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74320" lvl="0" indent="-27432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1600" dirty="0" err="1" smtClean="0">
                <a:solidFill>
                  <a:srgbClr val="0000FF"/>
                </a:solidFill>
                <a:latin typeface="+mj-lt"/>
              </a:rPr>
              <a:t>Рівняння</a:t>
            </a:r>
            <a:r>
              <a:rPr lang="ru-RU" sz="1600" dirty="0" smtClean="0">
                <a:solidFill>
                  <a:srgbClr val="0000FF"/>
                </a:solidFill>
                <a:latin typeface="+mj-lt"/>
              </a:rPr>
              <a:t> Нернста: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36708" y="3721592"/>
            <a:ext cx="360040" cy="57606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64632" y="2467269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AgCl</a:t>
            </a:r>
            <a:endParaRPr lang="ru-RU" b="1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16200000" flipH="1">
            <a:off x="680624" y="3109524"/>
            <a:ext cx="1224136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572264" y="785794"/>
            <a:ext cx="260981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 smtClean="0">
                <a:latin typeface="+mj-lt"/>
              </a:rPr>
              <a:t>Електроди</a:t>
            </a:r>
            <a:r>
              <a:rPr lang="ru-RU" b="1" dirty="0" smtClean="0">
                <a:latin typeface="+mj-lt"/>
              </a:rPr>
              <a:t> </a:t>
            </a:r>
            <a:r>
              <a:rPr lang="uk-UA" b="1" dirty="0" smtClean="0">
                <a:latin typeface="+mj-lt"/>
              </a:rPr>
              <a:t>2</a:t>
            </a:r>
            <a:r>
              <a:rPr lang="ru-RU" b="1" dirty="0" smtClean="0">
                <a:latin typeface="+mj-lt"/>
              </a:rPr>
              <a:t>-ого</a:t>
            </a:r>
            <a:r>
              <a:rPr lang="en-US" b="1" dirty="0" smtClean="0">
                <a:latin typeface="+mj-lt"/>
              </a:rPr>
              <a:t> </a:t>
            </a:r>
            <a:r>
              <a:rPr lang="ru-RU" b="1" dirty="0" smtClean="0">
                <a:latin typeface="+mj-lt"/>
              </a:rPr>
              <a:t>роду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28596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071670" y="1259317"/>
            <a:ext cx="7072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роду –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поверхня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вкрита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малорозчинною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сіллю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того  ж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занурен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в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добре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воді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солі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аналогічним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аніоном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Прикладом таких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є:  </a:t>
            </a:r>
          </a:p>
          <a:p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каломельний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uk-UA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розч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.) , </a:t>
            </a:r>
            <a:r>
              <a:rPr lang="en-GB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en-GB" sz="16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GB" sz="16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│Hg │ Pt </a:t>
            </a:r>
            <a:endParaRPr lang="uk-UA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хлорсрібний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en-GB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нас.)│</a:t>
            </a:r>
            <a:r>
              <a:rPr lang="en-GB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AgCl</a:t>
            </a:r>
            <a:r>
              <a:rPr lang="en-GB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Ag. </a:t>
            </a:r>
            <a:endParaRPr lang="ru-RU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861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143380"/>
            <a:ext cx="274968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Прямая со стрелкой 23"/>
          <p:cNvCxnSpPr/>
          <p:nvPr/>
        </p:nvCxnSpPr>
        <p:spPr>
          <a:xfrm rot="16200000" flipV="1">
            <a:off x="7643834" y="5286388"/>
            <a:ext cx="642942" cy="64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03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410369" name="Object 1"/>
          <p:cNvGraphicFramePr>
            <a:graphicFrameLocks noChangeAspect="1"/>
          </p:cNvGraphicFramePr>
          <p:nvPr/>
        </p:nvGraphicFramePr>
        <p:xfrm>
          <a:off x="3929058" y="4929198"/>
          <a:ext cx="4143404" cy="551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Формула" r:id="rId5" imgW="2019300" imgH="279400" progId="Equation.3">
                  <p:embed/>
                </p:oleObj>
              </mc:Choice>
              <mc:Fallback>
                <p:oleObj name="Формула" r:id="rId5" imgW="2019300" imgH="279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4929198"/>
                        <a:ext cx="4143404" cy="5515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10371" name="Rectangle 3"/>
          <p:cNvSpPr>
            <a:spLocks noChangeArrowheads="1"/>
          </p:cNvSpPr>
          <p:nvPr/>
        </p:nvSpPr>
        <p:spPr bwMode="auto">
          <a:xfrm>
            <a:off x="571472" y="5786454"/>
            <a:ext cx="83582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Потенціал електрода ІІ роду залежить від 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активності </a:t>
            </a:r>
            <a:r>
              <a:rPr lang="uk-UA" sz="16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 розчині 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аніона 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малорозчинної солі металу.</a:t>
            </a:r>
            <a:endParaRPr kumimoji="0" lang="uk-UA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58" y="1214422"/>
            <a:ext cx="807249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	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Іонселективні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мембранні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(ІСЕ)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протікають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електрохімічні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переносом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елементом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іонселективних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мембрана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специфічно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чутливою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  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іону</a:t>
            </a:r>
            <a:r>
              <a:rPr lang="uk-UA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тому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мембранними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Мембрани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бути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твердими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скляними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рідинними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ІСЕ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межі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поділу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зовнішня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поверхня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мембрани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сорбуються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чутливій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до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мембрані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відомим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ІСЕ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скляний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72198" y="785794"/>
            <a:ext cx="3062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+mj-lt"/>
              </a:rPr>
              <a:t>Іонселективні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електроди</a:t>
            </a:r>
            <a:r>
              <a:rPr lang="ru-RU" b="1" dirty="0" smtClean="0">
                <a:latin typeface="+mj-lt"/>
              </a:rPr>
              <a:t> </a:t>
            </a:r>
            <a:endParaRPr lang="ru-RU" b="1" dirty="0">
              <a:latin typeface="+mj-lt"/>
            </a:endParaRPr>
          </a:p>
        </p:txBody>
      </p:sp>
      <p:pic>
        <p:nvPicPr>
          <p:cNvPr id="1595394" name="Picture 2" descr="Картинки по запросу ионоселективный электро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071942"/>
            <a:ext cx="2831228" cy="2145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2075</Words>
  <Application>Microsoft Office PowerPoint</Application>
  <PresentationFormat>Экран (4:3)</PresentationFormat>
  <Paragraphs>233</Paragraphs>
  <Slides>26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Arial</vt:lpstr>
      <vt:lpstr>Calibri</vt:lpstr>
      <vt:lpstr>Cambria Math</vt:lpstr>
      <vt:lpstr>MS Mincho</vt:lpstr>
      <vt:lpstr>Symbol</vt:lpstr>
      <vt:lpstr>SymbolMT</vt:lpstr>
      <vt:lpstr>Times New Roman</vt:lpstr>
      <vt:lpstr>TimesNewRoman</vt:lpstr>
      <vt:lpstr>Wingdings 2</vt:lpstr>
      <vt:lpstr>Wingdings 3</vt:lpstr>
      <vt:lpstr>Тема Office</vt:lpstr>
      <vt:lpstr>Формула</vt:lpstr>
      <vt:lpstr>Лекція 12 Класифікація електродів . Практика потенціометрії.</vt:lpstr>
      <vt:lpstr>Загальна класифікація електродів</vt:lpstr>
      <vt:lpstr>Презентация PowerPoint</vt:lpstr>
      <vt:lpstr>Презентация PowerPoint</vt:lpstr>
      <vt:lpstr>Презентация PowerPoint</vt:lpstr>
      <vt:lpstr>Редокс-електроди</vt:lpstr>
      <vt:lpstr>Презентация PowerPoint</vt:lpstr>
      <vt:lpstr>Презентация PowerPoint</vt:lpstr>
      <vt:lpstr>Презентация PowerPoint</vt:lpstr>
      <vt:lpstr>Іонселективні електроди </vt:lpstr>
      <vt:lpstr>Теорія мембранних електродів</vt:lpstr>
      <vt:lpstr>Теорія мембранних електродів</vt:lpstr>
      <vt:lpstr>Презентация PowerPoint</vt:lpstr>
      <vt:lpstr>Скляний електрод </vt:lpstr>
      <vt:lpstr>Презентация PowerPoint</vt:lpstr>
      <vt:lpstr>Рівняння Нернста для скляного електроду </vt:lpstr>
      <vt:lpstr>Кристалічні мембрани </vt:lpstr>
      <vt:lpstr>Електроди з рідкою мембраною</vt:lpstr>
      <vt:lpstr>Електроди з рідкою мембраною</vt:lpstr>
      <vt:lpstr>Електроди з рідкою мембраною</vt:lpstr>
      <vt:lpstr>Електроди порівняння</vt:lpstr>
      <vt:lpstr>Презентация PowerPoint</vt:lpstr>
      <vt:lpstr>Електроди  порівняння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12 Класифікація електродів . Практичне значення потенціометрії.</dc:title>
  <dc:creator>user</dc:creator>
  <cp:lastModifiedBy> </cp:lastModifiedBy>
  <cp:revision>6</cp:revision>
  <dcterms:created xsi:type="dcterms:W3CDTF">2020-04-21T14:05:03Z</dcterms:created>
  <dcterms:modified xsi:type="dcterms:W3CDTF">2021-02-21T23:52:28Z</dcterms:modified>
</cp:coreProperties>
</file>