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36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9" r:id="rId20"/>
    <p:sldId id="280" r:id="rId21"/>
    <p:sldId id="281" r:id="rId22"/>
    <p:sldId id="282" r:id="rId23"/>
    <p:sldId id="283" r:id="rId24"/>
    <p:sldId id="284" r:id="rId25"/>
    <p:sldId id="286" r:id="rId26"/>
    <p:sldId id="287" r:id="rId27"/>
    <p:sldId id="288" r:id="rId28"/>
    <p:sldId id="289" r:id="rId29"/>
    <p:sldId id="290" r:id="rId30"/>
    <p:sldId id="292" r:id="rId31"/>
    <p:sldId id="293" r:id="rId32"/>
    <p:sldId id="295" r:id="rId33"/>
    <p:sldId id="296" r:id="rId34"/>
    <p:sldId id="297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55309-F9A8-4F8B-8C75-2FDAD821C697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AA1A4-7F4A-4023-93BE-452E21470B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3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25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533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432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334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399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51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16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5413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380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72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581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0927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542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347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81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845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34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78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512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753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93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20000"/>
                <a:lumOff val="80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E5729BF-4402-48E8-8707-7310F9D3632A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19F5878-DC41-43E0-AC69-9BE1882E8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966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3.jpeg"/><Relationship Id="rId4" Type="http://schemas.openxmlformats.org/officeDocument/2006/relationships/image" Target="../media/image22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40.gif"/><Relationship Id="rId7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37.w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39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3" Type="http://schemas.openxmlformats.org/officeDocument/2006/relationships/oleObject" Target="../embeddings/oleObject12.bin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4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6.gif"/><Relationship Id="rId4" Type="http://schemas.openxmlformats.org/officeDocument/2006/relationships/image" Target="../media/image45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7" Type="http://schemas.openxmlformats.org/officeDocument/2006/relationships/image" Target="../media/image52.gif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gif"/><Relationship Id="rId5" Type="http://schemas.openxmlformats.org/officeDocument/2006/relationships/image" Target="../media/image50.gif"/><Relationship Id="rId4" Type="http://schemas.openxmlformats.org/officeDocument/2006/relationships/image" Target="../media/image49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53.w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wmf"/><Relationship Id="rId10" Type="http://schemas.openxmlformats.org/officeDocument/2006/relationships/image" Target="../media/image9.w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3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09720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17730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652416" y="1636734"/>
            <a:ext cx="8034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99329" name="Rectangle 1"/>
          <p:cNvSpPr>
            <a:spLocks noChangeArrowheads="1"/>
          </p:cNvSpPr>
          <p:nvPr/>
        </p:nvSpPr>
        <p:spPr bwMode="auto">
          <a:xfrm>
            <a:off x="905774" y="1986224"/>
            <a:ext cx="526166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3" indent="-342900" algn="just">
              <a:buFont typeface="+mj-lt"/>
              <a:buAutoNum type="arabicPeriod"/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арактеристик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електромагнітного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випромінювання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3" indent="-342900" algn="just">
              <a:buFont typeface="+mj-lt"/>
              <a:buAutoNum type="arabicPeriod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 електромагнітного випромінювання  з речовиною.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3" indent="-342900" algn="just">
              <a:buFont typeface="+mj-lt"/>
              <a:buAutoNum type="arabicPeriod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 спектрів.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3" indent="-342900" algn="just">
              <a:buFont typeface="+mj-lt"/>
              <a:buAutoNum type="arabicPeriod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спектроскопічних методів аналізу.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3" indent="-342900" algn="just">
              <a:buFont typeface="+mj-lt"/>
              <a:buAutoNum type="arabicPeriod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і роль оптичних спектроскопічних методів аналізу.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3" indent="-342900" algn="just">
              <a:buFont typeface="+mj-lt"/>
              <a:buAutoNum type="arabicPeriod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Будова молекули. Повна внутрішня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енергiя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молекули.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3" indent="-342900" algn="just">
              <a:buFont typeface="+mj-lt"/>
              <a:buAutoNum type="arabicPeriod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 молекулярного спектру.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3" indent="-342900" algn="just">
              <a:buFont typeface="+mj-lt"/>
              <a:buAutoNum type="arabicPeriod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переходів між енергетичними рівнями і відповідних видів молекулярних спектрів.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3" indent="-342900" algn="just">
              <a:buFont typeface="+mj-lt"/>
              <a:buAutoNum type="arabicPeriod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 спектри.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/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34116" name="Picture 4" descr="http://www.splung.com/optics/images/optic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050" y="2700068"/>
            <a:ext cx="3488847" cy="3057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649639" y="571480"/>
            <a:ext cx="20487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2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915065" y="1153997"/>
            <a:ext cx="73238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Спектроскопічні метода аналізу. Загальна характеристика.</a:t>
            </a:r>
            <a:endParaRPr lang="uk-UA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02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71362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239140" y="714356"/>
            <a:ext cx="1966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3.</a:t>
            </a:r>
            <a:r>
              <a:rPr lang="en-US" b="1" dirty="0" smtClean="0"/>
              <a:t> </a:t>
            </a:r>
            <a:r>
              <a:rPr lang="ru-RU" b="1" dirty="0" err="1" smtClean="0"/>
              <a:t>Атомні</a:t>
            </a:r>
            <a:r>
              <a:rPr lang="ru-RU" b="1" dirty="0" smtClean="0"/>
              <a:t> </a:t>
            </a:r>
            <a:r>
              <a:rPr lang="ru-RU" b="1" dirty="0" err="1"/>
              <a:t>спектри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906655" y="1152674"/>
            <a:ext cx="53324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 Елементарне джерело випромінювання - атом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83965" y="3379304"/>
            <a:ext cx="577463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Ізольовані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атоми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вигляді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розрідженого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газу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парів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металів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випромінюють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спектр,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складається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з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окремих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ліній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(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лінійчатий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спектр</a:t>
            </a:r>
            <a:r>
              <a:rPr lang="ru-RU" sz="20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).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algn="just"/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Лінії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в спектрах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розташовані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не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безладно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, а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серіями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Відстань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лініями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серії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зменшується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при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переході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довгих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хвиль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до коротких.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graphicFrame>
        <p:nvGraphicFramePr>
          <p:cNvPr id="3399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0943273"/>
              </p:ext>
            </p:extLst>
          </p:nvPr>
        </p:nvGraphicFramePr>
        <p:xfrm>
          <a:off x="1616366" y="2875315"/>
          <a:ext cx="4156078" cy="2994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r:id="rId3" imgW="1681089" imgH="1343465" progId="Word.Picture.8">
                  <p:embed/>
                </p:oleObj>
              </mc:Choice>
              <mc:Fallback>
                <p:oleObj r:id="rId3" imgW="1681089" imgH="1343465" progId="Word.Picture.8">
                  <p:embed/>
                  <p:pic>
                    <p:nvPicPr>
                      <p:cNvPr id="33997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6366" y="2875315"/>
                        <a:ext cx="4156078" cy="29940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3" descr="Ил_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9106" y="5964695"/>
            <a:ext cx="3643338" cy="43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1881158" y="1500174"/>
            <a:ext cx="8786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Випромінювання і поглинання атомами електромагнітних хвиль пов'язане з переходами електронів з одних енергетичних рівнів на інші. Сукупність переходів з нижніх рівнів на верхні дає спектр поглинання, з верхніх рівнів на нижні – спектр </a:t>
            </a:r>
            <a:r>
              <a:rPr lang="uk-UA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випромінювання</a:t>
            </a:r>
            <a:r>
              <a:rPr lang="uk-UA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. Таким чином, в атомах істотну роль </a:t>
            </a:r>
            <a:r>
              <a:rPr lang="uk-UA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відіграє </a:t>
            </a:r>
            <a:r>
              <a:rPr lang="uk-UA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тільки рух електронів. </a:t>
            </a:r>
            <a:endParaRPr lang="ru-RU" dirty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8857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39969" name="Rectangle 1"/>
          <p:cNvSpPr>
            <a:spLocks noChangeArrowheads="1"/>
          </p:cNvSpPr>
          <p:nvPr/>
        </p:nvSpPr>
        <p:spPr bwMode="auto">
          <a:xfrm>
            <a:off x="1738281" y="1234187"/>
            <a:ext cx="982092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i="1" dirty="0" smtClean="0">
                <a:latin typeface="Cambria" pitchFamily="18" charset="0"/>
                <a:ea typeface="Times New Roman" pitchFamily="18" charset="0"/>
                <a:sym typeface="Symbol" pitchFamily="18" charset="2"/>
              </a:rPr>
              <a:t>	</a:t>
            </a:r>
            <a:r>
              <a:rPr lang="uk-UA" i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Спектр </a:t>
            </a:r>
            <a:r>
              <a:rPr lang="uk-UA" i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зображають графічно відкладаючи на осі ординат відносну інтенсивність світла пройденого через речовину (спектр поглинання) чи випроміненого речовиною (спектр випромінювання), яка є функцією концентрації речовини, а на осі абсцис – величину, яка характеризує енергію </a:t>
            </a:r>
            <a:r>
              <a:rPr lang="ru-RU" i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(частот</a:t>
            </a:r>
            <a:r>
              <a:rPr lang="uk-UA" i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а</a:t>
            </a:r>
            <a:r>
              <a:rPr lang="ru-RU" i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довжин</a:t>
            </a:r>
            <a:r>
              <a:rPr lang="uk-UA" i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а</a:t>
            </a:r>
            <a:r>
              <a:rPr lang="ru-RU" i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хвилі</a:t>
            </a:r>
            <a:r>
              <a:rPr lang="ru-RU" i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хвильове</a:t>
            </a:r>
            <a:r>
              <a:rPr lang="ru-RU" i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число)</a:t>
            </a:r>
            <a:r>
              <a:rPr lang="uk-UA" i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239140" y="714356"/>
            <a:ext cx="1959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3.2. Типи </a:t>
            </a:r>
            <a:r>
              <a:rPr lang="ru-RU" b="1" dirty="0" err="1"/>
              <a:t>спектрів</a:t>
            </a:r>
            <a:endParaRPr lang="ru-RU" b="1" dirty="0"/>
          </a:p>
        </p:txBody>
      </p:sp>
      <p:pic>
        <p:nvPicPr>
          <p:cNvPr id="3539973" name="Picture 5" descr="Картинки по запросу полосатый спектр поглощения"/>
          <p:cNvPicPr>
            <a:picLocks noChangeAspect="1" noChangeArrowheads="1"/>
          </p:cNvPicPr>
          <p:nvPr/>
        </p:nvPicPr>
        <p:blipFill>
          <a:blip r:embed="rId2" cstate="print"/>
          <a:srcRect l="24533"/>
          <a:stretch>
            <a:fillRect/>
          </a:stretch>
        </p:blipFill>
        <p:spPr bwMode="auto">
          <a:xfrm>
            <a:off x="2791487" y="2684387"/>
            <a:ext cx="6872458" cy="393625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310051" y="2618616"/>
            <a:ext cx="2228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Неперервний спектр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45085" y="2684387"/>
            <a:ext cx="1899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Смугастий спектр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72485" y="4881761"/>
            <a:ext cx="2042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>
                <a:solidFill>
                  <a:srgbClr val="FF0000"/>
                </a:solidFill>
              </a:rPr>
              <a:t>Лінійчастий</a:t>
            </a:r>
            <a:r>
              <a:rPr lang="uk-UA" dirty="0">
                <a:solidFill>
                  <a:srgbClr val="FF0000"/>
                </a:solidFill>
              </a:rPr>
              <a:t> спектр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03253" y="4765634"/>
            <a:ext cx="2060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0D0DE3"/>
                </a:solidFill>
              </a:rPr>
              <a:t>Спектр поглинання</a:t>
            </a:r>
            <a:endParaRPr lang="ru-RU" dirty="0">
              <a:solidFill>
                <a:srgbClr val="0D0DE3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02823" y="2276611"/>
            <a:ext cx="1874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Випромінювання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65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538945" name="Rectangle 1"/>
          <p:cNvSpPr>
            <a:spLocks noChangeArrowheads="1"/>
          </p:cNvSpPr>
          <p:nvPr/>
        </p:nvSpPr>
        <p:spPr bwMode="auto">
          <a:xfrm>
            <a:off x="318052" y="4795372"/>
            <a:ext cx="6181797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+mj-lt"/>
                <a:ea typeface="MS Mincho" pitchFamily="49" charset="-128"/>
                <a:cs typeface="Times New Roman" pitchFamily="18" charset="0"/>
              </a:rPr>
              <a:t>	</a:t>
            </a:r>
            <a:r>
              <a:rPr lang="uk-UA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Смугастий 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спектр складається з декількох смуг, в межах яких довжини хвиль змінюються безперервно, розділених інтервалами відсутності випромінювання</a:t>
            </a:r>
            <a:r>
              <a:rPr lang="uk-UA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r>
              <a:rPr lang="uk-UA" sz="1400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endParaRPr lang="uk-UA" sz="1400" dirty="0"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 smtClean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	</a:t>
            </a:r>
            <a:r>
              <a:rPr lang="ru-RU" sz="1600" i="1" dirty="0" err="1" smtClean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Смугасті</a:t>
            </a:r>
            <a:r>
              <a:rPr lang="ru-RU" sz="1600" i="1" dirty="0" smtClean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спектри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типові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для молекул,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що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знаходяться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при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високій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температурі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Вони, на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відміну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спектрів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атомів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складаються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дуже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великої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кількості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ліній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які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групуються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смуги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а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іноді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із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широких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суцільних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спектральних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ділянок</a:t>
            </a:r>
            <a:r>
              <a:rPr lang="ru-RU" sz="1600" i="1" dirty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endParaRPr lang="ru-RU" sz="2000" i="1" dirty="0">
              <a:solidFill>
                <a:srgbClr val="0D0D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39140" y="714356"/>
            <a:ext cx="18011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3. </a:t>
            </a:r>
            <a:r>
              <a:rPr lang="uk-UA" b="1" dirty="0"/>
              <a:t>Типи </a:t>
            </a:r>
            <a:r>
              <a:rPr lang="ru-RU" b="1" dirty="0" err="1"/>
              <a:t>спектрів</a:t>
            </a:r>
            <a:endParaRPr lang="ru-RU" b="1" dirty="0"/>
          </a:p>
        </p:txBody>
      </p:sp>
      <p:pic>
        <p:nvPicPr>
          <p:cNvPr id="3538953" name="Picture 9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435" y="1100901"/>
            <a:ext cx="5754414" cy="363517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738282" y="2310217"/>
            <a:ext cx="189936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Смугастий спектр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192" y="1215252"/>
            <a:ext cx="5227983" cy="31579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3184" y="1232781"/>
            <a:ext cx="2341067" cy="4938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8310" y="4778159"/>
            <a:ext cx="5372019" cy="152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50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38945" name="Rectangle 1"/>
          <p:cNvSpPr>
            <a:spLocks noChangeArrowheads="1"/>
          </p:cNvSpPr>
          <p:nvPr/>
        </p:nvSpPr>
        <p:spPr bwMode="auto">
          <a:xfrm>
            <a:off x="884583" y="4756104"/>
            <a:ext cx="106050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600" dirty="0" smtClean="0">
                <a:latin typeface="+mj-lt"/>
              </a:rPr>
              <a:t>	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Лінійчасті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спектри характеризуються сукупністю випромінювання певних довжин хвиль.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Лінійчаті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зумовлені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атомів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одноатомних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іонів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молекул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газуватому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Спектри</a:t>
            </a:r>
            <a:r>
              <a:rPr lang="ru-RU" i="1" dirty="0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uk-UA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 в емісійній спектроскопії </a:t>
            </a:r>
            <a:r>
              <a:rPr lang="uk-UA" i="1" dirty="0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найцікавіші</a:t>
            </a:r>
            <a:r>
              <a:rPr lang="ru-RU" i="1" dirty="0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аналітичної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хімії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239140" y="714356"/>
            <a:ext cx="1860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3</a:t>
            </a:r>
            <a:r>
              <a:rPr lang="uk-UA" b="1" dirty="0" smtClean="0"/>
              <a:t>. </a:t>
            </a:r>
            <a:r>
              <a:rPr lang="uk-UA" b="1" dirty="0"/>
              <a:t>Типи </a:t>
            </a:r>
            <a:r>
              <a:rPr lang="ru-RU" b="1" dirty="0" err="1"/>
              <a:t>спектрів</a:t>
            </a:r>
            <a:endParaRPr lang="ru-RU" b="1" dirty="0"/>
          </a:p>
        </p:txBody>
      </p:sp>
      <p:pic>
        <p:nvPicPr>
          <p:cNvPr id="3545090" name="Picture 2" descr="Картинки по запросу линейчатый спектр"/>
          <p:cNvPicPr>
            <a:picLocks noChangeAspect="1" noChangeArrowheads="1"/>
          </p:cNvPicPr>
          <p:nvPr/>
        </p:nvPicPr>
        <p:blipFill>
          <a:blip r:embed="rId2" cstate="print"/>
          <a:srcRect t="32259" b="8943"/>
          <a:stretch>
            <a:fillRect/>
          </a:stretch>
        </p:blipFill>
        <p:spPr bwMode="auto">
          <a:xfrm>
            <a:off x="1738283" y="1357299"/>
            <a:ext cx="8059763" cy="26564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566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1679575" y="6715124"/>
            <a:ext cx="87344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239140" y="714356"/>
            <a:ext cx="18011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3.</a:t>
            </a:r>
            <a:r>
              <a:rPr lang="en-US" b="1" dirty="0" smtClean="0"/>
              <a:t> </a:t>
            </a:r>
            <a:r>
              <a:rPr lang="uk-UA" b="1" dirty="0" smtClean="0"/>
              <a:t>Типи </a:t>
            </a:r>
            <a:r>
              <a:rPr lang="ru-RU" b="1" dirty="0" err="1"/>
              <a:t>спектрів</a:t>
            </a:r>
            <a:endParaRPr lang="ru-RU" b="1" dirty="0"/>
          </a:p>
        </p:txBody>
      </p:sp>
      <p:sp>
        <p:nvSpPr>
          <p:cNvPr id="3546115" name="Rectangle 3"/>
          <p:cNvSpPr>
            <a:spLocks noChangeArrowheads="1"/>
          </p:cNvSpPr>
          <p:nvPr/>
        </p:nvSpPr>
        <p:spPr bwMode="auto">
          <a:xfrm>
            <a:off x="1023731" y="1142984"/>
            <a:ext cx="10296940" cy="2670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Спектри емісії і поглинання використовують для </a:t>
            </a:r>
            <a:r>
              <a:rPr lang="uk-UA" dirty="0">
                <a:solidFill>
                  <a:srgbClr val="0D0DE3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якісного</a:t>
            </a:r>
            <a:r>
              <a:rPr lang="uk-UA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(ідентифікація речовин) та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кількісного</a:t>
            </a:r>
            <a:r>
              <a:rPr lang="uk-UA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(визначення вмісту речовини) аналізу. Для якісного аналізу найважливішою характеристикою є </a:t>
            </a:r>
            <a:r>
              <a:rPr lang="uk-UA" i="1" dirty="0">
                <a:solidFill>
                  <a:srgbClr val="0D0DE3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положення лінії, смуги в спектральному діапазоні </a:t>
            </a:r>
            <a:r>
              <a:rPr lang="uk-UA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(вісь абсцис, довжина хвилі </a:t>
            </a:r>
            <a:r>
              <a:rPr lang="uk-UA" dirty="0"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</a:rPr>
              <a:t>λ</a:t>
            </a:r>
            <a:r>
              <a:rPr lang="uk-UA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, частота коливань </a:t>
            </a:r>
            <a:r>
              <a:rPr lang="uk-UA" dirty="0"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</a:rPr>
              <a:t>ν</a:t>
            </a:r>
            <a:r>
              <a:rPr lang="uk-UA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), яке визначається природою речовини і не залежить від її концентрації. Селективність виявлення залежатиме від ширини лінії та смуги. </a:t>
            </a:r>
            <a:endParaRPr lang="uk-UA" dirty="0" smtClean="0">
              <a:latin typeface="Times New Roman" panose="02020603050405020304" pitchFamily="18" charset="0"/>
              <a:ea typeface="TimesNewRoman"/>
              <a:cs typeface="Times New Roman" panose="02020603050405020304" pitchFamily="18" charset="0"/>
            </a:endParaRP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Внаслідок </a:t>
            </a:r>
            <a: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розширення ліній чи смуг можливе накладання сусідніх ліній і смуг речовин.</a:t>
            </a:r>
            <a:endParaRPr lang="ru-RU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Для кількісного аналізу використовують інтенсивність атомних ліній (випромінювання і поглинання) чи максимум поглинання смуг молекул (вісь ординат), які є функціями концентрації речовини. </a:t>
            </a:r>
            <a:r>
              <a:rPr lang="uk-UA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Ш</a:t>
            </a:r>
            <a:r>
              <a:rPr lang="ru-RU" dirty="0" err="1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ирина</a:t>
            </a:r>
            <a:r>
              <a:rPr lang="ru-RU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лінії</a:t>
            </a:r>
            <a:r>
              <a:rPr lang="ru-RU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смуг</a:t>
            </a:r>
            <a:r>
              <a:rPr lang="ru-RU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теж</a:t>
            </a:r>
            <a:r>
              <a:rPr lang="ru-RU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правильності</a:t>
            </a:r>
            <a:r>
              <a:rPr lang="ru-RU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46117" name="Picture 5" descr="Картинки по запросу спектр поглощения вод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9245" y="3813301"/>
            <a:ext cx="5072518" cy="28168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2004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310182" y="714356"/>
            <a:ext cx="5072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4. Класифікація методів спектрального аналізу</a:t>
            </a:r>
            <a:endParaRPr lang="ru-RU" b="1" dirty="0"/>
          </a:p>
        </p:txBody>
      </p:sp>
      <p:pic>
        <p:nvPicPr>
          <p:cNvPr id="10" name="Рисунок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1419" y="1236607"/>
            <a:ext cx="860916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http://rybinsk-onse.ru/wp-content/uploads/2011/09/%D0%BD%D0%B0%D0%BA%D0%B0%D0%BB%D0%B8%D0%B2%D0%B0%D0%BD%D0%B8%D1%8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67909" y="5262262"/>
            <a:ext cx="2286016" cy="1521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743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86567" y="6666446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399634" y="555950"/>
            <a:ext cx="5072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4. Класифікація методів спектрального аналізу</a:t>
            </a:r>
            <a:endParaRPr lang="ru-RU" b="1" dirty="0"/>
          </a:p>
        </p:txBody>
      </p:sp>
      <p:sp>
        <p:nvSpPr>
          <p:cNvPr id="3547137" name="Rectangle 1"/>
          <p:cNvSpPr>
            <a:spLocks noChangeArrowheads="1"/>
          </p:cNvSpPr>
          <p:nvPr/>
        </p:nvSpPr>
        <p:spPr bwMode="auto">
          <a:xfrm>
            <a:off x="1473164" y="1073513"/>
            <a:ext cx="9656489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 характером взаємодії випромінювання з речовиною розрізняють спектроскопію </a:t>
            </a:r>
            <a:endParaRPr lang="uk-UA" dirty="0" smtClean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поглинання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(абсорбційну), </a:t>
            </a:r>
            <a:endParaRPr lang="uk-UA" dirty="0" smtClean="0">
              <a:solidFill>
                <a:srgbClr val="C00000"/>
              </a:solidFill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випромінювання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(емісійну</a:t>
            </a:r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),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розсіювання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(комбінаційного розсіювання</a:t>
            </a:r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), 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відбивання. </a:t>
            </a:r>
            <a:endParaRPr lang="uk-UA" dirty="0" smtClean="0">
              <a:solidFill>
                <a:srgbClr val="C00000"/>
              </a:solidFill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Сюди 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відносять також методи, основані на явищі поляризації молекул під дією світлового випромінювання.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 досліджуваними об'єктами спектроскопію поділяють на </a:t>
            </a:r>
            <a:r>
              <a:rPr lang="uk-UA" b="1" dirty="0">
                <a:solidFill>
                  <a:srgbClr val="00B05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атомну і молекулярну.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 способом реєстрації спектру методи ділять на </a:t>
            </a:r>
            <a:r>
              <a:rPr lang="uk-UA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візуальні, фотографічні та фотоелектричні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47140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 t="16585" b="40110"/>
          <a:stretch>
            <a:fillRect/>
          </a:stretch>
        </p:blipFill>
        <p:spPr bwMode="auto">
          <a:xfrm>
            <a:off x="1194594" y="3684884"/>
            <a:ext cx="5255901" cy="30954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3591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310182" y="714356"/>
            <a:ext cx="5072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5. Класифікація методів спектрального аналізу</a:t>
            </a:r>
            <a:endParaRPr lang="ru-RU" b="1" dirty="0"/>
          </a:p>
        </p:txBody>
      </p:sp>
      <p:sp>
        <p:nvSpPr>
          <p:cNvPr id="3549185" name="Rectangle 1"/>
          <p:cNvSpPr>
            <a:spLocks noChangeArrowheads="1"/>
          </p:cNvSpPr>
          <p:nvPr/>
        </p:nvSpPr>
        <p:spPr bwMode="auto">
          <a:xfrm>
            <a:off x="854765" y="1067522"/>
            <a:ext cx="1016773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 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даному курсі розглядатимуться оптичні спектроскопічні методи –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спектроскопія в оптичному  діапазоні довжин хвиль в </a:t>
            </a:r>
            <a:r>
              <a:rPr lang="uk-UA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УФ-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та видимій ділянці спектра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а саме </a:t>
            </a: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молекулярна абсорбційна спектроскопія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Випромінювання оптичного діапазону пов'язане з процесами, які відбуваються з участю зовнішніх (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оптичних або валентних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 електронів атомів, і з просторовою будовою молекул. </a:t>
            </a:r>
            <a:r>
              <a:rPr lang="uk-UA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 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оптичної спектроскопії відносять і методи, які використовують випромінювання інфрачервоного діапазону.</a:t>
            </a:r>
          </a:p>
        </p:txBody>
      </p:sp>
      <p:sp>
        <p:nvSpPr>
          <p:cNvPr id="3549186" name="Rectangle 2"/>
          <p:cNvSpPr>
            <a:spLocks noChangeArrowheads="1"/>
          </p:cNvSpPr>
          <p:nvPr/>
        </p:nvSpPr>
        <p:spPr bwMode="auto">
          <a:xfrm>
            <a:off x="397566" y="3055195"/>
            <a:ext cx="803710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Оптична 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спектроскопія має переваги</a:t>
            </a: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: </a:t>
            </a:r>
            <a:endParaRPr lang="ru-RU" sz="1600" dirty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метод не є руйнуючим або агресивним; 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вимірювання можна проводити з будь-якої відстані – від декількох міліметрів до кількох сотень кілометрів (з літаків і супутників) без фізичного контакту зі зразком. Небезпечні і недоступні об'єкти легко піддаються аналізу; </a:t>
            </a:r>
            <a:endParaRPr lang="ru-RU" sz="1600" dirty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легко досліджуються рідкі, тверді або газоподібні зразки, незалежно від їх оптичних властивостей. Для методу також не важливо, чи є об'єкт прозорим, напівпрозорим або зовсім непрозорим; 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 шириною охоплюваного діапазону концентрацій спектроскопічні методи перекривають всі інші аналітичні методи; </a:t>
            </a:r>
            <a:endParaRPr lang="ru-RU" sz="1600" dirty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радіоактивні маркери, що застосовуються для досліджень в біохімічних і молекулярно-біологічних процесах, замінюються дешевшими і безпечними люмінесцентними маркерами, а обладнання – недорогими люмінесцентними спектрометрами. 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809720" y="2857496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2290" name="Picture 2" descr="Картинки по запросу &quot;рисунок спектру електромагнітних хвиль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666" y="3192867"/>
            <a:ext cx="3609475" cy="298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86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167703" y="714356"/>
            <a:ext cx="22254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6. Будова молекули.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09720" y="1214423"/>
            <a:ext cx="87257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Молекула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електронейтральна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частинка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</a:t>
            </a:r>
            <a:r>
              <a:rPr lang="en-US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складається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декількох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(n&gt; 1) </a:t>
            </a:r>
            <a:r>
              <a:rPr lang="ru-RU" sz="20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атомів</a:t>
            </a:r>
            <a:r>
              <a:rPr lang="ru-RU" sz="20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з'єднаних</a:t>
            </a:r>
            <a:r>
              <a:rPr lang="ru-RU" sz="20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собою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ковалентними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зв'язками</a:t>
            </a:r>
            <a:endParaRPr lang="ru-RU" sz="2000" dirty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81158" y="1928803"/>
            <a:ext cx="82766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Утворення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молекули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супроводжується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зниженням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енергії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порівнянні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 сумою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енергій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віддалених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один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одного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атомів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555335" name="Picture 7"/>
          <p:cNvPicPr>
            <a:picLocks noChangeAspect="1" noChangeArrowheads="1"/>
          </p:cNvPicPr>
          <p:nvPr/>
        </p:nvPicPr>
        <p:blipFill>
          <a:blip r:embed="rId2" cstate="print"/>
          <a:srcRect b="7894"/>
          <a:stretch>
            <a:fillRect/>
          </a:stretch>
        </p:blipFill>
        <p:spPr bwMode="auto">
          <a:xfrm>
            <a:off x="2745129" y="3987231"/>
            <a:ext cx="4807556" cy="1628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Прямоугольник 16"/>
          <p:cNvSpPr/>
          <p:nvPr/>
        </p:nvSpPr>
        <p:spPr>
          <a:xfrm>
            <a:off x="974035" y="3044777"/>
            <a:ext cx="1019403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Ковалентний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зв'язок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утворюється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коли два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атоми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утворюють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загальну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пару </a:t>
            </a:r>
            <a:r>
              <a:rPr lang="ru-RU" sz="20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електронів</a:t>
            </a:r>
            <a:r>
              <a:rPr lang="ru-RU" sz="20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рахунок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загальних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електронів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кожен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атом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прагне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досягти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повної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валентної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оболонки</a:t>
            </a:r>
            <a:r>
              <a:rPr lang="ru-RU" sz="20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(октету)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934742" y="2623544"/>
            <a:ext cx="22378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октета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599692" y="5786728"/>
            <a:ext cx="33575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 молекули водню</a:t>
            </a:r>
            <a:endParaRPr lang="ru-RU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06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8" name="Picture 4" descr="10"/>
          <p:cNvPicPr>
            <a:picLocks noChangeAspect="1" noChangeArrowheads="1"/>
          </p:cNvPicPr>
          <p:nvPr/>
        </p:nvPicPr>
        <p:blipFill>
          <a:blip r:embed="rId2" cstate="screen"/>
          <a:srcRect r="31933"/>
          <a:stretch>
            <a:fillRect/>
          </a:stretch>
        </p:blipFill>
        <p:spPr bwMode="auto">
          <a:xfrm>
            <a:off x="6159855" y="1351631"/>
            <a:ext cx="4786346" cy="220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Дуга 9"/>
          <p:cNvSpPr/>
          <p:nvPr/>
        </p:nvSpPr>
        <p:spPr>
          <a:xfrm>
            <a:off x="8024826" y="2928934"/>
            <a:ext cx="500066" cy="628648"/>
          </a:xfrm>
          <a:prstGeom prst="arc">
            <a:avLst>
              <a:gd name="adj1" fmla="val 12945238"/>
              <a:gd name="adj2" fmla="val 1933972"/>
            </a:avLst>
          </a:prstGeom>
          <a:ln>
            <a:headEnd type="stealt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 flipH="1" flipV="1">
            <a:off x="8453454" y="1857364"/>
            <a:ext cx="571504" cy="228608"/>
          </a:xfrm>
          <a:prstGeom prst="arc">
            <a:avLst>
              <a:gd name="adj1" fmla="val 12945238"/>
              <a:gd name="adj2" fmla="val 1933972"/>
            </a:avLst>
          </a:prstGeom>
          <a:ln>
            <a:headEnd type="stealt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207891" y="3661950"/>
            <a:ext cx="20152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>
                <a:latin typeface="+mj-lt"/>
                <a:sym typeface="Symbol"/>
              </a:rPr>
              <a:t>поступального руху </a:t>
            </a:r>
            <a:r>
              <a:rPr lang="en-US" sz="1600" dirty="0">
                <a:latin typeface="+mj-lt"/>
                <a:sym typeface="Symbol"/>
              </a:rPr>
              <a:t>3</a:t>
            </a:r>
            <a:endParaRPr lang="ru-RU" sz="1600" dirty="0">
              <a:latin typeface="+mj-lt"/>
              <a:sym typeface="Symbol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67439" y="2143116"/>
            <a:ext cx="23855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>
                <a:latin typeface="+mj-lt"/>
                <a:sym typeface="Symbol"/>
              </a:rPr>
              <a:t>Число </a:t>
            </a:r>
            <a:r>
              <a:rPr lang="uk-UA" sz="1600" dirty="0" err="1">
                <a:latin typeface="+mj-lt"/>
                <a:sym typeface="Symbol"/>
              </a:rPr>
              <a:t>ступеней</a:t>
            </a:r>
            <a:r>
              <a:rPr lang="uk-UA" sz="1600" dirty="0">
                <a:latin typeface="+mj-lt"/>
                <a:sym typeface="Symbol"/>
              </a:rPr>
              <a:t> вільності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05125" y="3633033"/>
            <a:ext cx="20152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>
                <a:latin typeface="+mj-lt"/>
                <a:sym typeface="Symbol"/>
              </a:rPr>
              <a:t>поступального руху </a:t>
            </a:r>
            <a:r>
              <a:rPr lang="en-US" sz="1600" dirty="0">
                <a:latin typeface="+mj-lt"/>
                <a:sym typeface="Symbol"/>
              </a:rPr>
              <a:t>3</a:t>
            </a:r>
            <a:endParaRPr lang="ru-RU" sz="1600" dirty="0">
              <a:latin typeface="+mj-lt"/>
              <a:sym typeface="Symbo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73954" y="3923926"/>
            <a:ext cx="17475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>
                <a:latin typeface="+mj-lt"/>
                <a:sym typeface="Symbol"/>
              </a:rPr>
              <a:t>обертового руху 2</a:t>
            </a:r>
            <a:endParaRPr lang="ru-RU" sz="1600" dirty="0">
              <a:latin typeface="+mj-lt"/>
              <a:sym typeface="Symbo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99313" y="3981395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+mj-lt"/>
                <a:sym typeface="Symbol"/>
              </a:rPr>
              <a:t>і</a:t>
            </a:r>
            <a:r>
              <a:rPr lang="ru-RU" dirty="0">
                <a:solidFill>
                  <a:srgbClr val="FF0000"/>
                </a:solidFill>
                <a:latin typeface="+mj-lt"/>
                <a:sym typeface="Symbol"/>
              </a:rPr>
              <a:t>=3</a:t>
            </a:r>
            <a:endParaRPr lang="ru-RU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345978" y="4235989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+mj-lt"/>
                <a:sym typeface="Symbol"/>
              </a:rPr>
              <a:t>і</a:t>
            </a:r>
            <a:r>
              <a:rPr lang="ru-RU" dirty="0">
                <a:solidFill>
                  <a:srgbClr val="FF0000"/>
                </a:solidFill>
                <a:latin typeface="+mj-lt"/>
                <a:sym typeface="Symbol"/>
              </a:rPr>
              <a:t>=5</a:t>
            </a:r>
            <a:endParaRPr lang="ru-RU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56591" y="2440751"/>
            <a:ext cx="53273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	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Двохатомні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молекули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крім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трьох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ступеней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поступального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обертального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рухів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обертатися</a:t>
            </a:r>
            <a:r>
              <a:rPr lang="ru-RU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	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Обертальний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рух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розкласти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на три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обертальних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рухи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навколо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трьох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взаємно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перпендикулярних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осей.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	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двохатомних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молекул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обертання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навколо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осі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не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змінить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положення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частинки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просторі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595406" y="5269352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При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взаємних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зіткненнях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молекул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можливий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обмін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енергіями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і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перетворення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енергії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обертального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руху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в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енергію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поступального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руху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та </a:t>
            </a:r>
            <a:r>
              <a:rPr lang="ru-RU" i="1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навпаки</a:t>
            </a:r>
            <a:r>
              <a:rPr lang="ru-RU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.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524497" y="714356"/>
            <a:ext cx="4964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6. </a:t>
            </a:r>
            <a:r>
              <a:rPr lang="uk-UA" b="1" dirty="0"/>
              <a:t>Будова молекули. Число </a:t>
            </a:r>
            <a:r>
              <a:rPr lang="uk-UA" b="1" dirty="0" err="1"/>
              <a:t>ступеней</a:t>
            </a:r>
            <a:r>
              <a:rPr lang="uk-UA" b="1" dirty="0"/>
              <a:t> вільності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56591" y="1185833"/>
            <a:ext cx="52536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	Число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ступеня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вільності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і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- число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незалежних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змінних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визначають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положення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тіла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просторі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число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незалежних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рухів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виконувати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одноатомна  молекула.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239939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95934" y="1285861"/>
            <a:ext cx="4857752" cy="305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7596199" y="714356"/>
            <a:ext cx="2683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1</a:t>
            </a:r>
            <a:r>
              <a:rPr lang="en-US" b="1" dirty="0" smtClean="0"/>
              <a:t> </a:t>
            </a:r>
            <a:r>
              <a:rPr lang="uk-UA" b="1" dirty="0" smtClean="0"/>
              <a:t>Електромагнітна </a:t>
            </a:r>
            <a:r>
              <a:rPr lang="uk-UA" b="1" dirty="0"/>
              <a:t>хвиля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55940" y="4070862"/>
            <a:ext cx="56330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Cambria" pitchFamily="18" charset="0"/>
                <a:sym typeface="Symbol" pitchFamily="18" charset="2"/>
              </a:rPr>
              <a:t>У </a:t>
            </a:r>
            <a:r>
              <a:rPr lang="ru-RU" sz="1600" dirty="0" err="1">
                <a:latin typeface="Cambria" pitchFamily="18" charset="0"/>
                <a:sym typeface="Symbol" pitchFamily="18" charset="2"/>
              </a:rPr>
              <a:t>будь-якій</a:t>
            </a:r>
            <a:r>
              <a:rPr lang="ru-RU" sz="1600" dirty="0">
                <a:latin typeface="Cambria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sym typeface="Symbol" pitchFamily="18" charset="2"/>
              </a:rPr>
              <a:t>точці</a:t>
            </a:r>
            <a:r>
              <a:rPr lang="ru-RU" sz="1600" dirty="0">
                <a:latin typeface="Cambria" pitchFamily="18" charset="0"/>
                <a:sym typeface="Symbol" pitchFamily="18" charset="2"/>
              </a:rPr>
              <a:t> простору  </a:t>
            </a:r>
          </a:p>
          <a:p>
            <a:pPr algn="just"/>
            <a:r>
              <a:rPr lang="ru-RU" sz="1600" dirty="0" err="1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вектори</a:t>
            </a:r>
            <a:r>
              <a:rPr lang="ru-RU" sz="1600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напруженості</a:t>
            </a:r>
            <a:r>
              <a:rPr lang="ru-RU" sz="1600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електричного</a:t>
            </a:r>
            <a:r>
              <a:rPr lang="ru-RU" sz="1600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і</a:t>
            </a:r>
            <a:r>
              <a:rPr lang="ru-RU" sz="1600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магнітного</a:t>
            </a:r>
            <a:r>
              <a:rPr lang="ru-RU" sz="1600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полів</a:t>
            </a:r>
            <a:r>
              <a:rPr lang="ru-RU" sz="1600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взаємно</a:t>
            </a:r>
            <a:r>
              <a:rPr lang="ru-RU" sz="1600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перпендикулярні</a:t>
            </a:r>
            <a:r>
              <a:rPr lang="ru-RU" sz="1600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sym typeface="Symbol" pitchFamily="18" charset="2"/>
              </a:rPr>
              <a:t>і</a:t>
            </a:r>
            <a:r>
              <a:rPr lang="ru-RU" sz="1600" dirty="0">
                <a:latin typeface="Cambria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sym typeface="Symbol" pitchFamily="18" charset="2"/>
              </a:rPr>
              <a:t>перпендикулярні</a:t>
            </a:r>
            <a:r>
              <a:rPr lang="ru-RU" sz="1600" dirty="0">
                <a:latin typeface="Cambria" pitchFamily="18" charset="0"/>
                <a:sym typeface="Symbol" pitchFamily="18" charset="2"/>
              </a:rPr>
              <a:t> до </a:t>
            </a:r>
            <a:r>
              <a:rPr lang="ru-RU" sz="1600" dirty="0" err="1">
                <a:latin typeface="Cambria" pitchFamily="18" charset="0"/>
                <a:sym typeface="Symbol" pitchFamily="18" charset="2"/>
              </a:rPr>
              <a:t>напрямку</a:t>
            </a:r>
            <a:r>
              <a:rPr lang="ru-RU" sz="1600" dirty="0">
                <a:latin typeface="Cambria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sym typeface="Symbol" pitchFamily="18" charset="2"/>
              </a:rPr>
              <a:t>розповсюдження</a:t>
            </a:r>
            <a:r>
              <a:rPr lang="ru-RU" sz="1600" dirty="0">
                <a:latin typeface="Cambria" pitchFamily="18" charset="0"/>
                <a:sym typeface="Symbol" pitchFamily="18" charset="2"/>
              </a:rPr>
              <a:t>  </a:t>
            </a:r>
            <a:r>
              <a:rPr lang="ru-RU" sz="1600" dirty="0" err="1">
                <a:latin typeface="Cambria" pitchFamily="18" charset="0"/>
                <a:sym typeface="Symbol" pitchFamily="18" charset="2"/>
              </a:rPr>
              <a:t>і</a:t>
            </a:r>
            <a:r>
              <a:rPr lang="ru-RU" sz="1600" dirty="0">
                <a:latin typeface="Cambria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sym typeface="Symbol" pitchFamily="18" charset="2"/>
              </a:rPr>
              <a:t>одночасно</a:t>
            </a:r>
            <a:r>
              <a:rPr lang="ru-RU" sz="1600" dirty="0">
                <a:latin typeface="Cambria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sym typeface="Symbol" pitchFamily="18" charset="2"/>
              </a:rPr>
              <a:t>набувають</a:t>
            </a:r>
            <a:r>
              <a:rPr lang="ru-RU" sz="1600" dirty="0">
                <a:latin typeface="Cambria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sym typeface="Symbol" pitchFamily="18" charset="2"/>
              </a:rPr>
              <a:t>масимальних</a:t>
            </a:r>
            <a:r>
              <a:rPr lang="ru-RU" sz="1600" dirty="0">
                <a:latin typeface="Cambria" pitchFamily="18" charset="0"/>
                <a:sym typeface="Symbol" pitchFamily="18" charset="2"/>
              </a:rPr>
              <a:t> та </a:t>
            </a:r>
            <a:r>
              <a:rPr lang="ru-RU" sz="1600" dirty="0" err="1">
                <a:latin typeface="Cambria" pitchFamily="18" charset="0"/>
                <a:sym typeface="Symbol" pitchFamily="18" charset="2"/>
              </a:rPr>
              <a:t>мінімальних</a:t>
            </a:r>
            <a:r>
              <a:rPr lang="ru-RU" sz="1600" dirty="0">
                <a:latin typeface="Cambria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sym typeface="Symbol" pitchFamily="18" charset="2"/>
              </a:rPr>
              <a:t>значень</a:t>
            </a:r>
            <a:r>
              <a:rPr lang="ru-RU" sz="1600" dirty="0">
                <a:latin typeface="Cambria" pitchFamily="18" charset="0"/>
                <a:sym typeface="Symbol" pitchFamily="18" charset="2"/>
              </a:rPr>
              <a:t>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95604" y="3571876"/>
            <a:ext cx="13099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>
                <a:solidFill>
                  <a:srgbClr val="FF0000"/>
                </a:solidFill>
                <a:latin typeface="Cambria" pitchFamily="18" charset="0"/>
              </a:rPr>
              <a:t>Властивості</a:t>
            </a:r>
            <a:endParaRPr lang="ru-RU" sz="16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55940" y="1285861"/>
            <a:ext cx="43685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Електромагнітні хвилі - </a:t>
            </a:r>
            <a:r>
              <a:rPr lang="ru-RU" sz="1600" dirty="0" err="1">
                <a:latin typeface="Cambria" pitchFamily="18" charset="0"/>
                <a:sym typeface="Symbol" pitchFamily="18" charset="2"/>
              </a:rPr>
              <a:t>поперечні</a:t>
            </a:r>
            <a:r>
              <a:rPr lang="ru-RU" sz="1600" dirty="0">
                <a:latin typeface="Cambria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sym typeface="Symbol" pitchFamily="18" charset="2"/>
              </a:rPr>
              <a:t>хвилі</a:t>
            </a:r>
            <a:r>
              <a:rPr lang="ru-RU" sz="1600" dirty="0">
                <a:latin typeface="Cambria" pitchFamily="18" charset="0"/>
                <a:sym typeface="Symbol" pitchFamily="18" charset="2"/>
              </a:rPr>
              <a:t> </a:t>
            </a:r>
            <a:r>
              <a:rPr lang="en-US" sz="1600" dirty="0">
                <a:latin typeface="Cambria" pitchFamily="18" charset="0"/>
                <a:sym typeface="Symbol" pitchFamily="18" charset="2"/>
              </a:rPr>
              <a:t> </a:t>
            </a:r>
            <a:r>
              <a:rPr lang="uk-UA" sz="1600" dirty="0">
                <a:latin typeface="Cambria" pitchFamily="18" charset="0"/>
                <a:sym typeface="Symbol" pitchFamily="18" charset="2"/>
              </a:rPr>
              <a:t>в яких </a:t>
            </a:r>
            <a:r>
              <a:rPr lang="ru-RU" sz="1600" dirty="0" err="1">
                <a:latin typeface="Cambria" pitchFamily="18" charset="0"/>
                <a:sym typeface="Symbol" pitchFamily="18" charset="2"/>
              </a:rPr>
              <a:t>відбуваються</a:t>
            </a:r>
            <a:r>
              <a:rPr lang="ru-RU" sz="1600" dirty="0">
                <a:latin typeface="Cambria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sym typeface="Symbol" pitchFamily="18" charset="2"/>
              </a:rPr>
              <a:t>коливання</a:t>
            </a:r>
            <a:r>
              <a:rPr lang="ru-RU" sz="1600" dirty="0">
                <a:latin typeface="Cambria" pitchFamily="18" charset="0"/>
                <a:sym typeface="Symbol" pitchFamily="18" charset="2"/>
              </a:rPr>
              <a:t> </a:t>
            </a:r>
            <a:r>
              <a:rPr lang="uk-UA" sz="1600" dirty="0">
                <a:latin typeface="Cambria" pitchFamily="18" charset="0"/>
                <a:sym typeface="Symbol" pitchFamily="18" charset="2"/>
              </a:rPr>
              <a:t>(зміни з часом в просторі)  характеристик </a:t>
            </a:r>
            <a:r>
              <a:rPr lang="uk-UA" sz="1600" dirty="0" err="1">
                <a:latin typeface="Cambria" pitchFamily="18" charset="0"/>
                <a:sym typeface="Symbol" pitchFamily="18" charset="2"/>
              </a:rPr>
              <a:t>взаємопороджуючих</a:t>
            </a:r>
            <a:r>
              <a:rPr lang="uk-UA" sz="1600" dirty="0">
                <a:latin typeface="Cambria" pitchFamily="18" charset="0"/>
                <a:sym typeface="Symbol" pitchFamily="18" charset="2"/>
              </a:rPr>
              <a:t> електричного та магнітного полів</a:t>
            </a:r>
            <a:endParaRPr lang="ru-RU" sz="1600" dirty="0">
              <a:latin typeface="Cambria" pitchFamily="18" charset="0"/>
              <a:sym typeface="Symbol" pitchFamily="18" charset="2"/>
            </a:endParaRPr>
          </a:p>
        </p:txBody>
      </p:sp>
      <p:pic>
        <p:nvPicPr>
          <p:cNvPr id="13" name="Picture 2" descr="EM-wave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198" y="4643447"/>
            <a:ext cx="3454240" cy="1929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524000" y="5286388"/>
            <a:ext cx="60551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>
                <a:solidFill>
                  <a:srgbClr val="FF0000"/>
                </a:solidFill>
                <a:latin typeface="Cambria" pitchFamily="18" charset="0"/>
              </a:rPr>
              <a:t>Будь-які </a:t>
            </a:r>
            <a:r>
              <a:rPr lang="uk-UA" sz="1600" dirty="0" err="1">
                <a:solidFill>
                  <a:srgbClr val="FF0000"/>
                </a:solidFill>
                <a:latin typeface="Cambria" pitchFamily="18" charset="0"/>
              </a:rPr>
              <a:t>ЕМХ</a:t>
            </a:r>
            <a:r>
              <a:rPr lang="uk-UA" sz="1600" dirty="0">
                <a:solidFill>
                  <a:srgbClr val="FF0000"/>
                </a:solidFill>
                <a:latin typeface="Cambria" pitchFamily="18" charset="0"/>
              </a:rPr>
              <a:t> у вакуумі поширюються з однаковою швидкістю </a:t>
            </a:r>
            <a:endParaRPr lang="ru-RU" sz="16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81158" y="2714621"/>
            <a:ext cx="36312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Характеристики (векторні!) – </a:t>
            </a:r>
          </a:p>
          <a:p>
            <a:r>
              <a:rPr lang="uk-UA" sz="1600" b="1" dirty="0" err="1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Е</a:t>
            </a:r>
            <a:r>
              <a:rPr lang="uk-UA" sz="1600" dirty="0" err="1">
                <a:latin typeface="Cambria" pitchFamily="18" charset="0"/>
                <a:sym typeface="Symbol" pitchFamily="18" charset="2"/>
              </a:rPr>
              <a:t>-</a:t>
            </a:r>
            <a:r>
              <a:rPr lang="uk-UA" sz="1600" dirty="0">
                <a:latin typeface="Cambria" pitchFamily="18" charset="0"/>
                <a:sym typeface="Symbol" pitchFamily="18" charset="2"/>
              </a:rPr>
              <a:t> напруженість електричного  поля</a:t>
            </a:r>
          </a:p>
          <a:p>
            <a:pPr algn="just"/>
            <a:r>
              <a:rPr lang="uk-UA" sz="1600" b="1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Н</a:t>
            </a:r>
            <a:r>
              <a:rPr lang="uk-UA" sz="1600" dirty="0">
                <a:latin typeface="Cambria" pitchFamily="18" charset="0"/>
                <a:sym typeface="Symbol" pitchFamily="18" charset="2"/>
              </a:rPr>
              <a:t>- напруженість магнітного поля</a:t>
            </a:r>
            <a:endParaRPr lang="ru-RU" sz="1600" dirty="0">
              <a:latin typeface="Cambria" pitchFamily="18" charset="0"/>
              <a:sym typeface="Symbol" pitchFamily="18" charset="2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2809852" y="5715016"/>
            <a:ext cx="3643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c</a:t>
            </a:r>
            <a:r>
              <a:rPr lang="uk-UA" i="1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</a:t>
            </a:r>
            <a:r>
              <a:rPr lang="uk-UA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3</a:t>
            </a:r>
            <a:r>
              <a:rPr lang="en-US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en-US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10</a:t>
            </a:r>
            <a:r>
              <a:rPr lang="en-US" baseline="30000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8</a:t>
            </a:r>
            <a:r>
              <a:rPr lang="en-US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 м/с=300 000 км/с</a:t>
            </a:r>
          </a:p>
        </p:txBody>
      </p:sp>
    </p:spTree>
    <p:extLst>
      <p:ext uri="{BB962C8B-B14F-4D97-AF65-F5344CB8AC3E}">
        <p14:creationId xmlns:p14="http://schemas.microsoft.com/office/powerpoint/2010/main" val="219473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12575" y="1285861"/>
            <a:ext cx="63121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багатоато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мних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молекул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крім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ступеней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поступального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та </a:t>
            </a:r>
            <a:r>
              <a:rPr lang="ru-RU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обертового</a:t>
            </a:r>
            <a:r>
              <a:rPr lang="ru-RU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руху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треба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враховувати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коливні</a:t>
            </a:r>
            <a:r>
              <a:rPr lang="ru-RU" dirty="0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рухи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молекул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вздовж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однії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осі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в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двох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напрямках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1070" y="2571744"/>
            <a:ext cx="26477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оберт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+ 2</a:t>
            </a:r>
            <a:r>
              <a:rPr lang="en-US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24034" y="2285992"/>
            <a:ext cx="5070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Число ступеней  </a:t>
            </a:r>
            <a:r>
              <a:rPr lang="ru-RU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вільності</a:t>
            </a:r>
            <a:r>
              <a:rPr lang="ru-RU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в </a:t>
            </a:r>
            <a:r>
              <a:rPr lang="ru-RU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загальному</a:t>
            </a:r>
            <a:r>
              <a:rPr lang="ru-RU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випадку</a:t>
            </a:r>
            <a:r>
              <a:rPr lang="ru-RU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31843" y="3175156"/>
            <a:ext cx="5763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Енергія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uk-UA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що припадає на одну частинку з певним числом ступенів вільності </a:t>
            </a:r>
            <a:endParaRPr lang="ru-RU" b="1" i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</p:txBody>
      </p:sp>
      <p:pic>
        <p:nvPicPr>
          <p:cNvPr id="12" name="Picture 2" descr="H:\Анимации из html\Колебания и волны. Геометрическая и волновая оптика\phonons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006971" y="1705965"/>
            <a:ext cx="2540006" cy="1898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5524497" y="714356"/>
            <a:ext cx="4964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6. </a:t>
            </a:r>
            <a:r>
              <a:rPr lang="uk-UA" b="1" dirty="0"/>
              <a:t>Будова молекули. Число </a:t>
            </a:r>
            <a:r>
              <a:rPr lang="uk-UA" b="1" dirty="0" err="1"/>
              <a:t>ступеней</a:t>
            </a:r>
            <a:r>
              <a:rPr lang="uk-UA" b="1" dirty="0"/>
              <a:t> вільності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261033" y="4706124"/>
            <a:ext cx="4605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Внутрішня</a:t>
            </a:r>
            <a:r>
              <a:rPr lang="ru-RU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енергія</a:t>
            </a:r>
            <a:r>
              <a:rPr lang="ru-RU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1  моля газу, </a:t>
            </a:r>
            <a:r>
              <a:rPr lang="ru-RU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частинки</a:t>
            </a:r>
            <a:r>
              <a:rPr lang="ru-RU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якого</a:t>
            </a:r>
            <a:r>
              <a:rPr lang="ru-RU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мають</a:t>
            </a:r>
            <a:r>
              <a:rPr lang="ru-RU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uk-UA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певне </a:t>
            </a:r>
            <a:r>
              <a:rPr lang="ru-RU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число </a:t>
            </a:r>
            <a:r>
              <a:rPr lang="ru-RU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ступенів</a:t>
            </a:r>
            <a:r>
              <a:rPr lang="ru-RU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вільності</a:t>
            </a:r>
            <a:endParaRPr lang="ru-RU" i="1" dirty="0">
              <a:solidFill>
                <a:srgbClr val="0D0DE3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</p:txBody>
      </p:sp>
      <p:graphicFrame>
        <p:nvGraphicFramePr>
          <p:cNvPr id="1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8835811"/>
              </p:ext>
            </p:extLst>
          </p:nvPr>
        </p:nvGraphicFramePr>
        <p:xfrm>
          <a:off x="1881158" y="5444753"/>
          <a:ext cx="336550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Формула" r:id="rId4" imgW="1854000" imgH="393480" progId="Equation.3">
                  <p:embed/>
                </p:oleObj>
              </mc:Choice>
              <mc:Fallback>
                <p:oleObj name="Формула" r:id="rId4" imgW="1854000" imgH="393480" progId="Equation.3">
                  <p:embed/>
                  <p:pic>
                    <p:nvPicPr>
                      <p:cNvPr id="1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1158" y="5444753"/>
                        <a:ext cx="3365500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6238876" y="4765676"/>
            <a:ext cx="50400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Внутрішня</a:t>
            </a:r>
            <a:r>
              <a:rPr lang="ru-RU" dirty="0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енергія</a:t>
            </a:r>
            <a:r>
              <a:rPr lang="ru-RU" dirty="0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  </a:t>
            </a:r>
            <a:r>
              <a:rPr lang="ru-RU" dirty="0" err="1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молів</a:t>
            </a:r>
            <a:r>
              <a:rPr lang="ru-RU" dirty="0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газу, </a:t>
            </a:r>
            <a:r>
              <a:rPr lang="ru-RU" dirty="0" err="1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частинки</a:t>
            </a:r>
            <a:r>
              <a:rPr lang="ru-RU" dirty="0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якого</a:t>
            </a:r>
            <a:r>
              <a:rPr lang="ru-RU" dirty="0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мають</a:t>
            </a:r>
            <a:r>
              <a:rPr lang="ru-RU" dirty="0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uk-UA" dirty="0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певне </a:t>
            </a:r>
            <a:r>
              <a:rPr lang="ru-RU" dirty="0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число </a:t>
            </a:r>
            <a:r>
              <a:rPr lang="ru-RU" dirty="0" err="1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ступенів</a:t>
            </a:r>
            <a:r>
              <a:rPr lang="ru-RU" dirty="0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dirty="0" err="1">
                <a:solidFill>
                  <a:srgbClr val="3C0BB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вільності</a:t>
            </a:r>
            <a:endParaRPr lang="ru-RU" i="1" dirty="0">
              <a:solidFill>
                <a:srgbClr val="3C0BB5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260222"/>
              </p:ext>
            </p:extLst>
          </p:nvPr>
        </p:nvGraphicFramePr>
        <p:xfrm>
          <a:off x="6680216" y="5412007"/>
          <a:ext cx="3455988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Формула" r:id="rId6" imgW="1930320" imgH="393480" progId="Equation.3">
                  <p:embed/>
                </p:oleObj>
              </mc:Choice>
              <mc:Fallback>
                <p:oleObj name="Формула" r:id="rId6" imgW="1930320" imgH="393480" progId="Equation.3">
                  <p:embed/>
                  <p:pic>
                    <p:nvPicPr>
                      <p:cNvPr id="2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216" y="5412007"/>
                        <a:ext cx="3455988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67619" name="Object 3"/>
          <p:cNvGraphicFramePr>
            <a:graphicFrameLocks noChangeAspect="1"/>
          </p:cNvGraphicFramePr>
          <p:nvPr/>
        </p:nvGraphicFramePr>
        <p:xfrm>
          <a:off x="2359026" y="3786189"/>
          <a:ext cx="3343275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Формула" r:id="rId8" imgW="1841400" imgH="393480" progId="Equation.3">
                  <p:embed/>
                </p:oleObj>
              </mc:Choice>
              <mc:Fallback>
                <p:oleObj name="Формула" r:id="rId8" imgW="1841400" imgH="393480" progId="Equation.3">
                  <p:embed/>
                  <p:pic>
                    <p:nvPicPr>
                      <p:cNvPr id="35676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9026" y="3786189"/>
                        <a:ext cx="3343275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288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024826" y="714356"/>
            <a:ext cx="2205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6. </a:t>
            </a:r>
            <a:r>
              <a:rPr lang="uk-UA" b="1" dirty="0"/>
              <a:t>Енергія молекули</a:t>
            </a:r>
            <a:endParaRPr lang="ru-RU" dirty="0"/>
          </a:p>
        </p:txBody>
      </p:sp>
      <p:sp>
        <p:nvSpPr>
          <p:cNvPr id="3566594" name="Rectangle 2"/>
          <p:cNvSpPr>
            <a:spLocks noChangeArrowheads="1"/>
          </p:cNvSpPr>
          <p:nvPr/>
        </p:nvSpPr>
        <p:spPr bwMode="auto">
          <a:xfrm>
            <a:off x="1809720" y="1155126"/>
            <a:ext cx="86439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 стаціонарному стані повна внутрішня енергія молекул складається з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електронної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, </a:t>
            </a: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коливальної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та </a:t>
            </a:r>
            <a:r>
              <a:rPr lang="uk-UA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обертальної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енергій:</a:t>
            </a:r>
          </a:p>
        </p:txBody>
      </p:sp>
      <p:graphicFrame>
        <p:nvGraphicFramePr>
          <p:cNvPr id="3566593" name="Object 1"/>
          <p:cNvGraphicFramePr>
            <a:graphicFrameLocks noChangeAspect="1"/>
          </p:cNvGraphicFramePr>
          <p:nvPr/>
        </p:nvGraphicFramePr>
        <p:xfrm>
          <a:off x="5453059" y="1643050"/>
          <a:ext cx="2214578" cy="4974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Equation" r:id="rId3" imgW="1320800" imgH="228600" progId="">
                  <p:embed/>
                </p:oleObj>
              </mc:Choice>
              <mc:Fallback>
                <p:oleObj name="Equation" r:id="rId3" imgW="1320800" imgH="228600" progId="">
                  <p:embed/>
                  <p:pic>
                    <p:nvPicPr>
                      <p:cNvPr id="3566593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59" y="1643050"/>
                        <a:ext cx="2214578" cy="4974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66595" name="Rectangle 3"/>
          <p:cNvSpPr>
            <a:spLocks noChangeArrowheads="1"/>
          </p:cNvSpPr>
          <p:nvPr/>
        </p:nvSpPr>
        <p:spPr bwMode="auto">
          <a:xfrm>
            <a:off x="1881158" y="1999112"/>
            <a:ext cx="904194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Найбільший внесок у повну енергію вносить енергія електронів, найменший – енергія обертання молекули. Співвідношення величин енергій: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E</a:t>
            </a:r>
            <a:r>
              <a:rPr lang="en-US" sz="2400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e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&gt;&gt; 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E</a:t>
            </a:r>
            <a:r>
              <a:rPr lang="en-US" sz="2400" baseline="-25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&gt;&gt;  </a:t>
            </a:r>
            <a:r>
              <a:rPr lang="en-US" sz="2400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E</a:t>
            </a:r>
            <a:r>
              <a:rPr lang="uk-UA" sz="2400" baseline="-25000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об</a:t>
            </a:r>
            <a:endParaRPr lang="ru-RU" sz="2400" baseline="-25000" dirty="0">
              <a:solidFill>
                <a:srgbClr val="CC0099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                                      </a:t>
            </a:r>
            <a:r>
              <a:rPr lang="uk-UA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1000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: 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uk-UA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100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  </a:t>
            </a:r>
            <a:r>
              <a:rPr lang="uk-UA" sz="2400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:   1</a:t>
            </a:r>
          </a:p>
        </p:txBody>
      </p:sp>
      <p:sp>
        <p:nvSpPr>
          <p:cNvPr id="3566596" name="Rectangle 4"/>
          <p:cNvSpPr>
            <a:spLocks noChangeArrowheads="1"/>
          </p:cNvSpPr>
          <p:nvPr/>
        </p:nvSpPr>
        <p:spPr bwMode="auto">
          <a:xfrm>
            <a:off x="1809720" y="3398223"/>
            <a:ext cx="86439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1. Енергія руху валентних (оптичних) електронів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, які можуть знаходитися або на нижчих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незбуджених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) енергетичних рівнях Е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0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, або на одному із збуджених рівнів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Е</a:t>
            </a:r>
            <a:r>
              <a:rPr lang="uk-UA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: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809720" y="3357562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566598" name="Rectangle 6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6659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7583948"/>
              </p:ext>
            </p:extLst>
          </p:nvPr>
        </p:nvGraphicFramePr>
        <p:xfrm>
          <a:off x="5070444" y="4024940"/>
          <a:ext cx="1581490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Equation" r:id="rId5" imgW="850900" imgH="228600" progId="">
                  <p:embed/>
                </p:oleObj>
              </mc:Choice>
              <mc:Fallback>
                <p:oleObj name="Equation" r:id="rId5" imgW="850900" imgH="228600" progId="">
                  <p:embed/>
                  <p:pic>
                    <p:nvPicPr>
                      <p:cNvPr id="35665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0444" y="4024940"/>
                        <a:ext cx="1581490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566600" name="Picture 8" descr="Картинки по запросу оптические электроны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08732" y="4326333"/>
            <a:ext cx="3143240" cy="1964525"/>
          </a:xfrm>
          <a:prstGeom prst="rect">
            <a:avLst/>
          </a:prstGeom>
          <a:noFill/>
        </p:spPr>
      </p:pic>
      <p:pic>
        <p:nvPicPr>
          <p:cNvPr id="3566602" name="Picture 10" descr="Похожее изображение"/>
          <p:cNvPicPr>
            <a:picLocks noChangeAspect="1" noChangeArrowheads="1"/>
          </p:cNvPicPr>
          <p:nvPr/>
        </p:nvPicPr>
        <p:blipFill>
          <a:blip r:embed="rId8" cstate="print"/>
          <a:srcRect l="1580" t="6579" r="2057" b="21052"/>
          <a:stretch>
            <a:fillRect/>
          </a:stretch>
        </p:blipFill>
        <p:spPr bwMode="auto">
          <a:xfrm>
            <a:off x="6024562" y="4259232"/>
            <a:ext cx="4357718" cy="23574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497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096264" y="642918"/>
            <a:ext cx="2363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6.3. Енергія молекули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09720" y="1357298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Енергія коливання атомів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розрізняють декілька видів коливань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65569" name="Rectangle 1"/>
          <p:cNvSpPr>
            <a:spLocks noChangeArrowheads="1"/>
          </p:cNvSpPr>
          <p:nvPr/>
        </p:nvSpPr>
        <p:spPr bwMode="auto">
          <a:xfrm>
            <a:off x="974035" y="1710112"/>
            <a:ext cx="969396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зумовлені періодичною зміною відстані між атомами вздовж лінії, яка їх з'єднує.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двоатомну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молекулу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осцилятор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(систему із двох мас,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язаних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пружною силою)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частота таких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565571" name="Rectangle 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65570" name="Object 2"/>
          <p:cNvGraphicFramePr>
            <a:graphicFrameLocks noChangeAspect="1"/>
          </p:cNvGraphicFramePr>
          <p:nvPr/>
        </p:nvGraphicFramePr>
        <p:xfrm>
          <a:off x="2024035" y="2786058"/>
          <a:ext cx="1687723" cy="1000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Equation" r:id="rId3" imgW="761669" imgH="469696" progId="">
                  <p:embed/>
                </p:oleObj>
              </mc:Choice>
              <mc:Fallback>
                <p:oleObj name="Equation" r:id="rId3" imgW="761669" imgH="469696" progId="">
                  <p:embed/>
                  <p:pic>
                    <p:nvPicPr>
                      <p:cNvPr id="356557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4035" y="2786058"/>
                        <a:ext cx="1687723" cy="10001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65572" name="Rectangle 4"/>
          <p:cNvSpPr>
            <a:spLocks noChangeArrowheads="1"/>
          </p:cNvSpPr>
          <p:nvPr/>
        </p:nvSpPr>
        <p:spPr bwMode="auto">
          <a:xfrm>
            <a:off x="3906078" y="2811331"/>
            <a:ext cx="283286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80975"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indent="1809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константа,</a:t>
            </a:r>
          </a:p>
          <a:p>
            <a:pPr indent="1809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приведена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61660" y="4743545"/>
            <a:ext cx="53074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Енергія валентних коливань </a:t>
            </a:r>
            <a:endParaRPr lang="uk-UA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</a:t>
            </a:r>
            <a:r>
              <a:rPr lang="uk-UA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uk-UA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hn</a:t>
            </a:r>
            <a:r>
              <a:rPr lang="uk-UA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uk-UA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+ 1/2), де </a:t>
            </a:r>
            <a:r>
              <a:rPr lang="en-US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uk-UA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коливальне квантове число. </a:t>
            </a:r>
          </a:p>
          <a:p>
            <a:r>
              <a:rPr lang="uk-UA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Енергія </a:t>
            </a:r>
            <a:r>
              <a:rPr lang="uk-UA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коливальних рівнів ніколи не дорівнює 0</a:t>
            </a:r>
            <a:endParaRPr lang="ru-RU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65580" name="Picture 12" descr="https://upload.wikimedia.org/wikipedia/commons/b/bb/Anharmonic_oscillator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8942" y="2714620"/>
            <a:ext cx="3929058" cy="3643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720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596199" y="714356"/>
            <a:ext cx="2761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Типи валентних коливань</a:t>
            </a:r>
            <a:endParaRPr lang="ru-RU" dirty="0"/>
          </a:p>
        </p:txBody>
      </p:sp>
      <p:pic>
        <p:nvPicPr>
          <p:cNvPr id="7" name="Picture 6" descr="Symmetrical stretching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24" y="1714488"/>
            <a:ext cx="2000250" cy="1428750"/>
          </a:xfrm>
          <a:prstGeom prst="rect">
            <a:avLst/>
          </a:prstGeom>
          <a:noFill/>
        </p:spPr>
      </p:pic>
      <p:pic>
        <p:nvPicPr>
          <p:cNvPr id="8" name="Picture 8" descr="Asymmetrical stretching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7240" y="1571612"/>
            <a:ext cx="2000250" cy="1428750"/>
          </a:xfrm>
          <a:prstGeom prst="rect">
            <a:avLst/>
          </a:prstGeom>
          <a:noFill/>
        </p:spPr>
      </p:pic>
      <p:pic>
        <p:nvPicPr>
          <p:cNvPr id="10" name="Picture 10" descr="Scissoring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81818" y="1571612"/>
            <a:ext cx="2000250" cy="142875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667241" y="1285860"/>
            <a:ext cx="3929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Валентні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Stretching)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66976" y="3286124"/>
            <a:ext cx="1463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0000FF"/>
                </a:solidFill>
              </a:rPr>
              <a:t>Симетричне 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10116" y="3286124"/>
            <a:ext cx="1574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0000FF"/>
                </a:solidFill>
              </a:rPr>
              <a:t>Асиметричне 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738943" y="3286124"/>
            <a:ext cx="2345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00FF"/>
                </a:solidFill>
              </a:rPr>
              <a:t>Ножничне</a:t>
            </a:r>
            <a:r>
              <a:rPr lang="ru-RU" dirty="0">
                <a:solidFill>
                  <a:srgbClr val="0000FF"/>
                </a:solidFill>
              </a:rPr>
              <a:t> (</a:t>
            </a:r>
            <a:r>
              <a:rPr lang="en-GB" dirty="0">
                <a:solidFill>
                  <a:srgbClr val="0000FF"/>
                </a:solidFill>
              </a:rPr>
              <a:t>Scissoring)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3564546" name="Picture 2" descr="Modo rotacao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81224" y="4000504"/>
            <a:ext cx="2000250" cy="1428750"/>
          </a:xfrm>
          <a:prstGeom prst="rect">
            <a:avLst/>
          </a:prstGeom>
          <a:noFill/>
        </p:spPr>
      </p:pic>
      <p:sp>
        <p:nvSpPr>
          <p:cNvPr id="3564548" name="AutoShape 4" descr="Wagging.gif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64552" name="Picture 8" descr="Wagging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38678" y="3929066"/>
            <a:ext cx="2000250" cy="1428750"/>
          </a:xfrm>
          <a:prstGeom prst="rect">
            <a:avLst/>
          </a:prstGeom>
          <a:noFill/>
        </p:spPr>
      </p:pic>
      <p:pic>
        <p:nvPicPr>
          <p:cNvPr id="3564554" name="Picture 10" descr="Twisting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7570" y="3786190"/>
            <a:ext cx="2000250" cy="1428750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2166910" y="5715016"/>
            <a:ext cx="2364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00FF"/>
                </a:solidFill>
              </a:rPr>
              <a:t>Маятникове</a:t>
            </a:r>
            <a:r>
              <a:rPr lang="ru-RU" b="1" dirty="0">
                <a:solidFill>
                  <a:srgbClr val="0000FF"/>
                </a:solidFill>
              </a:rPr>
              <a:t> (</a:t>
            </a:r>
            <a:r>
              <a:rPr lang="en-GB" b="1" dirty="0">
                <a:solidFill>
                  <a:srgbClr val="0000FF"/>
                </a:solidFill>
              </a:rPr>
              <a:t>Rocking)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24431" y="5643578"/>
            <a:ext cx="1981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00FF"/>
                </a:solidFill>
              </a:rPr>
              <a:t>Віялове</a:t>
            </a:r>
            <a:r>
              <a:rPr lang="ru-RU" b="1" dirty="0">
                <a:solidFill>
                  <a:srgbClr val="0000FF"/>
                </a:solidFill>
              </a:rPr>
              <a:t> (</a:t>
            </a:r>
            <a:r>
              <a:rPr lang="en-GB" b="1" dirty="0">
                <a:solidFill>
                  <a:srgbClr val="0000FF"/>
                </a:solidFill>
              </a:rPr>
              <a:t>Wagging)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453323" y="5572140"/>
            <a:ext cx="2229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</a:rPr>
              <a:t>Крутильне (</a:t>
            </a:r>
            <a:r>
              <a:rPr lang="en-GB" b="1" dirty="0">
                <a:solidFill>
                  <a:srgbClr val="0000FF"/>
                </a:solidFill>
              </a:rPr>
              <a:t>Twisting)</a:t>
            </a:r>
            <a:endParaRPr lang="ru-RU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89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63521" name="Rectangle 1"/>
          <p:cNvSpPr>
            <a:spLocks noChangeArrowheads="1"/>
          </p:cNvSpPr>
          <p:nvPr/>
        </p:nvSpPr>
        <p:spPr bwMode="auto">
          <a:xfrm>
            <a:off x="1593596" y="1270471"/>
            <a:ext cx="63429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3.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Енергія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обертання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молекули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цілого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навколо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центра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мас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67702" y="714356"/>
            <a:ext cx="2205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6. </a:t>
            </a:r>
            <a:r>
              <a:rPr lang="uk-UA" b="1" dirty="0"/>
              <a:t>Енергія молекули</a:t>
            </a:r>
            <a:endParaRPr lang="ru-RU" dirty="0"/>
          </a:p>
        </p:txBody>
      </p:sp>
      <p:sp>
        <p:nvSpPr>
          <p:cNvPr id="3563523" name="Rectangle 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635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2489169"/>
              </p:ext>
            </p:extLst>
          </p:nvPr>
        </p:nvGraphicFramePr>
        <p:xfrm>
          <a:off x="4949687" y="1638027"/>
          <a:ext cx="2822713" cy="933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Equation" r:id="rId3" imgW="1422400" imgH="495300" progId="">
                  <p:embed/>
                </p:oleObj>
              </mc:Choice>
              <mc:Fallback>
                <p:oleObj name="Equation" r:id="rId3" imgW="1422400" imgH="495300" progId="">
                  <p:embed/>
                  <p:pic>
                    <p:nvPicPr>
                      <p:cNvPr id="356352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9687" y="1638027"/>
                        <a:ext cx="2822713" cy="93371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63524" name="Rectangle 4"/>
          <p:cNvSpPr>
            <a:spLocks noChangeArrowheads="1"/>
          </p:cNvSpPr>
          <p:nvPr/>
        </p:nvSpPr>
        <p:spPr bwMode="auto">
          <a:xfrm>
            <a:off x="1881157" y="2143855"/>
            <a:ext cx="8246253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i="1" dirty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i="1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I</a:t>
            </a:r>
            <a:r>
              <a:rPr lang="ru-RU" i="1" baseline="-300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момент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інерції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молекули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маси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атомів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міжатомних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відстаней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j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обертальне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квантове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число.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0000FF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Обертання молекул проявляється лише в газуватому стані, </a:t>
            </a:r>
          </a:p>
          <a:p>
            <a:pPr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 конденсованих станах (рідкому і твердому) обертання утруднене.</a:t>
            </a:r>
            <a:endParaRPr lang="uk-UA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52939" y="4311245"/>
            <a:ext cx="10095905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FF0000"/>
                </a:solidFill>
                <a:latin typeface="+mj-lt"/>
                <a:ea typeface="MS Mincho" pitchFamily="49" charset="-128"/>
                <a:cs typeface="Times New Roman" pitchFamily="18" charset="0"/>
              </a:rPr>
              <a:t>	</a:t>
            </a:r>
            <a:r>
              <a:rPr lang="uk-UA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Згідно 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 квантовою теорією молекула може існувати тільки в певних енергетичних станах, які називаються енергетичними рівнями (електронними рівнями чи орбіталями).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	Кожна </a:t>
            </a:r>
            <a:r>
              <a:rPr lang="uk-UA" b="1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складова повної внутрішньої енергії молекули має квантовий характер </a:t>
            </a: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може приймати тільки певні значення, і може бути охарактеризована певним набором енергетичних рівнів і відповідних квантових чисел.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	Будь-який 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рівень характеризується, крім 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головного, побічного, магнітного і спінового 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числа, коливальним і обертальним квантовими числами. </a:t>
            </a:r>
          </a:p>
        </p:txBody>
      </p:sp>
    </p:spTree>
    <p:extLst>
      <p:ext uri="{BB962C8B-B14F-4D97-AF65-F5344CB8AC3E}">
        <p14:creationId xmlns:p14="http://schemas.microsoft.com/office/powerpoint/2010/main" val="183831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453191" y="714356"/>
            <a:ext cx="40811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7. Походження молекулярних спектрів</a:t>
            </a:r>
            <a:endParaRPr lang="ru-RU" dirty="0"/>
          </a:p>
        </p:txBody>
      </p:sp>
      <p:sp>
        <p:nvSpPr>
          <p:cNvPr id="3561475" name="Rectangle 3"/>
          <p:cNvSpPr>
            <a:spLocks noChangeArrowheads="1"/>
          </p:cNvSpPr>
          <p:nvPr/>
        </p:nvSpPr>
        <p:spPr bwMode="auto">
          <a:xfrm>
            <a:off x="1809720" y="1337532"/>
            <a:ext cx="857256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Поглинання або випромінювання фотона молекулою спричинює її перехід з одного енергетичного рівня на інший</a:t>
            </a:r>
            <a:r>
              <a:rPr lang="uk-UA" sz="1600" dirty="0">
                <a:latin typeface="+mj-lt"/>
                <a:ea typeface="Calibri" pitchFamily="34" charset="0"/>
                <a:cs typeface="Times New Roman" pitchFamily="18" charset="0"/>
              </a:rPr>
              <a:t>, а кожному переходу відповідає </a:t>
            </a:r>
            <a:r>
              <a:rPr lang="uk-UA" sz="1600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монохроматична спектральна лінія певної частоти </a:t>
            </a:r>
            <a:r>
              <a:rPr lang="uk-UA" sz="1600" dirty="0">
                <a:latin typeface="+mj-lt"/>
                <a:ea typeface="Calibri" pitchFamily="34" charset="0"/>
                <a:cs typeface="Times New Roman" pitchFamily="18" charset="0"/>
              </a:rPr>
              <a:t>(довжини хвилі) і </a:t>
            </a:r>
            <a:r>
              <a:rPr lang="uk-UA" sz="1600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інтенсивності</a:t>
            </a:r>
            <a:r>
              <a:rPr lang="uk-UA" sz="1600" dirty="0">
                <a:latin typeface="+mj-lt"/>
                <a:ea typeface="Calibri" pitchFamily="34" charset="0"/>
                <a:cs typeface="Times New Roman" pitchFamily="18" charset="0"/>
              </a:rPr>
              <a:t>, яка фіксується відповідними приладами. </a:t>
            </a:r>
          </a:p>
          <a:p>
            <a:pPr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600" i="1" dirty="0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Сукупність спектральних ліній, що належать даній молекулі, становить її </a:t>
            </a:r>
            <a:r>
              <a:rPr lang="uk-UA" sz="1600" b="1" i="1" dirty="0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спектр </a:t>
            </a:r>
            <a:r>
              <a:rPr lang="uk-UA" sz="1600" i="1" dirty="0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(поглинання або випромінювання). 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+mj-lt"/>
                <a:ea typeface="Calibri" pitchFamily="34" charset="0"/>
                <a:cs typeface="Times New Roman" pitchFamily="18" charset="0"/>
              </a:rPr>
              <a:t>Молекулярні спектри специфічні і застосовуються для ідентифікації речовин та дослідження їх структури.</a:t>
            </a:r>
            <a:endParaRPr lang="uk-UA" sz="1600" dirty="0">
              <a:latin typeface="+mj-lt"/>
            </a:endParaRPr>
          </a:p>
        </p:txBody>
      </p:sp>
      <p:pic>
        <p:nvPicPr>
          <p:cNvPr id="3561479" name="Picture 7" descr="Картинки по запросу IR spect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2663" y="3164607"/>
            <a:ext cx="6786610" cy="3693393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238744" y="3429000"/>
            <a:ext cx="28421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>
                <a:solidFill>
                  <a:srgbClr val="0000FF"/>
                </a:solidFill>
              </a:rPr>
              <a:t>Спектр </a:t>
            </a:r>
            <a:r>
              <a:rPr lang="uk-UA" sz="1600" dirty="0" err="1">
                <a:solidFill>
                  <a:srgbClr val="0000FF"/>
                </a:solidFill>
              </a:rPr>
              <a:t>карбоксильної</a:t>
            </a:r>
            <a:r>
              <a:rPr lang="uk-UA" sz="1600" dirty="0">
                <a:solidFill>
                  <a:srgbClr val="0000FF"/>
                </a:solidFill>
              </a:rPr>
              <a:t> кислоти</a:t>
            </a:r>
            <a:endParaRPr lang="ru-RU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95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60449" name="Rectangle 1"/>
          <p:cNvSpPr>
            <a:spLocks noChangeArrowheads="1"/>
          </p:cNvSpPr>
          <p:nvPr/>
        </p:nvSpPr>
        <p:spPr bwMode="auto">
          <a:xfrm>
            <a:off x="407504" y="1111518"/>
            <a:ext cx="5974249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Молекула при поглинанні випромінювання переходить у стан з вищою внутрішньою енергією 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</a:t>
            </a:r>
            <a:r>
              <a:rPr lang="uk-UA" baseline="-300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і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причому приріст енергії рівний кванту (дозі енергії) поглинутого випромінювання 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hν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  <a:r>
              <a:rPr lang="uk-UA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uk-UA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молекула 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обертається навколо своїх різних осей; знаходячись на певному рівні обертальної енергії молекула може за рахунок поглинання випромінювання перейти на більш високий рівень обертальної </a:t>
            </a:r>
            <a:r>
              <a:rPr lang="uk-UA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енергії.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Це </a:t>
            </a:r>
            <a:r>
              <a:rPr lang="uk-UA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обертальні 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переходи. </a:t>
            </a:r>
            <a:endParaRPr lang="uk-UA" dirty="0" smtClean="0">
              <a:solidFill>
                <a:srgbClr val="0070C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uk-UA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атоми 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або групи атомів в молекулі коливаються одні відносно інших</a:t>
            </a:r>
            <a:r>
              <a:rPr lang="uk-UA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енергія цих коливань теж </a:t>
            </a:r>
            <a:r>
              <a:rPr lang="uk-UA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квантується</a:t>
            </a:r>
            <a:r>
              <a:rPr lang="uk-UA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Молекула 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може поглинути дискретну кількість енергії і перейти на рівень з вищою коливальною енергією. </a:t>
            </a:r>
            <a:endParaRPr lang="uk-UA" dirty="0" smtClean="0">
              <a:solidFill>
                <a:srgbClr val="0070C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Це  </a:t>
            </a: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коливальні 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переходи. </a:t>
            </a:r>
            <a:endParaRPr lang="uk-UA" dirty="0" smtClean="0">
              <a:solidFill>
                <a:srgbClr val="0070C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</a:t>
            </a:r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Електрони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молекули можуть переходити на вищі рівні електронної енергії. Це – 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електронні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переходи.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dirty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81753" y="785794"/>
            <a:ext cx="40811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7. Походження молекулярних спектрів</a:t>
            </a:r>
            <a:endParaRPr lang="ru-RU" dirty="0"/>
          </a:p>
        </p:txBody>
      </p:sp>
      <p:pic>
        <p:nvPicPr>
          <p:cNvPr id="8" name="Picture 2" descr="http://www.webpoliteh.ru/images/stories/fiz2/image078_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36199" y="3017088"/>
            <a:ext cx="4974992" cy="3269701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613688" y="5640458"/>
            <a:ext cx="145089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Електронні</a:t>
            </a:r>
          </a:p>
          <a:p>
            <a:pPr algn="ctr"/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рівні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79279" y="5640458"/>
            <a:ext cx="128883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Коливні</a:t>
            </a:r>
          </a:p>
          <a:p>
            <a:pPr algn="ctr"/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рівні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854829" y="5667789"/>
            <a:ext cx="137311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Обертові</a:t>
            </a:r>
          </a:p>
          <a:p>
            <a:pPr algn="ctr"/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рівні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697124" y="1802946"/>
            <a:ext cx="48223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двоатомної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молекули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15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09720" y="1214422"/>
            <a:ext cx="86439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Оскільки всі три типи внутрішньої енергії молекули </a:t>
            </a:r>
            <a:r>
              <a:rPr lang="uk-UA" sz="1600" dirty="0" err="1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квантуються</a:t>
            </a:r>
            <a:r>
              <a:rPr lang="uk-UA" sz="1600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, відповідні переходи можуть відбуватися тільки при певному значенні довжини хвилі, коли енергія кванту </a:t>
            </a:r>
            <a:r>
              <a:rPr lang="en-US" sz="1600" dirty="0" err="1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hν</a:t>
            </a:r>
            <a:r>
              <a:rPr lang="uk-UA" sz="1600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 дорівнює інтервалу між дискретними рівнями внутрішньої енергії. </a:t>
            </a:r>
          </a:p>
          <a:p>
            <a:r>
              <a:rPr lang="uk-UA" sz="1600" dirty="0">
                <a:latin typeface="+mj-lt"/>
                <a:ea typeface="Calibri" pitchFamily="34" charset="0"/>
                <a:cs typeface="Times New Roman" pitchFamily="18" charset="0"/>
              </a:rPr>
              <a:t>Для кожного типу переходів існує багато різних можливих рівнів енергії, тому може поглинатися випромінювання з різними довжинами хвиль. </a:t>
            </a:r>
            <a:endParaRPr lang="en-US" sz="1600" dirty="0">
              <a:latin typeface="+mj-lt"/>
              <a:ea typeface="Calibri" pitchFamily="34" charset="0"/>
              <a:cs typeface="Times New Roman" pitchFamily="18" charset="0"/>
            </a:endParaRPr>
          </a:p>
          <a:p>
            <a:r>
              <a:rPr lang="uk-UA" sz="1600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Переходи зображують з допомогою діаграми енергетичних рівнів</a:t>
            </a:r>
            <a:endParaRPr lang="ru-RU" sz="1600" dirty="0">
              <a:solidFill>
                <a:srgbClr val="0000FF"/>
              </a:solidFill>
              <a:latin typeface="+mj-lt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8872" y="2929727"/>
            <a:ext cx="5214974" cy="360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559425" name="AutoShape 1"/>
          <p:cNvCxnSpPr>
            <a:cxnSpLocks noChangeShapeType="1"/>
          </p:cNvCxnSpPr>
          <p:nvPr/>
        </p:nvCxnSpPr>
        <p:spPr bwMode="auto">
          <a:xfrm rot="5400000" flipH="1" flipV="1">
            <a:off x="2768585" y="4541837"/>
            <a:ext cx="3225806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5" name="TextBox 14"/>
          <p:cNvSpPr txBox="1"/>
          <p:nvPr/>
        </p:nvSpPr>
        <p:spPr>
          <a:xfrm rot="16200000">
            <a:off x="3693335" y="4122764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FF0000"/>
                </a:solidFill>
                <a:latin typeface="+mj-lt"/>
              </a:rPr>
              <a:t>Енергія</a:t>
            </a:r>
            <a:endParaRPr lang="ru-RU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559427" name="Rectangle 3"/>
          <p:cNvSpPr>
            <a:spLocks noChangeArrowheads="1"/>
          </p:cNvSpPr>
          <p:nvPr/>
        </p:nvSpPr>
        <p:spPr bwMode="auto">
          <a:xfrm>
            <a:off x="638355" y="3306030"/>
            <a:ext cx="331453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Діаграма енергетичних рівнів, яка ілюструє зміну енергії при поглинанні електромагнітного випромінювання: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solidFill>
                  <a:srgbClr val="CC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</a:t>
            </a:r>
            <a:r>
              <a:rPr lang="uk-UA" sz="1400" dirty="0">
                <a:solidFill>
                  <a:srgbClr val="CC0099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uk-UA" sz="1400" dirty="0">
                <a:solidFill>
                  <a:srgbClr val="CC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обертальні переходи (</a:t>
            </a:r>
            <a:r>
              <a:rPr lang="uk-UA" sz="1400" dirty="0" smtClean="0">
                <a:solidFill>
                  <a:srgbClr val="CC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дальша </a:t>
            </a:r>
            <a:r>
              <a:rPr lang="uk-UA" sz="1400" dirty="0">
                <a:solidFill>
                  <a:srgbClr val="CC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ІЧ-область),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uk-UA" sz="1400" dirty="0">
                <a:solidFill>
                  <a:srgbClr val="0000FF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uk-UA" sz="140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обертально-коливальні переходи (ближня ІЧ-область), </a:t>
            </a:r>
            <a:endParaRPr lang="uk-UA" sz="1400" dirty="0" smtClean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</a:t>
            </a:r>
            <a:r>
              <a:rPr lang="uk-UA" sz="1400" dirty="0">
                <a:solidFill>
                  <a:srgbClr val="0000FF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uk-UA" sz="1400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обертально-коливально-електронні переходи  (видима і УФ-область).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</a:t>
            </a:r>
            <a:r>
              <a:rPr lang="uk-UA" sz="1400" baseline="-30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lang="uk-UA" sz="1400" dirty="0" smtClean="0">
                <a:solidFill>
                  <a:srgbClr val="FF0000"/>
                </a:solidFill>
                <a:latin typeface="Calibri"/>
                <a:ea typeface="Calibri" pitchFamily="34" charset="0"/>
                <a:cs typeface="Times New Roman" pitchFamily="18" charset="0"/>
              </a:rPr>
              <a:t>– </a:t>
            </a:r>
            <a:r>
              <a:rPr lang="uk-UA" sz="14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основний          </a:t>
            </a:r>
            <a:r>
              <a:rPr lang="uk-UA" sz="1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електронний стан,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</a:t>
            </a:r>
            <a:r>
              <a:rPr lang="uk-UA" sz="1400" baseline="-30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uk-UA" sz="1400" dirty="0" smtClean="0">
                <a:solidFill>
                  <a:srgbClr val="FF0000"/>
                </a:solidFill>
                <a:latin typeface="Calibri"/>
                <a:ea typeface="Calibri" pitchFamily="34" charset="0"/>
                <a:cs typeface="Times New Roman" pitchFamily="18" charset="0"/>
              </a:rPr>
              <a:t>– </a:t>
            </a:r>
            <a:r>
              <a:rPr lang="uk-UA" sz="14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перший                  </a:t>
            </a:r>
            <a:r>
              <a:rPr lang="uk-UA" sz="1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збуджений електронний стан.</a:t>
            </a:r>
            <a:endParaRPr lang="uk-UA" sz="1400" dirty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67439" y="642918"/>
            <a:ext cx="40811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7. Походження молекулярних спектрів</a:t>
            </a:r>
            <a:endParaRPr lang="ru-RU" dirty="0"/>
          </a:p>
        </p:txBody>
      </p:sp>
      <p:sp>
        <p:nvSpPr>
          <p:cNvPr id="3582978" name="Text Box 2"/>
          <p:cNvSpPr txBox="1">
            <a:spLocks noChangeArrowheads="1"/>
          </p:cNvSpPr>
          <p:nvPr/>
        </p:nvSpPr>
        <p:spPr bwMode="auto">
          <a:xfrm>
            <a:off x="3988198" y="2646557"/>
            <a:ext cx="357190" cy="33670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ru-RU" sz="1400" dirty="0">
                <a:latin typeface="Times New Roman" pitchFamily="18" charset="0"/>
                <a:cs typeface="Arial" pitchFamily="34" charset="0"/>
              </a:rPr>
              <a:t>    Е</a:t>
            </a:r>
            <a:r>
              <a:rPr lang="ru-RU" sz="1400" baseline="-25000" dirty="0">
                <a:latin typeface="Times New Roman" pitchFamily="18" charset="0"/>
                <a:cs typeface="Arial" pitchFamily="34" charset="0"/>
              </a:rPr>
              <a:t>0                        </a:t>
            </a:r>
            <a:r>
              <a:rPr lang="ru-RU" sz="1400" dirty="0" err="1">
                <a:latin typeface="Times New Roman" pitchFamily="18" charset="0"/>
                <a:cs typeface="Arial" pitchFamily="34" charset="0"/>
              </a:rPr>
              <a:t>Енергія</a:t>
            </a:r>
            <a:r>
              <a:rPr lang="ru-RU" sz="1400" dirty="0">
                <a:latin typeface="Times New Roman" pitchFamily="18" charset="0"/>
                <a:cs typeface="Arial" pitchFamily="34" charset="0"/>
              </a:rPr>
              <a:t>   </a:t>
            </a:r>
            <a:r>
              <a:rPr lang="en-US" sz="1400" dirty="0" err="1">
                <a:latin typeface="Times New Roman" pitchFamily="18" charset="0"/>
                <a:cs typeface="Arial" pitchFamily="34" charset="0"/>
              </a:rPr>
              <a:t>hν</a:t>
            </a:r>
            <a:r>
              <a:rPr lang="ru-RU" sz="1400" dirty="0">
                <a:latin typeface="Times New Roman" pitchFamily="18" charset="0"/>
                <a:cs typeface="Arial" pitchFamily="34" charset="0"/>
              </a:rPr>
              <a:t>             Е</a:t>
            </a:r>
            <a:r>
              <a:rPr lang="ru-RU" sz="1400" baseline="-25000" dirty="0">
                <a:latin typeface="Times New Roman" pitchFamily="18" charset="0"/>
                <a:cs typeface="Arial" pitchFamily="34" charset="0"/>
              </a:rPr>
              <a:t>1</a:t>
            </a:r>
            <a:endParaRPr lang="ru-RU" sz="1400" dirty="0">
              <a:latin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endParaRPr lang="ru-RU" sz="1400" baseline="-25000" dirty="0">
              <a:latin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ru-RU" sz="1400" baseline="-25000" dirty="0">
                <a:latin typeface="Times New Roman" pitchFamily="18" charset="0"/>
                <a:cs typeface="Arial" pitchFamily="34" charset="0"/>
              </a:rPr>
              <a:t>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19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58401" name="Rectangle 1"/>
          <p:cNvSpPr>
            <a:spLocks noChangeArrowheads="1"/>
          </p:cNvSpPr>
          <p:nvPr/>
        </p:nvSpPr>
        <p:spPr bwMode="auto">
          <a:xfrm>
            <a:off x="1199737" y="1142984"/>
            <a:ext cx="1007827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У молекул, як і у атомів, найбільш збудливими є зовнішні, тобто валентні (оптичні) електрони. Енергія збудження цих електронів в молекулах приблизно така ж, як і у атомів (150-600 кДж/моль), що відповідає випромінюванню у видимій і УФ областях спектру. 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Переходи між коливальними рівнями в межах одного електронного рівня відповідають меншим енергіям (0,4-150 кДж/моль, випромінювання в ближній ІЧ-області). </a:t>
            </a: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Переходи між обертальними рівнями характеризуються ще меншою енергією (0,001-0,4 кДж/моль, випромінювання в далекій ІЧ і мікрохвильовій областях). </a:t>
            </a:r>
            <a:endParaRPr lang="ru-RU" dirty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Чистих електронних і коливальних спектрів немає. 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Електронний перехід 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обов’</a:t>
            </a:r>
            <a:r>
              <a:rPr lang="ru-RU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язково</a:t>
            </a: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супроводжується</a:t>
            </a: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зміною</a:t>
            </a: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коливального</a:t>
            </a: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і</a:t>
            </a: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обертального</a:t>
            </a: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рівнів</a:t>
            </a: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коливальний</a:t>
            </a: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перехід</a:t>
            </a: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приводить до </a:t>
            </a:r>
            <a:r>
              <a:rPr lang="ru-RU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обертального</a:t>
            </a: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558403" name="Picture 3" descr="Картинки по запросу IR spect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66322" y="3805958"/>
            <a:ext cx="5628877" cy="2552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167439" y="642918"/>
            <a:ext cx="40811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7. Походження молекулярних спектрів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555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1984375" y="6582245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810116" y="500043"/>
            <a:ext cx="5643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b="1" dirty="0"/>
              <a:t>8. Характеристика переходів між енергетичними рівнями і види молекулярних спектрів</a:t>
            </a:r>
            <a:endParaRPr lang="ru-RU" dirty="0"/>
          </a:p>
        </p:txBody>
      </p:sp>
      <p:sp>
        <p:nvSpPr>
          <p:cNvPr id="3557377" name="Rectangle 1"/>
          <p:cNvSpPr>
            <a:spLocks noChangeArrowheads="1"/>
          </p:cNvSpPr>
          <p:nvPr/>
        </p:nvSpPr>
        <p:spPr bwMode="auto">
          <a:xfrm>
            <a:off x="1411357" y="1202301"/>
            <a:ext cx="962107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Поглинання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(випромінювання)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у видимому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ультрафіолетовому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діапазонах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зумовлене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електронними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переходами,  в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інфрачервоному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мікрохвильовому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діапазонах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коливальними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обертальними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переходами в основному (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незбудженому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електронному</a:t>
            </a:r>
            <a:r>
              <a:rPr lang="ru-RU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стані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: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129395"/>
              </p:ext>
            </p:extLst>
          </p:nvPr>
        </p:nvGraphicFramePr>
        <p:xfrm>
          <a:off x="2901351" y="2247832"/>
          <a:ext cx="7048528" cy="1547622"/>
        </p:xfrm>
        <a:graphic>
          <a:graphicData uri="http://schemas.openxmlformats.org/drawingml/2006/table">
            <a:tbl>
              <a:tblPr/>
              <a:tblGrid>
                <a:gridCol w="3523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46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9015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Випромінювання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Тип переходів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015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Мікрохвильове</a:t>
                      </a:r>
                      <a:endParaRPr lang="ru-RU" sz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Обертальні</a:t>
                      </a:r>
                      <a:endParaRPr lang="ru-RU" sz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015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Інфрачервоне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Обертальні/коливальні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015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Ближнє інфрачервоне</a:t>
                      </a:r>
                      <a:endParaRPr lang="ru-RU" sz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Коливальні</a:t>
                      </a:r>
                      <a:endParaRPr lang="ru-RU" sz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015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Видиме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Електронів валентних </a:t>
                      </a:r>
                      <a:r>
                        <a:rPr lang="uk-UA" sz="16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орбіталей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015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Ультрафіолетове</a:t>
                      </a:r>
                      <a:endParaRPr lang="ru-RU" sz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Електронні</a:t>
                      </a:r>
                      <a:endParaRPr lang="ru-RU" sz="12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557378" name="Rectangle 2"/>
          <p:cNvSpPr>
            <a:spLocks noChangeArrowheads="1"/>
          </p:cNvSpPr>
          <p:nvPr/>
        </p:nvSpPr>
        <p:spPr bwMode="auto">
          <a:xfrm>
            <a:off x="1524002" y="3730446"/>
            <a:ext cx="91037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uk-UA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lang="uk-UA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кожного типу переходів існує  багато різних можливих рівнів енергії, тому може поглинатися і випускатися випромінювання з різними довжинами хвиль. </a:t>
            </a:r>
            <a:endParaRPr lang="uk-UA" i="1" dirty="0">
              <a:latin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262270" y="4603911"/>
            <a:ext cx="977016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Винятково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обертальні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переходи можуть відбуватися в </a:t>
            </a:r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далекій </a:t>
            </a: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ІЧ- або мікрохвильовій області електромагнітного спектру (приблизно від 100 мм до 10 см), енергія в яких недостатня для здійснення коливальних або електронних переходів. </a:t>
            </a:r>
            <a:r>
              <a:rPr lang="uk-UA" sz="1600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При </a:t>
            </a:r>
            <a:r>
              <a:rPr lang="uk-UA" sz="1600" i="1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зміні обертальної енергії молекули виникає лінійчатий </a:t>
            </a:r>
            <a:r>
              <a:rPr lang="uk-UA" sz="1600" b="1" i="1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обертальний спектр</a:t>
            </a:r>
            <a:r>
              <a:rPr lang="uk-UA" sz="1600" i="1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  <a:endParaRPr lang="ru-RU" sz="1600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При 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кімнатній температурі молекула зазвичай знаходиться на нижньому рівні електронної енергії, який називається основним станом (Е</a:t>
            </a:r>
            <a:r>
              <a:rPr lang="uk-UA" sz="1600" baseline="-300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0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). Обертальні переходи відбуваються в основному електронному 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стані, </a:t>
            </a:r>
            <a:r>
              <a:rPr lang="uk-UA" sz="16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хоча можлива і помітна заселеність збуджених станів молекули. </a:t>
            </a:r>
          </a:p>
        </p:txBody>
      </p:sp>
    </p:spTree>
    <p:extLst>
      <p:ext uri="{BB962C8B-B14F-4D97-AF65-F5344CB8AC3E}">
        <p14:creationId xmlns:p14="http://schemas.microsoft.com/office/powerpoint/2010/main" val="370791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7596199" y="714356"/>
            <a:ext cx="2744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1</a:t>
            </a:r>
            <a:r>
              <a:rPr lang="en-US" b="1" dirty="0" smtClean="0"/>
              <a:t>/</a:t>
            </a:r>
            <a:r>
              <a:rPr lang="uk-UA" b="1" dirty="0" smtClean="0"/>
              <a:t> </a:t>
            </a:r>
            <a:r>
              <a:rPr lang="uk-UA" b="1" dirty="0"/>
              <a:t>Електромагнітна хвиля</a:t>
            </a:r>
            <a:endParaRPr lang="ru-RU" dirty="0"/>
          </a:p>
        </p:txBody>
      </p:sp>
      <p:sp>
        <p:nvSpPr>
          <p:cNvPr id="3526667" name="Rectangle 11"/>
          <p:cNvSpPr>
            <a:spLocks noChangeArrowheads="1"/>
          </p:cNvSpPr>
          <p:nvPr/>
        </p:nvSpPr>
        <p:spPr bwMode="auto">
          <a:xfrm>
            <a:off x="1738282" y="1214423"/>
            <a:ext cx="8786874" cy="8309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143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Довжина хвилі  </a:t>
            </a:r>
            <a:r>
              <a:rPr lang="uk-UA" sz="1600" dirty="0">
                <a:latin typeface="Cambria" pitchFamily="18" charset="0"/>
                <a:sym typeface="Symbol" pitchFamily="18" charset="2"/>
              </a:rPr>
              <a:t>– відстань між найближчими точками простору, коливання в яких відбуваються в однаковій фазі. </a:t>
            </a:r>
          </a:p>
          <a:p>
            <a:pPr indent="114300" algn="just" fontAlgn="base">
              <a:spcBef>
                <a:spcPct val="0"/>
              </a:spcBef>
              <a:spcAft>
                <a:spcPct val="0"/>
              </a:spcAft>
            </a:pPr>
            <a:endParaRPr lang="uk-UA" sz="1600" dirty="0">
              <a:solidFill>
                <a:srgbClr val="FF0000"/>
              </a:solidFill>
              <a:latin typeface="Cambria" pitchFamily="18" charset="0"/>
              <a:sym typeface="Symbol" pitchFamily="18" charset="2"/>
            </a:endParaRPr>
          </a:p>
        </p:txBody>
      </p:sp>
      <p:pic>
        <p:nvPicPr>
          <p:cNvPr id="7" name="Picture 3" descr="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307823" y="2086943"/>
            <a:ext cx="4857752" cy="305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26672" name="Rectangle 16"/>
          <p:cNvSpPr>
            <a:spLocks noChangeArrowheads="1"/>
          </p:cNvSpPr>
          <p:nvPr/>
        </p:nvSpPr>
        <p:spPr bwMode="auto">
          <a:xfrm>
            <a:off x="1809721" y="4143380"/>
            <a:ext cx="404379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Частотою є</a:t>
            </a:r>
            <a:r>
              <a:rPr lang="uk-UA" sz="1600" dirty="0"/>
              <a:t> </a:t>
            </a:r>
            <a:r>
              <a:rPr lang="uk-UA" sz="1600" dirty="0">
                <a:latin typeface="+mj-lt"/>
              </a:rPr>
              <a:t>число коливань за одну секунду</a:t>
            </a:r>
            <a:endParaRPr lang="uk-UA" sz="1600" dirty="0">
              <a:latin typeface="+mj-lt"/>
              <a:sym typeface="Symbol" pitchFamily="18" charset="2"/>
            </a:endParaRPr>
          </a:p>
        </p:txBody>
      </p:sp>
      <p:sp>
        <p:nvSpPr>
          <p:cNvPr id="3526675" name="Rectangle 19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1881159" y="4786322"/>
            <a:ext cx="40101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Зв’язок між довжиною хвилі та частотою</a:t>
            </a:r>
            <a:endParaRPr lang="ru-RU" sz="1600" dirty="0">
              <a:solidFill>
                <a:srgbClr val="FF0000"/>
              </a:solidFill>
              <a:latin typeface="Cambria" pitchFamily="18" charset="0"/>
              <a:sym typeface="Symbol" pitchFamily="18" charset="2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809720" y="5643578"/>
            <a:ext cx="4643470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1738282" y="4784729"/>
            <a:ext cx="4643470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526678" name="Rectangle 22"/>
          <p:cNvSpPr>
            <a:spLocks noChangeArrowheads="1"/>
          </p:cNvSpPr>
          <p:nvPr/>
        </p:nvSpPr>
        <p:spPr bwMode="auto">
          <a:xfrm>
            <a:off x="1881158" y="5720664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Хвильове число  </a:t>
            </a:r>
            <a:r>
              <a:rPr lang="uk-UA" sz="1600" dirty="0">
                <a:latin typeface="Cambria" pitchFamily="18" charset="0"/>
                <a:sym typeface="Symbol" pitchFamily="18" charset="2"/>
              </a:rPr>
              <a:t>-  величина обернена до довжини хвилі</a:t>
            </a:r>
          </a:p>
        </p:txBody>
      </p:sp>
      <p:graphicFrame>
        <p:nvGraphicFramePr>
          <p:cNvPr id="3526679" name="Object 23"/>
          <p:cNvGraphicFramePr>
            <a:graphicFrameLocks noChangeAspect="1"/>
          </p:cNvGraphicFramePr>
          <p:nvPr/>
        </p:nvGraphicFramePr>
        <p:xfrm>
          <a:off x="7239009" y="5630590"/>
          <a:ext cx="857255" cy="513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4" imgW="571320" imgH="342720" progId="">
                  <p:embed/>
                </p:oleObj>
              </mc:Choice>
              <mc:Fallback>
                <p:oleObj name="Equation" r:id="rId4" imgW="571320" imgH="342720" progId="">
                  <p:embed/>
                  <p:pic>
                    <p:nvPicPr>
                      <p:cNvPr id="352667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9" y="5630590"/>
                        <a:ext cx="857255" cy="5130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26680" name="Rectangle 24"/>
          <p:cNvSpPr>
            <a:spLocks noChangeArrowheads="1"/>
          </p:cNvSpPr>
          <p:nvPr/>
        </p:nvSpPr>
        <p:spPr bwMode="auto">
          <a:xfrm>
            <a:off x="1738282" y="6121620"/>
            <a:ext cx="87154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400" i="1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Хвильове число показує кількість довжин хвиль, які вміщуються на довжині 1</a:t>
            </a:r>
            <a:r>
              <a:rPr lang="ru-RU" sz="1400" i="1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 </a:t>
            </a:r>
            <a:r>
              <a:rPr lang="uk-UA" sz="1400" i="1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см і має розмірність см</a:t>
            </a:r>
            <a:r>
              <a:rPr lang="uk-UA" sz="1400" i="1" baseline="30000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-1</a:t>
            </a:r>
            <a:r>
              <a:rPr lang="uk-UA" sz="1400" i="1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. </a:t>
            </a:r>
          </a:p>
        </p:txBody>
      </p:sp>
      <p:graphicFrame>
        <p:nvGraphicFramePr>
          <p:cNvPr id="3526681" name="Object 25"/>
          <p:cNvGraphicFramePr>
            <a:graphicFrameLocks noChangeAspect="1"/>
          </p:cNvGraphicFramePr>
          <p:nvPr/>
        </p:nvGraphicFramePr>
        <p:xfrm>
          <a:off x="6024563" y="4000504"/>
          <a:ext cx="842963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6" imgW="495000" imgH="444240" progId="">
                  <p:embed/>
                </p:oleObj>
              </mc:Choice>
              <mc:Fallback>
                <p:oleObj name="Equation" r:id="rId6" imgW="495000" imgH="444240" progId="">
                  <p:embed/>
                  <p:pic>
                    <p:nvPicPr>
                      <p:cNvPr id="3526681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4563" y="4000504"/>
                        <a:ext cx="842963" cy="74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7" name="Рисунок 36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81158" y="2357431"/>
            <a:ext cx="3810000" cy="1051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26683" name="Rectangle 2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26682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613650"/>
              </p:ext>
            </p:extLst>
          </p:nvPr>
        </p:nvGraphicFramePr>
        <p:xfrm>
          <a:off x="6008210" y="4815668"/>
          <a:ext cx="785818" cy="8149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Формула" r:id="rId9" imgW="406048" imgH="393359" progId="Equation.3">
                  <p:embed/>
                </p:oleObj>
              </mc:Choice>
              <mc:Fallback>
                <p:oleObj name="Формула" r:id="rId9" imgW="406048" imgH="393359" progId="Equation.3">
                  <p:embed/>
                  <p:pic>
                    <p:nvPicPr>
                      <p:cNvPr id="352668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8210" y="4815668"/>
                        <a:ext cx="785818" cy="81492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268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79905" name="Rectangle 1"/>
          <p:cNvSpPr>
            <a:spLocks noChangeArrowheads="1"/>
          </p:cNvSpPr>
          <p:nvPr/>
        </p:nvSpPr>
        <p:spPr bwMode="auto">
          <a:xfrm>
            <a:off x="934277" y="1229810"/>
            <a:ext cx="10008705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При ще більш високих енергіях (у видимій області і УФ-областях) стають можливими переходи між різними електронними рівнями, на які додатково накладаються обертальні і коливальні </a:t>
            </a:r>
            <a:r>
              <a:rPr lang="uk-UA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переходи. </a:t>
            </a:r>
            <a:endParaRPr lang="uk-UA" dirty="0">
              <a:solidFill>
                <a:srgbClr val="FF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 результаті з’являється величезна число можливих переходів. І хоча всі види енергії </a:t>
            </a:r>
            <a:r>
              <a:rPr lang="uk-UA" dirty="0" err="1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квантовані</a:t>
            </a: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а 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переходам відповідають дискретні значення довжин хвиль, їх занадто багато і вони надто близько розташовані, щоб розрізнятися як окремі лінії чи смуги. Спектри отримуються ще більш </a:t>
            </a: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“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змазаними”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Результуючий спектр містить широкі (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огинаючі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 смуги поглинання.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10116" y="500043"/>
            <a:ext cx="5643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b="1" dirty="0"/>
              <a:t>8. Характеристика переходів між енергетичними рівнями і види молекулярних спектрів</a:t>
            </a:r>
            <a:endParaRPr lang="ru-RU" dirty="0"/>
          </a:p>
        </p:txBody>
      </p:sp>
      <p:sp>
        <p:nvSpPr>
          <p:cNvPr id="3579915" name="AutoShape 11" descr="https://www2.chemistry.msu.edu/faculty/reusch/virttxtjml/spectrpy/Images/thioestr.gif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79917" name="AutoShape 13" descr="https://www2.chemistry.msu.edu/faculty/reusch/virttxtjml/spectrpy/Images/thioestr.gif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79919" name="AutoShape 15" descr="https://www2.chemistry.msu.edu/faculty/reusch/virttxtjml/spectrpy/Images/thioestr.gif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79921" name="AutoShape 17" descr="https://www2.chemistry.msu.edu/faculty/reusch/virttxtjml/spectrpy/Images/thioestr.gif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1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9548" y="3344571"/>
            <a:ext cx="5328220" cy="264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7073" name="Rectangle 1"/>
          <p:cNvSpPr>
            <a:spLocks noChangeArrowheads="1"/>
          </p:cNvSpPr>
          <p:nvPr/>
        </p:nvSpPr>
        <p:spPr bwMode="auto">
          <a:xfrm>
            <a:off x="729627" y="6024221"/>
            <a:ext cx="107327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Типовий </a:t>
            </a:r>
            <a:r>
              <a:rPr lang="uk-UA" dirty="0" err="1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УФ-спектр</a:t>
            </a:r>
            <a:r>
              <a:rPr lang="uk-UA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поглинання для 5-метокси-6-(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uk-UA" dirty="0" err="1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-метоксифеніл</a:t>
            </a:r>
            <a:r>
              <a:rPr lang="uk-UA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)-4-феніл-2(1Н) піридину в метанолі</a:t>
            </a:r>
            <a:endParaRPr lang="uk-UA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94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1881158" y="660812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233577" y="1142984"/>
            <a:ext cx="9077265" cy="339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80929" name="Rectangle 1"/>
          <p:cNvSpPr>
            <a:spLocks noChangeArrowheads="1"/>
          </p:cNvSpPr>
          <p:nvPr/>
        </p:nvSpPr>
        <p:spPr bwMode="auto">
          <a:xfrm>
            <a:off x="724275" y="1009339"/>
            <a:ext cx="1074345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uk-UA" sz="1600" dirty="0" smtClean="0">
                <a:solidFill>
                  <a:srgbClr val="FF0000"/>
                </a:solidFill>
                <a:latin typeface="+mj-lt"/>
                <a:ea typeface="Calibri" pitchFamily="34" charset="0"/>
                <a:cs typeface="Times New Roman" pitchFamily="18" charset="0"/>
              </a:rPr>
              <a:t>	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uk-UA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Із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збільшенням енергії (зменшенням довжини хвилі) до обертальних переходів додаються коливальні, 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 результаті можливі різні обертально-коливальні переходи.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Молекула з кожного обертального рівня нижнього коливального рівня може перейти на різні обертальні рівні збудженого коливального </a:t>
            </a:r>
            <a:r>
              <a:rPr lang="uk-UA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рівня</a:t>
            </a: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Такі спектри спостерігаються в середній і </a:t>
            </a: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далекій ІЧ-областях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580931" name="Picture 3" descr="Картинки по запросу IR spectra"/>
          <p:cNvPicPr>
            <a:picLocks noChangeAspect="1" noChangeArrowheads="1"/>
          </p:cNvPicPr>
          <p:nvPr/>
        </p:nvPicPr>
        <p:blipFill>
          <a:blip r:embed="rId2" cstate="print"/>
          <a:srcRect b="6249"/>
          <a:stretch>
            <a:fillRect/>
          </a:stretch>
        </p:blipFill>
        <p:spPr bwMode="auto">
          <a:xfrm>
            <a:off x="6308759" y="2589534"/>
            <a:ext cx="5309334" cy="311463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214856" y="5682144"/>
            <a:ext cx="2833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Типовий ІЧ-спектр фенолу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10116" y="500043"/>
            <a:ext cx="5643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b="1" dirty="0"/>
              <a:t>8. Характеристика переходів між енергетичними рівнями і види молекулярних спектрів</a:t>
            </a:r>
            <a:endParaRPr lang="ru-RU" dirty="0"/>
          </a:p>
        </p:txBody>
      </p:sp>
      <p:sp>
        <p:nvSpPr>
          <p:cNvPr id="12" name="Rectangle 22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357808" y="2758267"/>
            <a:ext cx="5738191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indent="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Отже, </a:t>
            </a:r>
            <a:r>
              <a:rPr lang="uk-UA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для </a:t>
            </a:r>
            <a:r>
              <a:rPr lang="uk-UA" sz="1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обертальних переходів </a:t>
            </a:r>
            <a:r>
              <a:rPr lang="uk-UA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достатньо низької енергії (великі довжини хвиль, мікрохвильова або </a:t>
            </a:r>
            <a:r>
              <a:rPr lang="uk-UA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далекої </a:t>
            </a:r>
            <a:r>
              <a:rPr lang="uk-UA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ІЧ-область). </a:t>
            </a:r>
            <a:r>
              <a:rPr lang="uk-UA" sz="1600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Спектри обертання в аналізі використовують </a:t>
            </a:r>
            <a:r>
              <a:rPr lang="uk-UA" sz="1600" dirty="0" err="1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рідко</a:t>
            </a:r>
            <a:r>
              <a:rPr lang="uk-UA" sz="1600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. </a:t>
            </a:r>
            <a:endParaRPr lang="uk-UA" sz="1600" dirty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indent="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uk-UA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Коливальні </a:t>
            </a:r>
            <a:r>
              <a:rPr lang="uk-UA" sz="1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переходи </a:t>
            </a:r>
            <a:r>
              <a:rPr lang="uk-UA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потребують більшої енергії (ближня ІЧ-область</a:t>
            </a:r>
            <a:r>
              <a:rPr lang="uk-UA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). </a:t>
            </a: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Коливальні </a:t>
            </a:r>
            <a:r>
              <a:rPr lang="uk-UA" sz="1600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спектри, які відповідають енергетичним рівням 200-5000 см</a:t>
            </a:r>
            <a:r>
              <a:rPr lang="uk-UA" sz="1600" baseline="30000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–1</a:t>
            </a:r>
            <a:r>
              <a:rPr lang="uk-UA" sz="1600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(3-60 </a:t>
            </a:r>
            <a:r>
              <a:rPr lang="uk-UA" sz="1600" dirty="0" err="1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кДж</a:t>
            </a:r>
            <a:r>
              <a:rPr lang="uk-UA" sz="1600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/моль</a:t>
            </a: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) – Основа ІЧ-спектроскопії</a:t>
            </a:r>
            <a:r>
              <a:rPr lang="uk-UA" sz="1600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.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uk-UA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електронні переходи</a:t>
            </a:r>
            <a:r>
              <a:rPr lang="uk-UA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- необхідна </a:t>
            </a:r>
            <a:r>
              <a:rPr lang="uk-UA" sz="1600" dirty="0" err="1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ВиЩА</a:t>
            </a:r>
            <a:r>
              <a:rPr lang="uk-UA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енергія (видима </a:t>
            </a:r>
            <a:r>
              <a:rPr lang="uk-UA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та </a:t>
            </a:r>
            <a:r>
              <a:rPr lang="uk-UA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УФ-області).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вивченні електронних спектрів молекул та іонів у розчині ґрунтується молекулярна абсорбційна спектроскопія.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96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600200" y="1142984"/>
            <a:ext cx="8710642" cy="339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10248" y="50004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uk-UA" b="1" dirty="0"/>
              <a:t>9. Електронні спектри. </a:t>
            </a:r>
            <a:endParaRPr lang="en-US" b="1" dirty="0"/>
          </a:p>
          <a:p>
            <a:pPr algn="r"/>
            <a:r>
              <a:rPr lang="uk-UA" b="1" dirty="0"/>
              <a:t>Типи переходів електронів в молекулі</a:t>
            </a:r>
            <a:endParaRPr lang="ru-RU" dirty="0"/>
          </a:p>
        </p:txBody>
      </p:sp>
      <p:sp>
        <p:nvSpPr>
          <p:cNvPr id="3578881" name="Rectangle 1"/>
          <p:cNvSpPr>
            <a:spLocks noChangeArrowheads="1"/>
          </p:cNvSpPr>
          <p:nvPr/>
        </p:nvSpPr>
        <p:spPr bwMode="auto">
          <a:xfrm>
            <a:off x="675860" y="1388368"/>
            <a:ext cx="1084359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uk-UA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	Електронні </a:t>
            </a: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спектри у видимій і УФ-областях </a:t>
            </a:r>
            <a:r>
              <a:rPr lang="uk-UA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зумовлені поглинанням випромінювання особливими групами, зв’язками і функціональними групами, які входять в склад молекули. Довжина хвилі і інтенсивність поглинання залежать від природи групи.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uk-UA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	Типи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переходів електронів, які спричинюють виникнення електронних спектрів.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Електрони 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заповнених рівнів. Енергії їх збудження дуже високі, і вони не вносять вклад в поглинання у видимій і 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УФ-областях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Електрони 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ковалентних одинарних зв’язків (σ-зв’язків), наприклад, одинарні зв’язки  в насичених вуглеводнях –СН</a:t>
            </a:r>
            <a:r>
              <a:rPr lang="uk-UA" baseline="-300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–СН</a:t>
            </a:r>
            <a:r>
              <a:rPr lang="uk-UA" baseline="-300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–. Їх енергії збудження також дуже великі, щоб давати вклад в поглинання у видимій і 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УФ-областях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Електрони 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вільних (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незв’язуючих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 електронних пар валентної оболонки атомів (</a:t>
            </a:r>
            <a:r>
              <a:rPr lang="en-US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-електрони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), наприклад, в атомах </a:t>
            </a:r>
            <a:r>
              <a:rPr lang="en-US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О, </a:t>
            </a:r>
            <a:r>
              <a:rPr lang="en-US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S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і галогенів. Ці електрони зв’язані слабше, ніж σ-електрони, і можуть збуджуватися під дією видимого і 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УФ-випромінювання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Електрони 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π-орбіталей (π-електрони), наприклад, подвійних і потрійних зв’язків. </a:t>
            </a: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Електрони 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збуджуються </a:t>
            </a: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найлегше, зумовлюють 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більшість електронних спектрів поглинання у </a:t>
            </a: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видимій, 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УФ-областях.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d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- і </a:t>
            </a:r>
            <a:r>
              <a:rPr lang="en-US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f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-електрони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 молекулах неорганічних речовин. Переходи електронів з 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незбудженої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d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-орбіталі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на збуджену </a:t>
            </a:r>
            <a:r>
              <a:rPr lang="en-US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d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-орбіталь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d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→ </a:t>
            </a:r>
            <a:r>
              <a:rPr lang="en-US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d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* перехід) здійснюються в комплексах 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йонів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перехідних </a:t>
            </a: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металів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Fe</a:t>
            </a:r>
            <a:r>
              <a:rPr lang="uk-UA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Mn</a:t>
            </a:r>
            <a:r>
              <a:rPr lang="uk-UA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Cr</a:t>
            </a:r>
            <a:r>
              <a:rPr lang="uk-UA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Ni</a:t>
            </a:r>
            <a:r>
              <a:rPr lang="uk-UA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Cu</a:t>
            </a:r>
            <a:r>
              <a:rPr lang="uk-UA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Ti</a:t>
            </a:r>
            <a:r>
              <a:rPr lang="uk-UA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Co</a:t>
            </a:r>
            <a:r>
              <a:rPr lang="uk-UA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U</a:t>
            </a:r>
            <a:r>
              <a:rPr lang="uk-UA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Mo</a:t>
            </a:r>
            <a:r>
              <a:rPr lang="uk-UA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W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), тобто 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йонів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з незаповненими </a:t>
            </a:r>
            <a:r>
              <a:rPr lang="en-US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d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-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орбіталями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59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77857" name="Rectangle 1"/>
          <p:cNvSpPr>
            <a:spLocks noChangeArrowheads="1"/>
          </p:cNvSpPr>
          <p:nvPr/>
        </p:nvSpPr>
        <p:spPr bwMode="auto">
          <a:xfrm>
            <a:off x="993913" y="1131972"/>
            <a:ext cx="10088217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Електрони розміщуються на </a:t>
            </a:r>
            <a:r>
              <a:rPr lang="uk-UA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орбіталях</a:t>
            </a: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В молекулі є також незаселені в нормальному стані </a:t>
            </a:r>
            <a:r>
              <a:rPr lang="uk-UA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	орбіталі</a:t>
            </a: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які називаються </a:t>
            </a:r>
            <a:r>
              <a:rPr lang="uk-UA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розпушуючими (</a:t>
            </a:r>
            <a:r>
              <a:rPr lang="uk-UA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розрихлюючими</a:t>
            </a:r>
            <a:r>
              <a:rPr lang="uk-UA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), 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які 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відповідають енергетичним рівням збуджених станів і позначаються як σ*- або π*-орбіталі. </a:t>
            </a:r>
            <a:endParaRPr lang="uk-UA" dirty="0" smtClean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uk-UA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Поглинання </a:t>
            </a: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випромінювання призводить до переходу електрону на розпушуючу орбіталь. </a:t>
            </a: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Найчастіше здійснюються переходи з  π- і валентних (</a:t>
            </a:r>
            <a:r>
              <a:rPr lang="en-US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 орбіталей на π*-розпушуючі орбіталі: </a:t>
            </a:r>
            <a:endParaRPr lang="uk-UA" dirty="0" smtClean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π 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→ π* або </a:t>
            </a:r>
            <a:r>
              <a:rPr lang="en-US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→ π* відповідно. </a:t>
            </a:r>
            <a:r>
              <a:rPr lang="uk-UA" dirty="0" err="1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Незв’язуючі</a:t>
            </a: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-електрони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під дією короткохвильового випромінювання (довжини хвилі менше 200 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нм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  можуть також збуджуватися до розпушуючих σ*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-станів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→ σ*.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Переходи типів π → π* або </a:t>
            </a:r>
            <a:r>
              <a:rPr lang="en-US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→ π* характерні для молекул кетонів.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Електронні переходи можна представити з допомогою схеми валентних 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зв</a:t>
            </a:r>
            <a:r>
              <a:rPr lang="ru-RU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’</a:t>
            </a:r>
            <a:r>
              <a:rPr lang="uk-UA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язків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2574" y="4005306"/>
            <a:ext cx="3168947" cy="2652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77858" name="Rectangle 2"/>
          <p:cNvSpPr>
            <a:spLocks noChangeArrowheads="1"/>
          </p:cNvSpPr>
          <p:nvPr/>
        </p:nvSpPr>
        <p:spPr bwMode="auto">
          <a:xfrm>
            <a:off x="4883417" y="4160463"/>
            <a:ext cx="6119199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Ймовірність переходів π → π* вища, ніж  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→ π*; інтенсивність смуг поглинання для перших вища. </a:t>
            </a:r>
            <a:endParaRPr lang="uk-UA" dirty="0" smtClean="0">
              <a:solidFill>
                <a:srgbClr val="0000FF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Типові 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значення молярного коефіцієнта поглинання – кількісного критерію інтенсивності смуги – у максимумах смуг π → π</a:t>
            </a: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*- переходів 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складає від 1000 до 10000, в той час як для  </a:t>
            </a:r>
            <a:r>
              <a:rPr lang="en-US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→ π</a:t>
            </a:r>
            <a:r>
              <a:rPr lang="uk-UA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*- переходів </a:t>
            </a:r>
            <a:r>
              <a:rPr lang="uk-UA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вони менше 1000.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10248" y="50004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uk-UA" b="1" dirty="0"/>
              <a:t>9. Електронні спектри. </a:t>
            </a:r>
            <a:endParaRPr lang="en-US" b="1" dirty="0"/>
          </a:p>
          <a:p>
            <a:pPr algn="r"/>
            <a:r>
              <a:rPr lang="uk-UA" b="1" dirty="0"/>
              <a:t>Типи переходів електронів в молекулі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587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936" y="778954"/>
            <a:ext cx="6334293" cy="1511939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3269412" y="2390946"/>
            <a:ext cx="6023504" cy="354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666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4310051" y="714356"/>
            <a:ext cx="6248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1</a:t>
            </a:r>
            <a:r>
              <a:rPr lang="en-US" b="1" dirty="0"/>
              <a:t>.</a:t>
            </a:r>
            <a:r>
              <a:rPr lang="uk-UA" b="1" dirty="0" smtClean="0"/>
              <a:t> </a:t>
            </a:r>
            <a:r>
              <a:rPr lang="uk-UA" b="1" dirty="0"/>
              <a:t>Електромагнітна хвиля. Спектр електромагнітних хвиль.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09720" y="1214423"/>
            <a:ext cx="85725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Cambria" pitchFamily="18" charset="0"/>
                <a:sym typeface="Symbol" pitchFamily="18" charset="2"/>
              </a:rPr>
              <a:t>Сукупність всіх довжин хвиль (енергій) електромагнітного випромінювання називають </a:t>
            </a:r>
            <a:r>
              <a:rPr lang="uk-UA" sz="1600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спектром електромагнітних хвиль</a:t>
            </a:r>
            <a:r>
              <a:rPr lang="uk-UA" sz="1600" dirty="0">
                <a:latin typeface="Cambria" pitchFamily="18" charset="0"/>
                <a:sym typeface="Symbol" pitchFamily="18" charset="2"/>
              </a:rPr>
              <a:t>. </a:t>
            </a:r>
          </a:p>
          <a:p>
            <a:pPr algn="ctr"/>
            <a:r>
              <a:rPr lang="uk-UA" sz="1600" i="1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Діапазон електромагнітного спектру простягається від довгохвильового випромінювання – </a:t>
            </a:r>
            <a:r>
              <a:rPr lang="uk-UA" sz="1600" i="1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радіохвиль </a:t>
            </a:r>
            <a:r>
              <a:rPr lang="uk-UA" sz="1600" i="1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з довжиною хвиль більше 1 м, до високоенергетичного </a:t>
            </a:r>
          </a:p>
          <a:p>
            <a:pPr algn="ctr"/>
            <a:r>
              <a:rPr lang="uk-UA" sz="1600" i="1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γ-випромінювання </a:t>
            </a:r>
            <a:r>
              <a:rPr lang="uk-UA" sz="1600" i="1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з довжинами хвиль 10</a:t>
            </a:r>
            <a:r>
              <a:rPr lang="uk-UA" sz="1600" i="1" baseline="30000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-11</a:t>
            </a:r>
            <a:r>
              <a:rPr lang="uk-UA" sz="1600" i="1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 м (0,01 </a:t>
            </a:r>
            <a:r>
              <a:rPr lang="uk-UA" sz="1600" i="1" dirty="0" err="1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нм</a:t>
            </a:r>
            <a:r>
              <a:rPr lang="uk-UA" sz="1600" i="1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). </a:t>
            </a:r>
            <a:endParaRPr lang="ru-RU" sz="1600" i="1" dirty="0">
              <a:solidFill>
                <a:srgbClr val="0D0DE3"/>
              </a:solidFill>
              <a:latin typeface="Cambria" pitchFamily="18" charset="0"/>
              <a:sym typeface="Symbol" pitchFamily="18" charset="2"/>
            </a:endParaRPr>
          </a:p>
        </p:txBody>
      </p:sp>
      <p:pic>
        <p:nvPicPr>
          <p:cNvPr id="10248" name="Picture 8" descr="Картинки по запросу &quot;рисунок спектру електромагнітних хвиль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720" y="2609300"/>
            <a:ext cx="9868619" cy="409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67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 flipV="1">
            <a:off x="1787964" y="6625087"/>
            <a:ext cx="9299276" cy="17543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8" name="Group 325"/>
          <p:cNvGraphicFramePr>
            <a:graphicFrameLocks noGrp="1"/>
          </p:cNvGraphicFramePr>
          <p:nvPr/>
        </p:nvGraphicFramePr>
        <p:xfrm>
          <a:off x="2452663" y="2143116"/>
          <a:ext cx="6929485" cy="1219200"/>
        </p:xfrm>
        <a:graphic>
          <a:graphicData uri="http://schemas.openxmlformats.org/drawingml/2006/table">
            <a:tbl>
              <a:tblPr/>
              <a:tblGrid>
                <a:gridCol w="1285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4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6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Довжина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Частота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7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мм – 760 нм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Інфрачервоне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випромінювання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 ГГц – 400 ТГц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6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A0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760 – 380 нм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A04D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0A0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Видиме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A0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0A0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випромінювання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A0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A0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0A0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оптичний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A0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спектр)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A04D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A0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400 - 800 ТГц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0A04D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6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380 – 3 нм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Ультрафіолетове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D0DE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випромінювання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E3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800 ТГц – 100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ПГц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534849" name="Rectangle 1"/>
          <p:cNvSpPr>
            <a:spLocks noChangeArrowheads="1"/>
          </p:cNvSpPr>
          <p:nvPr/>
        </p:nvSpPr>
        <p:spPr bwMode="auto">
          <a:xfrm>
            <a:off x="2024034" y="1270472"/>
            <a:ext cx="864396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Світло</a:t>
            </a:r>
            <a:r>
              <a:rPr lang="uk-UA" sz="1600" dirty="0">
                <a:latin typeface="Cambria" pitchFamily="18" charset="0"/>
                <a:sym typeface="Symbol" pitchFamily="18" charset="2"/>
              </a:rPr>
              <a:t> - електромагнітне випромінювання в інтервалі довжин хвиль 10</a:t>
            </a:r>
            <a:r>
              <a:rPr lang="uk-UA" sz="1600" baseline="30000" dirty="0">
                <a:latin typeface="Cambria" pitchFamily="18" charset="0"/>
                <a:sym typeface="Symbol" pitchFamily="18" charset="2"/>
              </a:rPr>
              <a:t>-11</a:t>
            </a:r>
            <a:r>
              <a:rPr lang="uk-UA" sz="1600" dirty="0">
                <a:latin typeface="Cambria" pitchFamily="18" charset="0"/>
                <a:sym typeface="Symbol" pitchFamily="18" charset="2"/>
              </a:rPr>
              <a:t> ÷ 10</a:t>
            </a:r>
            <a:r>
              <a:rPr lang="uk-UA" sz="1600" baseline="30000" dirty="0">
                <a:latin typeface="Cambria" pitchFamily="18" charset="0"/>
                <a:sym typeface="Symbol" pitchFamily="18" charset="2"/>
              </a:rPr>
              <a:t>-4</a:t>
            </a:r>
            <a:r>
              <a:rPr lang="uk-UA" sz="1600" dirty="0">
                <a:latin typeface="Cambria" pitchFamily="18" charset="0"/>
                <a:sym typeface="Symbol" pitchFamily="18" charset="2"/>
              </a:rPr>
              <a:t> м.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310051" y="714356"/>
            <a:ext cx="6248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1</a:t>
            </a:r>
            <a:r>
              <a:rPr lang="uk-UA" b="1" dirty="0" smtClean="0"/>
              <a:t>. </a:t>
            </a:r>
            <a:r>
              <a:rPr lang="uk-UA" b="1" dirty="0"/>
              <a:t>Електромагнітна хвиля. Спектр електромагнітних хвиль.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095472" y="1571613"/>
            <a:ext cx="79296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atin typeface="Cambria" pitchFamily="18" charset="0"/>
                <a:sym typeface="Symbol" pitchFamily="18" charset="2"/>
              </a:rPr>
              <a:t>Діапазон 380-760 </a:t>
            </a:r>
            <a:r>
              <a:rPr lang="uk-UA" sz="1600" dirty="0" err="1">
                <a:latin typeface="Cambria" pitchFamily="18" charset="0"/>
                <a:sym typeface="Symbol" pitchFamily="18" charset="2"/>
              </a:rPr>
              <a:t>нм</a:t>
            </a:r>
            <a:r>
              <a:rPr lang="uk-UA" sz="1600" dirty="0">
                <a:latin typeface="Cambria" pitchFamily="18" charset="0"/>
                <a:sym typeface="Symbol" pitchFamily="18" charset="2"/>
              </a:rPr>
              <a:t> спектру електромагнітного випромінювання, що сприймається людським оком – </a:t>
            </a:r>
            <a:r>
              <a:rPr lang="uk-UA" sz="1600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видиме світло</a:t>
            </a:r>
            <a:endParaRPr lang="ru-RU" sz="1600" dirty="0">
              <a:solidFill>
                <a:srgbClr val="FF0000"/>
              </a:solidFill>
              <a:latin typeface="Cambria" pitchFamily="18" charset="0"/>
              <a:sym typeface="Symbol" pitchFamily="18" charset="2"/>
            </a:endParaRPr>
          </a:p>
        </p:txBody>
      </p:sp>
      <p:sp>
        <p:nvSpPr>
          <p:cNvPr id="3534850" name="Rectangle 2"/>
          <p:cNvSpPr>
            <a:spLocks noChangeArrowheads="1"/>
          </p:cNvSpPr>
          <p:nvPr/>
        </p:nvSpPr>
        <p:spPr bwMode="auto">
          <a:xfrm>
            <a:off x="1130061" y="5601870"/>
            <a:ext cx="99571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Випромінювання, яке складається з електромагнітних коливань певної довжини хвилі називається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монохроматичним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.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Потік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випромінювання від нагрітих тіл, зокрема сонячне світло, є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поліхроматичним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.</a:t>
            </a:r>
          </a:p>
        </p:txBody>
      </p:sp>
      <p:pic>
        <p:nvPicPr>
          <p:cNvPr id="11270" name="Picture 6" descr="Картинки по запросу &quot;рисунок спектру електромагнітних хвиль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70" y="3500211"/>
            <a:ext cx="7453222" cy="179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82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71362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67570" y="785794"/>
            <a:ext cx="30838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1.2. </a:t>
            </a:r>
            <a:r>
              <a:rPr lang="ru-RU" b="1" dirty="0" err="1"/>
              <a:t>Подвійна</a:t>
            </a:r>
            <a:r>
              <a:rPr lang="ru-RU" b="1" dirty="0"/>
              <a:t> природа </a:t>
            </a:r>
            <a:r>
              <a:rPr lang="ru-RU" b="1" dirty="0" err="1"/>
              <a:t>світла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809720" y="1214422"/>
            <a:ext cx="7143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Основний</a:t>
            </a:r>
            <a:r>
              <a:rPr lang="ru-RU" sz="1600" i="1" dirty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 постулат </a:t>
            </a:r>
            <a:r>
              <a:rPr lang="ru-RU" sz="1600" i="1" dirty="0" err="1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нової</a:t>
            </a:r>
            <a:r>
              <a:rPr lang="ru-RU" sz="1600" i="1" dirty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ru-RU" sz="1600" i="1" dirty="0" err="1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теорії</a:t>
            </a:r>
            <a:r>
              <a:rPr lang="ru-RU" sz="1600" i="1" dirty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ru-RU" sz="1600" i="1" dirty="0" err="1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електромагнітного</a:t>
            </a:r>
            <a:r>
              <a:rPr lang="ru-RU" sz="1600" i="1" dirty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ru-RU" sz="1600" i="1" dirty="0" err="1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випромінювання</a:t>
            </a:r>
            <a:r>
              <a:rPr lang="ru-RU" sz="1600" i="1" dirty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: </a:t>
            </a:r>
          </a:p>
          <a:p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електромагнітне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випромінювання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(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світло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) -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це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потік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частинок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( </a:t>
            </a:r>
            <a:r>
              <a:rPr lang="ru-RU" sz="1600" dirty="0" err="1">
                <a:solidFill>
                  <a:srgbClr val="FF0000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фотонів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). </a:t>
            </a:r>
          </a:p>
          <a:p>
            <a:r>
              <a:rPr lang="ru-RU" sz="1600" dirty="0" err="1">
                <a:solidFill>
                  <a:srgbClr val="FF0000"/>
                </a:solidFill>
                <a:latin typeface="Cambria" pitchFamily="18" charset="0"/>
                <a:ea typeface="Times New Roman" pitchFamily="18" charset="0"/>
                <a:sym typeface="Symbol" pitchFamily="18" charset="2"/>
              </a:rPr>
              <a:t>Фотони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поширюються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у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вакуумі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зі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швидкістю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с = 3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/>
              </a:rPr>
              <a:t>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10</a:t>
            </a:r>
            <a:r>
              <a:rPr lang="ru-RU" sz="1600" baseline="300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8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м/с. </a:t>
            </a:r>
          </a:p>
          <a:p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Маса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і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енергія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спокою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фотона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дорівнюють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нулю. </a:t>
            </a:r>
          </a:p>
          <a:p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Енергія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фотона </a:t>
            </a:r>
            <a:r>
              <a:rPr lang="en-US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E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пов'язана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з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частотою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електромагнітного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випромінювання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l-GR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ν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і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довжиною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  <a:sym typeface="Symbol" pitchFamily="18" charset="2"/>
              </a:rPr>
              <a:t>хвилі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l-GR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λ </a:t>
            </a:r>
            <a:r>
              <a:rPr lang="ru-RU" sz="1600" dirty="0">
                <a:latin typeface="Cambria" pitchFamily="18" charset="0"/>
                <a:ea typeface="Times New Roman" pitchFamily="18" charset="0"/>
                <a:sym typeface="Symbol" pitchFamily="18" charset="2"/>
              </a:rPr>
              <a:t>формулою:</a:t>
            </a:r>
          </a:p>
        </p:txBody>
      </p:sp>
      <p:graphicFrame>
        <p:nvGraphicFramePr>
          <p:cNvPr id="367616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1261432"/>
              </p:ext>
            </p:extLst>
          </p:nvPr>
        </p:nvGraphicFramePr>
        <p:xfrm>
          <a:off x="9565818" y="2159107"/>
          <a:ext cx="1857388" cy="920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Формула" r:id="rId3" imgW="787320" imgH="393480" progId="Equation.3">
                  <p:embed/>
                </p:oleObj>
              </mc:Choice>
              <mc:Fallback>
                <p:oleObj name="Формула" r:id="rId3" imgW="787320" imgH="393480" progId="Equation.3">
                  <p:embed/>
                  <p:pic>
                    <p:nvPicPr>
                      <p:cNvPr id="367616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65818" y="2159107"/>
                        <a:ext cx="1857388" cy="9209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7096132" y="3071810"/>
            <a:ext cx="335755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 Планка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пов'язує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корпускулярну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характеристику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електромагнітного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випро-мінювання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фотона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хвильовими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характеристиками - частотою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довжиною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хвилі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831975" y="3923701"/>
            <a:ext cx="42148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При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зменшенні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довжини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хвилі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виразніше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проявляються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корпускулярні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властивості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. </a:t>
            </a:r>
          </a:p>
          <a:p>
            <a:pPr algn="just"/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Хвильові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властивості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короткохвильового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випромінювання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проявляються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слабко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рентгенівське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випромінювання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). 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При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збільшенні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довжини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хвилі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uk-UA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виразніше проявляються 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хвильові властивості  </a:t>
            </a:r>
            <a:endParaRPr lang="uk-UA" sz="1600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algn="just"/>
            <a:r>
              <a:rPr lang="uk-UA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( інфрачервоне </a:t>
            </a:r>
            <a:r>
              <a:rPr lang="uk-UA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випромінювання)</a:t>
            </a:r>
            <a:endParaRPr lang="ru-RU" sz="1600" dirty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81158" y="2857496"/>
            <a:ext cx="50536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 потік частинок (фотонів) 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електромагнітна хвиля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algn="ctr"/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корпускулярно-хвильовий дуалізм властивостей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5358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2315000"/>
              </p:ext>
            </p:extLst>
          </p:nvPr>
        </p:nvGraphicFramePr>
        <p:xfrm>
          <a:off x="8008726" y="4843639"/>
          <a:ext cx="2175339" cy="419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5" imgW="1384200" imgH="266400" progId="">
                  <p:embed/>
                </p:oleObj>
              </mc:Choice>
              <mc:Fallback>
                <p:oleObj name="Equation" r:id="rId5" imgW="1384200" imgH="266400" progId="">
                  <p:embed/>
                  <p:pic>
                    <p:nvPicPr>
                      <p:cNvPr id="35358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8726" y="4843639"/>
                        <a:ext cx="2175339" cy="4191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8931226" y="1791077"/>
            <a:ext cx="26404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Енергія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фотона: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167571" y="4572009"/>
            <a:ext cx="135825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Стала Планка </a:t>
            </a:r>
          </a:p>
        </p:txBody>
      </p:sp>
      <p:pic>
        <p:nvPicPr>
          <p:cNvPr id="22" name="Picture 4" descr="Plank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7" cstate="print"/>
          <a:stretch>
            <a:fillRect/>
          </a:stretch>
        </p:blipFill>
        <p:spPr>
          <a:xfrm>
            <a:off x="159041" y="1113427"/>
            <a:ext cx="1457325" cy="1771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6233571" y="5534371"/>
            <a:ext cx="39210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 випромінюється  і поглинається </a:t>
            </a:r>
          </a:p>
          <a:p>
            <a:pPr algn="ctr"/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окремими  порціями - фотонами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96034" y="2995996"/>
            <a:ext cx="118333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dirty="0">
                <a:solidFill>
                  <a:srgbClr val="0000FF"/>
                </a:solidFill>
                <a:latin typeface="+mj-lt"/>
              </a:rPr>
              <a:t>Макс Планк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9525025" y="4786322"/>
            <a:ext cx="659155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dirty="0" err="1">
                <a:latin typeface="+mj-lt"/>
              </a:rPr>
              <a:t>Дж∙с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4725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738282" y="1285860"/>
            <a:ext cx="8429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У </a:t>
            </a:r>
            <a:r>
              <a:rPr lang="ru-RU" sz="1600" dirty="0" err="1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речовині</a:t>
            </a:r>
            <a:r>
              <a:rPr lang="ru-RU" sz="1600" dirty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швидкість</a:t>
            </a:r>
            <a:r>
              <a:rPr lang="ru-RU" sz="1600" dirty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розповсюдження</a:t>
            </a:r>
            <a:r>
              <a:rPr lang="ru-RU" sz="1600" dirty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електромагнітних</a:t>
            </a:r>
            <a:r>
              <a:rPr lang="ru-RU" sz="1600" dirty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хвиль</a:t>
            </a:r>
            <a:r>
              <a:rPr lang="ru-RU" sz="1600" dirty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зменшується</a:t>
            </a:r>
            <a:r>
              <a:rPr lang="ru-RU" sz="1600" dirty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 в </a:t>
            </a:r>
            <a:r>
              <a:rPr lang="en-US" sz="2000" i="1" dirty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n</a:t>
            </a:r>
            <a:r>
              <a:rPr lang="en-US" sz="1600" dirty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раз</a:t>
            </a:r>
            <a:r>
              <a:rPr lang="uk-UA" sz="1600" dirty="0" err="1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ів</a:t>
            </a:r>
            <a:r>
              <a:rPr lang="ru-RU" sz="1600" dirty="0">
                <a:solidFill>
                  <a:srgbClr val="0D0DE3"/>
                </a:solidFill>
                <a:latin typeface="Cambria" pitchFamily="18" charset="0"/>
                <a:ea typeface="Times New Roman" pitchFamily="18" charset="0"/>
              </a:rPr>
              <a:t>.</a:t>
            </a:r>
          </a:p>
        </p:txBody>
      </p:sp>
      <p:graphicFrame>
        <p:nvGraphicFramePr>
          <p:cNvPr id="3169283" name="Object 18"/>
          <p:cNvGraphicFramePr>
            <a:graphicFrameLocks noChangeAspect="1"/>
          </p:cNvGraphicFramePr>
          <p:nvPr/>
        </p:nvGraphicFramePr>
        <p:xfrm>
          <a:off x="4810116" y="3143248"/>
          <a:ext cx="1266806" cy="598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Формула" r:id="rId3" imgW="545760" imgH="253800" progId="Equation.3">
                  <p:embed/>
                </p:oleObj>
              </mc:Choice>
              <mc:Fallback>
                <p:oleObj name="Формула" r:id="rId3" imgW="545760" imgH="253800" progId="Equation.3">
                  <p:embed/>
                  <p:pic>
                    <p:nvPicPr>
                      <p:cNvPr id="3169283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0116" y="3143248"/>
                        <a:ext cx="1266806" cy="5987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6238877" y="714356"/>
            <a:ext cx="4076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1.3.Показник заломлення середовища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952596" y="2571745"/>
            <a:ext cx="65722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Швидкість</a:t>
            </a:r>
            <a:r>
              <a:rPr lang="ru-RU" sz="1600" dirty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поширення</a:t>
            </a:r>
            <a:r>
              <a:rPr lang="ru-RU" sz="1600" dirty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електромагнітних</a:t>
            </a:r>
            <a:r>
              <a:rPr lang="ru-RU" sz="1600" dirty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хвиль</a:t>
            </a:r>
            <a:r>
              <a:rPr lang="ru-RU" sz="1600" dirty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у </a:t>
            </a:r>
            <a:r>
              <a:rPr lang="ru-RU" sz="1600" dirty="0" err="1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речовині</a:t>
            </a:r>
            <a:r>
              <a:rPr lang="ru-RU" sz="1600" dirty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залежить</a:t>
            </a:r>
            <a:r>
              <a:rPr lang="ru-RU" sz="1600" dirty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від</a:t>
            </a:r>
            <a:r>
              <a:rPr lang="ru-RU" sz="1600" dirty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 </a:t>
            </a:r>
            <a:r>
              <a:rPr lang="ru-RU" sz="1600" dirty="0" err="1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електричної</a:t>
            </a:r>
            <a:r>
              <a:rPr lang="ru-RU" sz="1600" dirty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та </a:t>
            </a:r>
            <a:r>
              <a:rPr lang="ru-RU" sz="1600" dirty="0" err="1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магнітної</a:t>
            </a:r>
            <a:r>
              <a:rPr lang="ru-RU" sz="1600" dirty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проникності</a:t>
            </a:r>
            <a:r>
              <a:rPr lang="ru-RU" sz="1600" dirty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цієї</a:t>
            </a:r>
            <a:r>
              <a:rPr lang="ru-RU" sz="1600" dirty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речовини</a:t>
            </a:r>
            <a:r>
              <a:rPr lang="ru-RU" sz="1600" dirty="0">
                <a:solidFill>
                  <a:srgbClr val="0000FF"/>
                </a:solidFill>
                <a:latin typeface="Cambria" pitchFamily="18" charset="0"/>
                <a:ea typeface="Times New Roman" pitchFamily="18" charset="0"/>
              </a:rPr>
              <a:t>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881158" y="1714489"/>
            <a:ext cx="785818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Показник</a:t>
            </a:r>
            <a:r>
              <a:rPr lang="ru-RU" sz="1600" dirty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заломлення</a:t>
            </a:r>
            <a:r>
              <a:rPr lang="ru-RU" sz="1600" dirty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en-US" i="1" dirty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n</a:t>
            </a:r>
            <a:r>
              <a:rPr lang="en-US" sz="1600" i="1" dirty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>
                <a:latin typeface="Cambria" pitchFamily="18" charset="0"/>
                <a:ea typeface="Times New Roman" pitchFamily="18" charset="0"/>
              </a:rPr>
              <a:t>-  </a:t>
            </a:r>
            <a:r>
              <a:rPr lang="ru-RU" sz="1600" dirty="0" err="1">
                <a:latin typeface="Cambria" pitchFamily="18" charset="0"/>
                <a:ea typeface="Times New Roman" pitchFamily="18" charset="0"/>
              </a:rPr>
              <a:t>фізична</a:t>
            </a:r>
            <a:r>
              <a:rPr lang="ru-RU" sz="1600" dirty="0">
                <a:latin typeface="Cambria" pitchFamily="18" charset="0"/>
                <a:ea typeface="Times New Roman" pitchFamily="18" charset="0"/>
              </a:rPr>
              <a:t> величина, </a:t>
            </a:r>
            <a:r>
              <a:rPr lang="ru-RU" sz="1600" dirty="0" err="1">
                <a:latin typeface="Cambria" pitchFamily="18" charset="0"/>
                <a:ea typeface="Times New Roman" pitchFamily="18" charset="0"/>
              </a:rPr>
              <a:t>рівн</a:t>
            </a:r>
            <a:r>
              <a:rPr lang="uk-UA" sz="1600" dirty="0">
                <a:latin typeface="Cambria" pitchFamily="18" charset="0"/>
                <a:ea typeface="Times New Roman" pitchFamily="18" charset="0"/>
              </a:rPr>
              <a:t>а</a:t>
            </a:r>
            <a:r>
              <a:rPr lang="ru-RU" sz="1600" dirty="0"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</a:rPr>
              <a:t>відношенню</a:t>
            </a:r>
            <a:r>
              <a:rPr lang="ru-RU" sz="1600" dirty="0"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</a:rPr>
              <a:t>швидкості</a:t>
            </a:r>
            <a:r>
              <a:rPr lang="ru-RU" sz="1600" dirty="0"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</a:rPr>
              <a:t>електромагнітних</a:t>
            </a:r>
            <a:r>
              <a:rPr lang="ru-RU" sz="1600" dirty="0"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</a:rPr>
              <a:t>хвиль</a:t>
            </a:r>
            <a:r>
              <a:rPr lang="ru-RU" sz="1600" dirty="0">
                <a:latin typeface="Cambria" pitchFamily="18" charset="0"/>
                <a:ea typeface="Times New Roman" pitchFamily="18" charset="0"/>
              </a:rPr>
              <a:t> у </a:t>
            </a:r>
            <a:r>
              <a:rPr lang="ru-RU" sz="1600" dirty="0" err="1">
                <a:latin typeface="Cambria" pitchFamily="18" charset="0"/>
                <a:ea typeface="Times New Roman" pitchFamily="18" charset="0"/>
              </a:rPr>
              <a:t>вакуумі</a:t>
            </a:r>
            <a:r>
              <a:rPr lang="ru-RU" sz="1600" dirty="0">
                <a:latin typeface="Cambria" pitchFamily="18" charset="0"/>
                <a:ea typeface="Times New Roman" pitchFamily="18" charset="0"/>
              </a:rPr>
              <a:t> до </a:t>
            </a:r>
            <a:r>
              <a:rPr lang="ru-RU" sz="1600" dirty="0" err="1">
                <a:latin typeface="Cambria" pitchFamily="18" charset="0"/>
                <a:ea typeface="Times New Roman" pitchFamily="18" charset="0"/>
              </a:rPr>
              <a:t>їх</a:t>
            </a:r>
            <a:r>
              <a:rPr lang="ru-RU" sz="1600" dirty="0">
                <a:latin typeface="Cambria" pitchFamily="18" charset="0"/>
                <a:ea typeface="Times New Roman" pitchFamily="18" charset="0"/>
              </a:rPr>
              <a:t> </a:t>
            </a:r>
            <a:r>
              <a:rPr lang="ru-RU" sz="1600" dirty="0" err="1">
                <a:latin typeface="Cambria" pitchFamily="18" charset="0"/>
                <a:ea typeface="Times New Roman" pitchFamily="18" charset="0"/>
              </a:rPr>
              <a:t>швидкості</a:t>
            </a:r>
            <a:r>
              <a:rPr lang="ru-RU" sz="1600" dirty="0">
                <a:latin typeface="Cambria" pitchFamily="18" charset="0"/>
                <a:ea typeface="Times New Roman" pitchFamily="18" charset="0"/>
              </a:rPr>
              <a:t> в </a:t>
            </a:r>
            <a:r>
              <a:rPr lang="ru-RU" sz="1600" dirty="0" err="1">
                <a:latin typeface="Cambria" pitchFamily="18" charset="0"/>
                <a:ea typeface="Times New Roman" pitchFamily="18" charset="0"/>
              </a:rPr>
              <a:t>середовищі</a:t>
            </a:r>
            <a:r>
              <a:rPr lang="ru-RU" sz="1600" dirty="0">
                <a:latin typeface="Cambria" pitchFamily="18" charset="0"/>
                <a:ea typeface="Times New Roman" pitchFamily="18" charset="0"/>
              </a:rPr>
              <a:t>.</a:t>
            </a:r>
          </a:p>
        </p:txBody>
      </p:sp>
      <p:graphicFrame>
        <p:nvGraphicFramePr>
          <p:cNvPr id="3169284" name="Object 10"/>
          <p:cNvGraphicFramePr>
            <a:graphicFrameLocks noChangeAspect="1"/>
          </p:cNvGraphicFramePr>
          <p:nvPr/>
        </p:nvGraphicFramePr>
        <p:xfrm>
          <a:off x="9167834" y="1643051"/>
          <a:ext cx="928694" cy="966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Формула" r:id="rId5" imgW="380880" imgH="393480" progId="Equation.3">
                  <p:embed/>
                </p:oleObj>
              </mc:Choice>
              <mc:Fallback>
                <p:oleObj name="Формула" r:id="rId5" imgW="380880" imgH="393480" progId="Equation.3">
                  <p:embed/>
                  <p:pic>
                    <p:nvPicPr>
                      <p:cNvPr id="316928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67834" y="1643051"/>
                        <a:ext cx="928694" cy="966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69286" name="Picture 6" descr="Картинки по запросу заломлення свитла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77031" y="3346382"/>
            <a:ext cx="3643338" cy="2732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2136913" y="3895792"/>
            <a:ext cx="6084404" cy="23083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143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i="1" dirty="0">
                <a:latin typeface="Cambria" pitchFamily="18" charset="0"/>
                <a:ea typeface="Times New Roman" pitchFamily="18" charset="0"/>
              </a:rPr>
              <a:t>При взаємодії світла і речовини основне значення має електрична складова електромагнітного поля світлової хвилі, оскільки саме вона здійснює основну дію на електрони в атомах речовини. </a:t>
            </a:r>
            <a:r>
              <a:rPr lang="uk-UA" i="1" dirty="0" smtClean="0">
                <a:latin typeface="Cambria" pitchFamily="18" charset="0"/>
                <a:ea typeface="Times New Roman" pitchFamily="18" charset="0"/>
              </a:rPr>
              <a:t>Д</a:t>
            </a:r>
            <a:r>
              <a:rPr lang="uk-UA" dirty="0" smtClean="0">
                <a:latin typeface="Cambria" pitchFamily="18" charset="0"/>
                <a:ea typeface="Times New Roman" pitchFamily="18" charset="0"/>
              </a:rPr>
              <a:t>ля </a:t>
            </a:r>
            <a:r>
              <a:rPr lang="uk-UA" dirty="0">
                <a:latin typeface="Cambria" pitchFamily="18" charset="0"/>
                <a:ea typeface="Times New Roman" pitchFamily="18" charset="0"/>
              </a:rPr>
              <a:t>опису закономірностей такої взаємодії використовується тільки </a:t>
            </a:r>
            <a:r>
              <a:rPr lang="uk-UA" dirty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світловий вектор  </a:t>
            </a:r>
            <a:r>
              <a:rPr lang="uk-UA" dirty="0" smtClean="0">
                <a:latin typeface="Cambria" pitchFamily="18" charset="0"/>
                <a:ea typeface="Times New Roman" pitchFamily="18" charset="0"/>
              </a:rPr>
              <a:t>Е  </a:t>
            </a:r>
            <a:r>
              <a:rPr lang="uk-UA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  </a:t>
            </a:r>
            <a:r>
              <a:rPr lang="uk-UA" dirty="0">
                <a:latin typeface="Cambria" pitchFamily="18" charset="0"/>
                <a:ea typeface="Times New Roman" pitchFamily="18" charset="0"/>
              </a:rPr>
              <a:t>– </a:t>
            </a:r>
            <a:r>
              <a:rPr lang="uk-UA" i="1" dirty="0">
                <a:latin typeface="Cambria" pitchFamily="18" charset="0"/>
                <a:ea typeface="Times New Roman" pitchFamily="18" charset="0"/>
              </a:rPr>
              <a:t>вектор напруженості  електричного поля електромагнітної хвилі</a:t>
            </a:r>
            <a:r>
              <a:rPr lang="uk-UA" dirty="0">
                <a:latin typeface="Cambria" pitchFamily="18" charset="0"/>
                <a:ea typeface="Times New Roman" pitchFamily="18" charset="0"/>
              </a:rPr>
              <a:t>.</a:t>
            </a:r>
          </a:p>
          <a:p>
            <a:pPr indent="1143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dirty="0">
              <a:latin typeface="Cambria" pitchFamily="18" charset="0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77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26_13"/>
          <p:cNvPicPr>
            <a:picLocks noChangeAspect="1" noChangeArrowheads="1"/>
          </p:cNvPicPr>
          <p:nvPr/>
        </p:nvPicPr>
        <p:blipFill>
          <a:blip r:embed="rId2" cstate="print">
            <a:lum contrast="-6000"/>
          </a:blip>
          <a:srcRect l="60480" b="20122"/>
          <a:stretch>
            <a:fillRect/>
          </a:stretch>
        </p:blipFill>
        <p:spPr bwMode="auto">
          <a:xfrm>
            <a:off x="9810760" y="1488748"/>
            <a:ext cx="1877842" cy="2214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3952860" y="1142984"/>
            <a:ext cx="6357982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3595670" y="1142984"/>
            <a:ext cx="19121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Постулати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Бора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26089" y="1443364"/>
            <a:ext cx="75741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ambria" pitchFamily="18" charset="0"/>
                <a:sym typeface="Symbol" pitchFamily="18" charset="2"/>
              </a:rPr>
              <a:t>1.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Електрони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рухаються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тільки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по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певних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стаціонарних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орбітах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. При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цьому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відбувається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випромінювання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ЕМХ.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64020" y="1905033"/>
            <a:ext cx="730880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Умова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для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стаціонарних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орбіт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: </a:t>
            </a:r>
          </a:p>
          <a:p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усіх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орбіт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електрона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можливі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тільки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,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яких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момент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імпульсу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електрона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дорівнює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цілому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кратному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постійної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Планка: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93822" y="3024160"/>
            <a:ext cx="33575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latin typeface="Cambria" pitchFamily="18" charset="0"/>
                <a:sym typeface="Symbol" pitchFamily="18" charset="2"/>
              </a:rPr>
              <a:t>n</a:t>
            </a:r>
            <a:r>
              <a:rPr lang="ru-RU" sz="1400" dirty="0">
                <a:latin typeface="Cambria" pitchFamily="18" charset="0"/>
                <a:sym typeface="Symbol" pitchFamily="18" charset="2"/>
              </a:rPr>
              <a:t> = 1, 2, 3,… головне  </a:t>
            </a:r>
            <a:r>
              <a:rPr lang="ru-RU" sz="1400" dirty="0" err="1">
                <a:latin typeface="Cambria" pitchFamily="18" charset="0"/>
                <a:sym typeface="Symbol" pitchFamily="18" charset="2"/>
              </a:rPr>
              <a:t>квантове</a:t>
            </a:r>
            <a:r>
              <a:rPr lang="ru-RU" sz="1400" dirty="0">
                <a:latin typeface="Cambria" pitchFamily="18" charset="0"/>
                <a:sym typeface="Symbol" pitchFamily="18" charset="2"/>
              </a:rPr>
              <a:t> число</a:t>
            </a:r>
            <a:r>
              <a:rPr lang="ru-RU" sz="1400" i="1" dirty="0">
                <a:latin typeface="Cambria" pitchFamily="18" charset="0"/>
                <a:sym typeface="Symbol" pitchFamily="18" charset="2"/>
              </a:rPr>
              <a:t>  </a:t>
            </a:r>
          </a:p>
        </p:txBody>
      </p:sp>
      <p:sp>
        <p:nvSpPr>
          <p:cNvPr id="10" name="Прямоугольник 8"/>
          <p:cNvSpPr>
            <a:spLocks noChangeArrowheads="1"/>
          </p:cNvSpPr>
          <p:nvPr/>
        </p:nvSpPr>
        <p:spPr bwMode="auto">
          <a:xfrm>
            <a:off x="2226940" y="2877094"/>
            <a:ext cx="1572866" cy="47705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500" i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500" i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nħ</a:t>
            </a:r>
            <a:r>
              <a:rPr lang="ru-RU" sz="2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" descr="bohr_n"/>
          <p:cNvPicPr>
            <a:picLocks noChangeAspect="1" noChangeArrowheads="1"/>
          </p:cNvPicPr>
          <p:nvPr/>
        </p:nvPicPr>
        <p:blipFill>
          <a:blip r:embed="rId3" cstate="print">
            <a:lum bright="24000" contrast="-6000"/>
          </a:blip>
          <a:srcRect/>
          <a:stretch>
            <a:fillRect/>
          </a:stretch>
        </p:blipFill>
        <p:spPr bwMode="auto">
          <a:xfrm>
            <a:off x="381302" y="337931"/>
            <a:ext cx="1431300" cy="161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917897" y="3374792"/>
            <a:ext cx="78928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Випромінювання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або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поглинання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енергії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вигляді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кванта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енергії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en-US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h</a:t>
            </a:r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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відбувається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лише</a:t>
            </a:r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при </a:t>
            </a:r>
            <a:r>
              <a:rPr lang="ru-RU" sz="1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переході</a:t>
            </a:r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електрона</a:t>
            </a:r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з</a:t>
            </a:r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одного </a:t>
            </a:r>
            <a:r>
              <a:rPr lang="ru-RU" sz="1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стаціонарного</a:t>
            </a:r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стану в </a:t>
            </a:r>
            <a:r>
              <a:rPr lang="ru-RU" sz="1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інший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. </a:t>
            </a:r>
          </a:p>
          <a:p>
            <a:r>
              <a:rPr lang="uk-UA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Енергія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кванта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дорівнює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різниці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енергій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тих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стаціонарних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станів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між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якими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відбувається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квантовий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стрибок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електрона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en-U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номери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станів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.</a:t>
            </a:r>
          </a:p>
        </p:txBody>
      </p:sp>
      <p:sp>
        <p:nvSpPr>
          <p:cNvPr id="15" name="Прямоугольник 18"/>
          <p:cNvSpPr>
            <a:spLocks noChangeArrowheads="1"/>
          </p:cNvSpPr>
          <p:nvPr/>
        </p:nvSpPr>
        <p:spPr bwMode="auto">
          <a:xfrm>
            <a:off x="6539966" y="5002897"/>
            <a:ext cx="1677062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</a:t>
            </a:r>
            <a:r>
              <a:rPr lang="en-US" sz="2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5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500" i="1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–E</a:t>
            </a:r>
            <a:r>
              <a:rPr lang="en-US" sz="2500" i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23" name="Line 17"/>
          <p:cNvSpPr>
            <a:spLocks noChangeShapeType="1"/>
          </p:cNvSpPr>
          <p:nvPr/>
        </p:nvSpPr>
        <p:spPr bwMode="auto">
          <a:xfrm>
            <a:off x="3167074" y="4786322"/>
            <a:ext cx="2138358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4" name="Line 18"/>
          <p:cNvSpPr>
            <a:spLocks noChangeShapeType="1"/>
          </p:cNvSpPr>
          <p:nvPr/>
        </p:nvSpPr>
        <p:spPr bwMode="auto">
          <a:xfrm flipV="1">
            <a:off x="3238512" y="6065840"/>
            <a:ext cx="2106596" cy="6366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5" name="Line 19"/>
          <p:cNvSpPr>
            <a:spLocks noChangeShapeType="1"/>
          </p:cNvSpPr>
          <p:nvPr/>
        </p:nvSpPr>
        <p:spPr bwMode="auto">
          <a:xfrm>
            <a:off x="3524264" y="4786323"/>
            <a:ext cx="25378" cy="127951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4095768" y="6072206"/>
            <a:ext cx="4286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 i="1" dirty="0">
                <a:solidFill>
                  <a:srgbClr val="FF0000"/>
                </a:solidFill>
              </a:rPr>
              <a:t>Е</a:t>
            </a:r>
            <a:r>
              <a:rPr lang="en-US" b="1" i="1" baseline="-25000" dirty="0">
                <a:solidFill>
                  <a:srgbClr val="FF0000"/>
                </a:solidFill>
              </a:rPr>
              <a:t>n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3881454" y="4429132"/>
            <a:ext cx="4286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 i="1" dirty="0" err="1">
                <a:solidFill>
                  <a:srgbClr val="FF0000"/>
                </a:solidFill>
              </a:rPr>
              <a:t>E</a:t>
            </a:r>
            <a:r>
              <a:rPr lang="ru-RU" b="1" i="1" baseline="-25000" dirty="0" err="1">
                <a:solidFill>
                  <a:srgbClr val="FF0000"/>
                </a:solidFill>
              </a:rPr>
              <a:t>m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4667240" y="5143513"/>
            <a:ext cx="171451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 err="1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Поглинання</a:t>
            </a:r>
            <a:r>
              <a:rPr lang="ru-RU" sz="1300" b="1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 </a:t>
            </a:r>
            <a:endParaRPr lang="en-US" sz="1300" b="1" dirty="0">
              <a:solidFill>
                <a:srgbClr val="FF0000"/>
              </a:solidFill>
              <a:latin typeface="Cambria" pitchFamily="18" charset="0"/>
              <a:sym typeface="Symbol" pitchFamily="18" charset="2"/>
            </a:endParaRPr>
          </a:p>
          <a:p>
            <a:pPr algn="ctr"/>
            <a:r>
              <a:rPr lang="ru-RU" sz="1300" b="1" dirty="0" err="1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ен</a:t>
            </a:r>
            <a:r>
              <a:rPr lang="uk-UA" sz="1300" b="1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е</a:t>
            </a:r>
            <a:r>
              <a:rPr lang="ru-RU" sz="1300" b="1" dirty="0" err="1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ргії</a:t>
            </a:r>
            <a:r>
              <a:rPr lang="ru-RU" sz="1300" b="1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 (фотона)</a:t>
            </a:r>
          </a:p>
        </p:txBody>
      </p:sp>
      <p:sp>
        <p:nvSpPr>
          <p:cNvPr id="29" name="Line 11"/>
          <p:cNvSpPr>
            <a:spLocks noChangeShapeType="1"/>
          </p:cNvSpPr>
          <p:nvPr/>
        </p:nvSpPr>
        <p:spPr bwMode="auto">
          <a:xfrm flipH="1" flipV="1">
            <a:off x="4667272" y="4714884"/>
            <a:ext cx="1566" cy="13081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Text Box 22"/>
          <p:cNvSpPr txBox="1">
            <a:spLocks noChangeArrowheads="1"/>
          </p:cNvSpPr>
          <p:nvPr/>
        </p:nvSpPr>
        <p:spPr bwMode="auto">
          <a:xfrm>
            <a:off x="1809720" y="5143513"/>
            <a:ext cx="164310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 err="1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Випромінювання</a:t>
            </a:r>
            <a:endParaRPr lang="en-US" sz="1300" b="1" dirty="0">
              <a:solidFill>
                <a:srgbClr val="FF0000"/>
              </a:solidFill>
              <a:latin typeface="Cambria" pitchFamily="18" charset="0"/>
              <a:sym typeface="Symbol" pitchFamily="18" charset="2"/>
            </a:endParaRPr>
          </a:p>
          <a:p>
            <a:pPr algn="ctr"/>
            <a:r>
              <a:rPr lang="ru-RU" sz="1300" b="1" dirty="0" err="1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ен</a:t>
            </a:r>
            <a:r>
              <a:rPr lang="uk-UA" sz="1300" b="1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е</a:t>
            </a:r>
            <a:r>
              <a:rPr lang="ru-RU" sz="1300" b="1" dirty="0" err="1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ргії</a:t>
            </a:r>
            <a:r>
              <a:rPr lang="ru-RU" sz="1300" b="1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  (фотона</a:t>
            </a:r>
            <a:r>
              <a:rPr lang="ru-RU" sz="1300" dirty="0">
                <a:latin typeface="Cambria" pitchFamily="18" charset="0"/>
                <a:sym typeface="Symbol" pitchFamily="18" charset="2"/>
              </a:rPr>
              <a:t>)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423062" y="4629187"/>
            <a:ext cx="22325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>
                <a:solidFill>
                  <a:srgbClr val="0000FF"/>
                </a:solidFill>
                <a:latin typeface="Cambria" pitchFamily="18" charset="0"/>
                <a:sym typeface="Symbol" pitchFamily="18" charset="2"/>
              </a:rPr>
              <a:t>Правило   частот Бора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095868" y="714356"/>
            <a:ext cx="5412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2.2. Випромінювання та поглинання світла атомами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764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2024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81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239140" y="714356"/>
            <a:ext cx="1966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3. </a:t>
            </a:r>
            <a:r>
              <a:rPr lang="ru-RU" b="1" dirty="0" err="1"/>
              <a:t>Атомні</a:t>
            </a:r>
            <a:r>
              <a:rPr lang="ru-RU" b="1" dirty="0"/>
              <a:t> </a:t>
            </a:r>
            <a:r>
              <a:rPr lang="ru-RU" b="1" dirty="0" err="1"/>
              <a:t>спектри</a:t>
            </a:r>
            <a:endParaRPr lang="ru-RU" b="1" dirty="0"/>
          </a:p>
        </p:txBody>
      </p:sp>
      <p:sp>
        <p:nvSpPr>
          <p:cNvPr id="3540993" name="Rectangle 1"/>
          <p:cNvSpPr>
            <a:spLocks noChangeArrowheads="1"/>
          </p:cNvSpPr>
          <p:nvPr/>
        </p:nvSpPr>
        <p:spPr bwMode="auto">
          <a:xfrm>
            <a:off x="1283400" y="1212728"/>
            <a:ext cx="850112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Спектр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– сукупність довжин хвиль, частот або енергій фотонів, з яких складається випромінювання, випущене або поглинуте частинками речовини.</a:t>
            </a:r>
          </a:p>
        </p:txBody>
      </p:sp>
      <p:pic>
        <p:nvPicPr>
          <p:cNvPr id="8" name="Picture 2" descr="http://upload.wikimedia.org/wikipedia/commons/thumb/5/55/Bohr-atom-PAR.svg/310px-Bohr-atom-PAR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2292" y="1936432"/>
            <a:ext cx="2952750" cy="257175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280739" y="2010114"/>
            <a:ext cx="66971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i="1" dirty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Кожному можливому переходу між рівнями енергії відповідає певна монохроматична спектральна лінія, яка характеризується в спектрі певною частотою або довжиною хвилі.</a:t>
            </a:r>
            <a:endParaRPr lang="ru-RU" i="1" dirty="0">
              <a:solidFill>
                <a:srgbClr val="0D0DE3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sp>
        <p:nvSpPr>
          <p:cNvPr id="11" name="Line 17"/>
          <p:cNvSpPr>
            <a:spLocks noChangeShapeType="1"/>
          </p:cNvSpPr>
          <p:nvPr/>
        </p:nvSpPr>
        <p:spPr bwMode="auto">
          <a:xfrm>
            <a:off x="3810016" y="3429001"/>
            <a:ext cx="2138358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 flipV="1">
            <a:off x="3881454" y="4708519"/>
            <a:ext cx="2106596" cy="6366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5" name="Line 19"/>
          <p:cNvSpPr>
            <a:spLocks noChangeShapeType="1"/>
          </p:cNvSpPr>
          <p:nvPr/>
        </p:nvSpPr>
        <p:spPr bwMode="auto">
          <a:xfrm>
            <a:off x="4167206" y="3429002"/>
            <a:ext cx="25378" cy="127951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4738710" y="4714885"/>
            <a:ext cx="4286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 i="1" dirty="0">
                <a:solidFill>
                  <a:srgbClr val="FF0000"/>
                </a:solidFill>
              </a:rPr>
              <a:t>Е</a:t>
            </a:r>
            <a:r>
              <a:rPr lang="en-US" b="1" i="1" baseline="-25000" dirty="0">
                <a:solidFill>
                  <a:srgbClr val="FF0000"/>
                </a:solidFill>
              </a:rPr>
              <a:t>n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5310182" y="3786192"/>
            <a:ext cx="171451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 err="1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Поглинання</a:t>
            </a:r>
            <a:r>
              <a:rPr lang="ru-RU" sz="1300" b="1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 </a:t>
            </a:r>
            <a:endParaRPr lang="en-US" sz="1300" b="1" dirty="0">
              <a:solidFill>
                <a:srgbClr val="0D0DE3"/>
              </a:solidFill>
              <a:latin typeface="Cambria" pitchFamily="18" charset="0"/>
              <a:sym typeface="Symbol" pitchFamily="18" charset="2"/>
            </a:endParaRPr>
          </a:p>
          <a:p>
            <a:pPr algn="ctr"/>
            <a:r>
              <a:rPr lang="ru-RU" sz="1300" b="1" dirty="0" err="1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ен</a:t>
            </a:r>
            <a:r>
              <a:rPr lang="uk-UA" sz="1300" b="1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е</a:t>
            </a:r>
            <a:r>
              <a:rPr lang="ru-RU" sz="1300" b="1" dirty="0" err="1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ргії</a:t>
            </a:r>
            <a:r>
              <a:rPr lang="ru-RU" sz="1300" b="1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 (фотона)</a:t>
            </a:r>
          </a:p>
        </p:txBody>
      </p:sp>
      <p:sp>
        <p:nvSpPr>
          <p:cNvPr id="18" name="Line 11"/>
          <p:cNvSpPr>
            <a:spLocks noChangeShapeType="1"/>
          </p:cNvSpPr>
          <p:nvPr/>
        </p:nvSpPr>
        <p:spPr bwMode="auto">
          <a:xfrm flipH="1" flipV="1">
            <a:off x="5310214" y="3357563"/>
            <a:ext cx="1566" cy="13081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Text Box 22"/>
          <p:cNvSpPr txBox="1">
            <a:spLocks noChangeArrowheads="1"/>
          </p:cNvSpPr>
          <p:nvPr/>
        </p:nvSpPr>
        <p:spPr bwMode="auto">
          <a:xfrm>
            <a:off x="2452662" y="3786192"/>
            <a:ext cx="164310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 err="1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Випромінювання</a:t>
            </a:r>
            <a:endParaRPr lang="en-US" sz="1300" b="1" dirty="0">
              <a:solidFill>
                <a:srgbClr val="FF0000"/>
              </a:solidFill>
              <a:latin typeface="Cambria" pitchFamily="18" charset="0"/>
              <a:sym typeface="Symbol" pitchFamily="18" charset="2"/>
            </a:endParaRPr>
          </a:p>
          <a:p>
            <a:pPr algn="ctr"/>
            <a:r>
              <a:rPr lang="ru-RU" sz="1300" b="1" dirty="0" err="1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ен</a:t>
            </a:r>
            <a:r>
              <a:rPr lang="uk-UA" sz="1300" b="1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е</a:t>
            </a:r>
            <a:r>
              <a:rPr lang="ru-RU" sz="1300" b="1" dirty="0" err="1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ргії</a:t>
            </a:r>
            <a:r>
              <a:rPr lang="ru-RU" sz="1300" b="1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  (фотона</a:t>
            </a:r>
            <a:r>
              <a:rPr lang="ru-RU" sz="1300" dirty="0">
                <a:latin typeface="Cambria" pitchFamily="18" charset="0"/>
                <a:sym typeface="Symbol" pitchFamily="18" charset="2"/>
              </a:rPr>
              <a:t>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96000" y="4286257"/>
            <a:ext cx="2169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i="1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Формується</a:t>
            </a:r>
          </a:p>
          <a:p>
            <a:r>
              <a:rPr lang="uk-UA" sz="1600" b="1" i="1" dirty="0">
                <a:solidFill>
                  <a:srgbClr val="0D0DE3"/>
                </a:solidFill>
                <a:latin typeface="Cambria" pitchFamily="18" charset="0"/>
                <a:sym typeface="Symbol" pitchFamily="18" charset="2"/>
              </a:rPr>
              <a:t> спектр поглинання</a:t>
            </a:r>
            <a:endParaRPr lang="ru-RU" sz="1600" b="1" i="1" dirty="0">
              <a:solidFill>
                <a:srgbClr val="0D0DE3"/>
              </a:solidFill>
              <a:latin typeface="Cambria" pitchFamily="18" charset="0"/>
              <a:sym typeface="Symbol" pitchFamily="18" charset="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80738" y="4286257"/>
            <a:ext cx="26372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uk-UA" sz="1600" b="1" i="1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Формується </a:t>
            </a:r>
          </a:p>
          <a:p>
            <a:pPr algn="r"/>
            <a:r>
              <a:rPr lang="uk-UA" sz="1600" b="1" i="1" dirty="0">
                <a:solidFill>
                  <a:srgbClr val="FF0000"/>
                </a:solidFill>
                <a:latin typeface="Cambria" pitchFamily="18" charset="0"/>
                <a:sym typeface="Symbol" pitchFamily="18" charset="2"/>
              </a:rPr>
              <a:t>спектр випромінювання</a:t>
            </a:r>
            <a:endParaRPr lang="ru-RU" sz="1600" b="1" i="1" dirty="0">
              <a:solidFill>
                <a:srgbClr val="FF0000"/>
              </a:solidFill>
              <a:latin typeface="Cambria" pitchFamily="18" charset="0"/>
              <a:sym typeface="Symbol" pitchFamily="18" charset="2"/>
            </a:endParaRPr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4667240" y="3000372"/>
            <a:ext cx="4286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 i="1" dirty="0" err="1">
                <a:solidFill>
                  <a:srgbClr val="FF0000"/>
                </a:solidFill>
              </a:rPr>
              <a:t>E</a:t>
            </a:r>
            <a:r>
              <a:rPr lang="ru-RU" b="1" i="1" baseline="-25000" dirty="0" err="1">
                <a:solidFill>
                  <a:srgbClr val="FF0000"/>
                </a:solidFill>
              </a:rPr>
              <a:t>m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18"/>
          <p:cNvSpPr>
            <a:spLocks noChangeArrowheads="1"/>
          </p:cNvSpPr>
          <p:nvPr/>
        </p:nvSpPr>
        <p:spPr bwMode="auto">
          <a:xfrm>
            <a:off x="4149901" y="5500702"/>
            <a:ext cx="1529842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500" i="1" dirty="0" err="1">
                <a:solidFill>
                  <a:srgbClr val="000000"/>
                </a:solidFill>
                <a:latin typeface="+mj-lt"/>
              </a:rPr>
              <a:t>hv</a:t>
            </a:r>
            <a:r>
              <a:rPr lang="en-US" sz="2500" i="1" dirty="0">
                <a:solidFill>
                  <a:srgbClr val="000000"/>
                </a:solidFill>
                <a:latin typeface="+mj-lt"/>
              </a:rPr>
              <a:t> = </a:t>
            </a:r>
            <a:r>
              <a:rPr lang="en-US" sz="2500" i="1" dirty="0" err="1">
                <a:solidFill>
                  <a:srgbClr val="000000"/>
                </a:solidFill>
                <a:latin typeface="+mj-lt"/>
              </a:rPr>
              <a:t>E</a:t>
            </a:r>
            <a:r>
              <a:rPr lang="en-US" sz="2500" i="1" baseline="-25000" dirty="0" err="1">
                <a:solidFill>
                  <a:srgbClr val="000000"/>
                </a:solidFill>
                <a:latin typeface="+mj-lt"/>
              </a:rPr>
              <a:t>m</a:t>
            </a:r>
            <a:r>
              <a:rPr lang="en-US" sz="2500" i="1" dirty="0">
                <a:solidFill>
                  <a:srgbClr val="000000"/>
                </a:solidFill>
                <a:latin typeface="+mj-lt"/>
              </a:rPr>
              <a:t>–E</a:t>
            </a:r>
            <a:r>
              <a:rPr lang="en-US" sz="2500" i="1" baseline="-25000" dirty="0">
                <a:solidFill>
                  <a:srgbClr val="000000"/>
                </a:solidFill>
                <a:latin typeface="+mj-lt"/>
              </a:rPr>
              <a:t>n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881291" y="4929198"/>
            <a:ext cx="7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>
                <a:solidFill>
                  <a:srgbClr val="FF0000"/>
                </a:solidFill>
                <a:latin typeface="Cambria" pitchFamily="18" charset="0"/>
              </a:rPr>
              <a:t>E</a:t>
            </a:r>
            <a:r>
              <a:rPr lang="en-US" i="1" baseline="-25000" dirty="0" err="1">
                <a:solidFill>
                  <a:srgbClr val="FF0000"/>
                </a:solidFill>
                <a:latin typeface="Cambria" pitchFamily="18" charset="0"/>
              </a:rPr>
              <a:t>m</a:t>
            </a:r>
            <a:r>
              <a:rPr lang="en-US" i="1" dirty="0">
                <a:solidFill>
                  <a:srgbClr val="FF0000"/>
                </a:solidFill>
                <a:latin typeface="Cambria" pitchFamily="18" charset="0"/>
              </a:rPr>
              <a:t>&gt;E</a:t>
            </a:r>
            <a:r>
              <a:rPr lang="en-US" i="1" baseline="-25000" dirty="0">
                <a:solidFill>
                  <a:srgbClr val="FF0000"/>
                </a:solidFill>
                <a:latin typeface="Cambria" pitchFamily="18" charset="0"/>
              </a:rPr>
              <a:t>n</a:t>
            </a:r>
            <a:endParaRPr lang="ru-RU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953257" y="4786322"/>
            <a:ext cx="7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>
                <a:solidFill>
                  <a:srgbClr val="0D0DE3"/>
                </a:solidFill>
                <a:latin typeface="Cambria" pitchFamily="18" charset="0"/>
              </a:rPr>
              <a:t>E</a:t>
            </a:r>
            <a:r>
              <a:rPr lang="en-US" i="1" baseline="-25000" dirty="0" err="1">
                <a:solidFill>
                  <a:srgbClr val="0D0DE3"/>
                </a:solidFill>
                <a:latin typeface="Cambria" pitchFamily="18" charset="0"/>
              </a:rPr>
              <a:t>m</a:t>
            </a:r>
            <a:r>
              <a:rPr lang="en-US" i="1" dirty="0">
                <a:solidFill>
                  <a:srgbClr val="0D0DE3"/>
                </a:solidFill>
                <a:latin typeface="Cambria" pitchFamily="18" charset="0"/>
              </a:rPr>
              <a:t>&lt;E</a:t>
            </a:r>
            <a:r>
              <a:rPr lang="en-US" i="1" baseline="-25000" dirty="0">
                <a:solidFill>
                  <a:srgbClr val="0D0DE3"/>
                </a:solidFill>
                <a:latin typeface="Cambria" pitchFamily="18" charset="0"/>
              </a:rPr>
              <a:t>n</a:t>
            </a:r>
            <a:endParaRPr lang="ru-RU" dirty="0">
              <a:solidFill>
                <a:srgbClr val="0D0DE3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89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226</TotalTime>
  <Words>2646</Words>
  <Application>Microsoft Office PowerPoint</Application>
  <PresentationFormat>Широкоэкранный</PresentationFormat>
  <Paragraphs>304</Paragraphs>
  <Slides>34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34</vt:i4>
      </vt:variant>
    </vt:vector>
  </HeadingPairs>
  <TitlesOfParts>
    <vt:vector size="47" baseType="lpstr">
      <vt:lpstr>Arial</vt:lpstr>
      <vt:lpstr>Calibri</vt:lpstr>
      <vt:lpstr>Cambria</vt:lpstr>
      <vt:lpstr>MS Mincho</vt:lpstr>
      <vt:lpstr>Symbol</vt:lpstr>
      <vt:lpstr>SymbolMT</vt:lpstr>
      <vt:lpstr>Times New Roman</vt:lpstr>
      <vt:lpstr>TimesNewRoman</vt:lpstr>
      <vt:lpstr>Tw Cen MT</vt:lpstr>
      <vt:lpstr>Капля</vt:lpstr>
      <vt:lpstr>Equation</vt:lpstr>
      <vt:lpstr>Формула</vt:lpstr>
      <vt:lpstr>Microsoft Word Picture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 </cp:lastModifiedBy>
  <cp:revision>27</cp:revision>
  <dcterms:created xsi:type="dcterms:W3CDTF">2021-02-08T22:40:42Z</dcterms:created>
  <dcterms:modified xsi:type="dcterms:W3CDTF">2021-02-21T15:45:18Z</dcterms:modified>
</cp:coreProperties>
</file>