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0"/>
  </p:notesMasterIdLst>
  <p:sldIdLst>
    <p:sldId id="1193" r:id="rId2"/>
    <p:sldId id="1194" r:id="rId3"/>
    <p:sldId id="1195" r:id="rId4"/>
    <p:sldId id="1196" r:id="rId5"/>
    <p:sldId id="1197" r:id="rId6"/>
    <p:sldId id="1198" r:id="rId7"/>
    <p:sldId id="1199" r:id="rId8"/>
    <p:sldId id="1200" r:id="rId9"/>
    <p:sldId id="1202" r:id="rId10"/>
    <p:sldId id="1203" r:id="rId11"/>
    <p:sldId id="1204" r:id="rId12"/>
    <p:sldId id="1205" r:id="rId13"/>
    <p:sldId id="1206" r:id="rId14"/>
    <p:sldId id="1207" r:id="rId15"/>
    <p:sldId id="1233" r:id="rId16"/>
    <p:sldId id="1209" r:id="rId17"/>
    <p:sldId id="1210" r:id="rId18"/>
    <p:sldId id="1211" r:id="rId19"/>
    <p:sldId id="1212" r:id="rId20"/>
    <p:sldId id="1213" r:id="rId21"/>
    <p:sldId id="1214" r:id="rId22"/>
    <p:sldId id="1215" r:id="rId23"/>
    <p:sldId id="1216" r:id="rId24"/>
    <p:sldId id="1217" r:id="rId25"/>
    <p:sldId id="1218" r:id="rId26"/>
    <p:sldId id="1219" r:id="rId27"/>
    <p:sldId id="1220" r:id="rId28"/>
    <p:sldId id="1221" r:id="rId29"/>
    <p:sldId id="1222" r:id="rId30"/>
    <p:sldId id="1223" r:id="rId31"/>
    <p:sldId id="1224" r:id="rId32"/>
    <p:sldId id="1225" r:id="rId33"/>
    <p:sldId id="1226" r:id="rId34"/>
    <p:sldId id="1227" r:id="rId35"/>
    <p:sldId id="1228" r:id="rId36"/>
    <p:sldId id="1229" r:id="rId37"/>
    <p:sldId id="1230" r:id="rId38"/>
    <p:sldId id="123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D0DE3"/>
    <a:srgbClr val="CC0099"/>
    <a:srgbClr val="3C0B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89130" autoAdjust="0"/>
  </p:normalViewPr>
  <p:slideViewPr>
    <p:cSldViewPr>
      <p:cViewPr>
        <p:scale>
          <a:sx n="79" d="100"/>
          <a:sy n="79" d="100"/>
        </p:scale>
        <p:origin x="763" y="11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7DE8A-B9BF-424F-8EFA-328682CEEBE8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3F49D4-1196-49C9-95BA-CF04BE70EF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790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3F49D4-1196-49C9-95BA-CF04BE70EF2A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56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0DD4296-B331-4A55-82A9-624566A50390}" type="datetimeFigureOut">
              <a:rPr lang="ru-RU" smtClean="0"/>
              <a:pPr/>
              <a:t>21.02.2021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3E934F-DF15-4870-9F08-DF0B1499E5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0.jpe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jpeg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17730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3299329" name="Rectangle 1"/>
          <p:cNvSpPr>
            <a:spLocks noChangeArrowheads="1"/>
          </p:cNvSpPr>
          <p:nvPr/>
        </p:nvSpPr>
        <p:spPr bwMode="auto">
          <a:xfrm>
            <a:off x="251520" y="1804562"/>
            <a:ext cx="612068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uk-UA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оптимальних умов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 оптимальних умов 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фотометрування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 визначення концентрації у фотометрії.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Фотоелектроколориметричне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титрування.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Прилади абсорбційної спектроскопії.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та недоліки фотометричних методів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71934" y="642918"/>
            <a:ext cx="13864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01409" name="Rectangle 1"/>
          <p:cNvSpPr>
            <a:spLocks noChangeArrowheads="1"/>
          </p:cNvSpPr>
          <p:nvPr/>
        </p:nvSpPr>
        <p:spPr bwMode="auto">
          <a:xfrm>
            <a:off x="2673178" y="1181386"/>
            <a:ext cx="379764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990600" algn="l"/>
              </a:tabLst>
            </a:pPr>
            <a:r>
              <a:rPr lang="uk-UA" sz="1600" b="1" dirty="0" smtClean="0">
                <a:solidFill>
                  <a:srgbClr val="0000FF"/>
                </a:solidFill>
                <a:latin typeface="+mj-lt"/>
                <a:ea typeface="Times New Roman" pitchFamily="18" charset="0"/>
              </a:rPr>
              <a:t>ПРАКТИКА ФОТОМЕТРІЇ. АПАРАТУРА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pic>
        <p:nvPicPr>
          <p:cNvPr id="3682306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929066"/>
            <a:ext cx="4643470" cy="2611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0160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sp>
        <p:nvSpPr>
          <p:cNvPr id="3713025" name="Rectangle 1"/>
          <p:cNvSpPr>
            <a:spLocks noChangeArrowheads="1"/>
          </p:cNvSpPr>
          <p:nvPr/>
        </p:nvSpPr>
        <p:spPr bwMode="auto">
          <a:xfrm>
            <a:off x="214282" y="1278236"/>
            <a:ext cx="85725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використанні фотометрії з візуальною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детекцією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(колориметричні методи визначення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 порівняння інтенсивності забарвлення досліджуваного і стандартного розчинів може здійснюватися такими способами: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стандартних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серій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26670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Готують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серію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певним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кроком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єю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яку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визначають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Наливають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їх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кювети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однаковою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поглинаючого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шару.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наливають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таку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ж кювету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вибирають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дві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кювети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розчинами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інтенсивність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кольору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більше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менше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інтенсивності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кольору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досліджуваному розчині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знаходиться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межах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цих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</a:p>
          <a:p>
            <a:pPr marL="2667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практично не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вимагає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обладнання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але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досить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трудомісткий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точність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en-US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&gt;</a:t>
            </a:r>
            <a:r>
              <a:rPr lang="ru-RU" sz="1600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10 %. </a:t>
            </a:r>
            <a:endParaRPr lang="en-US" sz="1600" i="1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26670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3026" name="Rectangle 2"/>
          <p:cNvSpPr>
            <a:spLocks noChangeArrowheads="1"/>
          </p:cNvSpPr>
          <p:nvPr/>
        </p:nvSpPr>
        <p:spPr bwMode="auto">
          <a:xfrm>
            <a:off x="198624" y="4036568"/>
            <a:ext cx="850112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2.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розбавлення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en-US" sz="1600" b="1" dirty="0" smtClean="0">
              <a:solidFill>
                <a:srgbClr val="FF0000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2667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дві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кювети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однаковою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довжиною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поглинаючого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шару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наливають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досліджуваний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стандартний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розчини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так,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щоб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інтенсивність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забарвлення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стандартного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розчину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була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менш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ою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ніж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Проводять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розбавлення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розчину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об'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є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мом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V</a:t>
            </a:r>
            <a:r>
              <a:rPr lang="ru-RU" sz="1600" baseline="-250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0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до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вирівнювання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забарвлення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вимірюють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кінцевий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об'єм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розчину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V</a:t>
            </a:r>
            <a:r>
              <a:rPr lang="ru-RU" sz="1600" baseline="-250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x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en-US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2667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Концентрацію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речовини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розраховують</a:t>
            </a:r>
            <a:r>
              <a:rPr lang="ru-RU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за формулою:</a:t>
            </a:r>
          </a:p>
        </p:txBody>
      </p:sp>
      <p:sp>
        <p:nvSpPr>
          <p:cNvPr id="3713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130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8370773"/>
              </p:ext>
            </p:extLst>
          </p:nvPr>
        </p:nvGraphicFramePr>
        <p:xfrm>
          <a:off x="4860032" y="5483143"/>
          <a:ext cx="1369228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3338" name="Equation" r:id="rId3" imgW="875920" imgH="444307" progId="">
                  <p:embed/>
                </p:oleObj>
              </mc:Choice>
              <mc:Fallback>
                <p:oleObj name="Equation" r:id="rId3" imgW="875920" imgH="444307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5483143"/>
                        <a:ext cx="1369228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60375" y="5686445"/>
            <a:ext cx="4272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 вимагає виконання закону Б.-Л.-Б.</a:t>
            </a:r>
            <a:endParaRPr lang="ru-RU" i="1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3713030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29440" y="5342776"/>
            <a:ext cx="2214578" cy="1477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12001" name="Rectangle 1"/>
          <p:cNvSpPr>
            <a:spLocks noChangeArrowheads="1"/>
          </p:cNvSpPr>
          <p:nvPr/>
        </p:nvSpPr>
        <p:spPr bwMode="auto">
          <a:xfrm>
            <a:off x="318001" y="1184536"/>
            <a:ext cx="864399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фотоелектроколориметричних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методах залежно від вимог, які поставлено до аналізу, природи об’єкта аналізу та інших факторів вибирають один з таких методів знаходження концентрації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компонента-аналіту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: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калібрувального коефіцієнта, 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калібрувального графіка, метод порівняння оптичних густин,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добавок та метод молярного коефіцієнта.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Розрахунок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вимірюванні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одній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використанні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одного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світлофільтру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може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проводитися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наступними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методами: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1.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За методом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калібрувального графіка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готують серію (5-6) стандартних розчинів за вибраних оптимальних умов. Бажано, щоб у межах серії зберігався основний закон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а оптичні густини серій вкладалися в оптимальні межі з найкращою відтворюваністю результатів (0,1–1,0).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Фотометрують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серію розчинів при вибраних значеннях λ чи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λ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макс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світлофільтра та ℓ і будують залежність А – С, яка повинна бути прямою, що проходить через початок координат. Метод калібрувального графіка застосовують у випадку серійних аналізів однотипних проб, у разі виконання важливих завдань – арбітражу, атестації стандартних зразків і т.п.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методом калібрувального коефіцієнта при дотриманні закону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Бугера-Ламберта-Бера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(пряма залежність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від концентрації) та однаковій довжині кювети:</a:t>
            </a:r>
            <a:endParaRPr kumimoji="0" lang="uk-UA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sp>
        <p:nvSpPr>
          <p:cNvPr id="3712002" name="Rectangle 2"/>
          <p:cNvSpPr>
            <a:spLocks noChangeArrowheads="1"/>
          </p:cNvSpPr>
          <p:nvPr/>
        </p:nvSpPr>
        <p:spPr bwMode="auto">
          <a:xfrm>
            <a:off x="1464447" y="5941064"/>
            <a:ext cx="621510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x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=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kA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x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, де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k = 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ст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/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ст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10977" name="Rectangle 1"/>
          <p:cNvSpPr>
            <a:spLocks noChangeArrowheads="1"/>
          </p:cNvSpPr>
          <p:nvPr/>
        </p:nvSpPr>
        <p:spPr bwMode="auto">
          <a:xfrm>
            <a:off x="214282" y="1078112"/>
            <a:ext cx="87154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2.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порівняння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ґрунтується на порівнянні оптичних густин досліджуваного (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А</a:t>
            </a:r>
            <a:r>
              <a:rPr kumimoji="0" lang="uk-UA" sz="1600" b="1" i="0" u="none" strike="noStrike" cap="none" normalizeH="0" baseline="-3000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 і стандартного (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А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ст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 розчинів. </a:t>
            </a:r>
          </a:p>
          <a:p>
            <a:pPr marL="266700" marR="0" lvl="0" indent="-2667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Реакцію утворення забарвленої сполуки в обох розчинах проводять в аналогічних умовах. </a:t>
            </a:r>
          </a:p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	Спосіб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застосовують при поодиноких визначеннях і він вимагає обов’язкового збереження основного закону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тому концентрацію стандартного розчину вибирають якомога ближчою до концентрації досліджуваного: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</a:t>
            </a:r>
            <a:r>
              <a:rPr kumimoji="0" lang="uk-UA" sz="16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/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=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/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         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=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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А</a:t>
            </a:r>
            <a:r>
              <a:rPr kumimoji="0" lang="uk-UA" sz="1600" b="1" i="1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/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А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ст</a:t>
            </a:r>
            <a:endParaRPr kumimoji="0" lang="uk-UA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57158" y="292893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10978" name="Rectangle 2"/>
          <p:cNvSpPr>
            <a:spLocks noChangeArrowheads="1"/>
          </p:cNvSpPr>
          <p:nvPr/>
        </p:nvSpPr>
        <p:spPr bwMode="auto">
          <a:xfrm>
            <a:off x="357158" y="2962405"/>
            <a:ext cx="850112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marR="0" lvl="0" indent="-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3.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умови приготування стандартних і досліджуваних розчинів важко відтворити, користуються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різновидом методу порівняння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методом добавок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</a:p>
          <a:p>
            <a:pPr marL="177800" marR="0" lvl="0" indent="-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	Метод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ґрунтується на порівнянні оптичних густин досліджуваного розчину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х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і того ж розчину, але з відомою добавкою компонента-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аналіту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Використовується для визначення малих кількостей різноманітних елементів у присутності великих кількостей сторонніх речовин для усунення їх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заважаючого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впливу.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 добавок дозволяє одержувати достатньо точні результати при концентраціях речовин, які лежать на межі виявлення.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Добавки слід брати в таких кількостях, щоб зміна оптичної густини не була меншою 0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</a:p>
          <a:p>
            <a:pPr marL="177800" marR="0" lvl="0" indent="-177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endParaRPr lang="uk-UA" sz="1600" b="1" i="1" dirty="0">
              <a:solidFill>
                <a:srgbClr val="0D0DE3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77800" marR="0" lvl="0" indent="-177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600" b="1" i="1" u="none" strike="noStrike" cap="none" normalizeH="0" baseline="-3000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х+д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uk-UA" sz="1600" b="1" i="1" u="none" strike="noStrike" cap="none" normalizeH="0" baseline="-3000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/(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звідки: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	</a:t>
            </a:r>
            <a:r>
              <a:rPr lang="uk-UA" sz="16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uk-UA" sz="1600" i="1" baseline="-30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 </a:t>
            </a:r>
            <a:r>
              <a:rPr lang="uk-UA" sz="16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lang="uk-UA" sz="1600" i="1" baseline="-30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uk-UA" sz="1600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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</a:t>
            </a:r>
            <a:r>
              <a:rPr lang="uk-UA" sz="1600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х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/(</a:t>
            </a:r>
            <a:r>
              <a:rPr lang="uk-UA" sz="1600" i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А</a:t>
            </a:r>
            <a:r>
              <a:rPr lang="uk-UA" sz="1600" i="1" baseline="-300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х+д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 – А</a:t>
            </a:r>
            <a:r>
              <a:rPr lang="uk-UA" sz="1600" i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х</a:t>
            </a:r>
            <a:r>
              <a:rPr lang="uk-UA" sz="1600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sym typeface="Symbol" pitchFamily="18" charset="2"/>
              </a:rPr>
              <a:t>),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0979" name="Rectangle 3"/>
          <p:cNvSpPr>
            <a:spLocks noChangeArrowheads="1"/>
          </p:cNvSpPr>
          <p:nvPr/>
        </p:nvSpPr>
        <p:spPr bwMode="auto">
          <a:xfrm>
            <a:off x="539341" y="5708806"/>
            <a:ext cx="82153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де А</a:t>
            </a:r>
            <a:r>
              <a:rPr kumimoji="0" lang="uk-UA" sz="14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і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uk-UA" sz="14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х+д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– оптичні густини досліджуваного розчину без добавки і з добавкою;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uk-UA" sz="14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і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uk-UA" sz="1400" b="0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  <a:sym typeface="Symbol" pitchFamily="18" charset="2"/>
              </a:rPr>
              <a:t> – концентрація досліджуваного розчину і концентрація добавки в забарвленому розчині.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09953" name="Rectangle 1"/>
          <p:cNvSpPr>
            <a:spLocks noChangeArrowheads="1"/>
          </p:cNvSpPr>
          <p:nvPr/>
        </p:nvSpPr>
        <p:spPr bwMode="auto">
          <a:xfrm>
            <a:off x="285720" y="1295743"/>
            <a:ext cx="850112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Визначення невідомої концентрації можна здійснити і графічним способом, тільки в цьому випадку потрібно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фотометрувати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по черзі три розчини — розчин без добавки і два розчини з різними по величині добавками а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і а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Відкласти значення оптичної густини на графіку і через ці три точки провести пряму, продовживши її до перетину з віссю абсцис (рис.).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25026" t="34020" r="22756"/>
          <a:stretch>
            <a:fillRect/>
          </a:stretch>
        </p:blipFill>
        <p:spPr bwMode="auto">
          <a:xfrm>
            <a:off x="3964793" y="2474751"/>
            <a:ext cx="450059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09954" name="Rectangle 2"/>
          <p:cNvSpPr>
            <a:spLocks noChangeArrowheads="1"/>
          </p:cNvSpPr>
          <p:nvPr/>
        </p:nvSpPr>
        <p:spPr bwMode="auto">
          <a:xfrm>
            <a:off x="3643338" y="4978470"/>
            <a:ext cx="51435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1282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Калібрувальний графік для визначення концентрації речовини методом добавок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9955" name="Rectangle 3"/>
          <p:cNvSpPr>
            <a:spLocks noChangeArrowheads="1"/>
          </p:cNvSpPr>
          <p:nvPr/>
        </p:nvSpPr>
        <p:spPr bwMode="auto">
          <a:xfrm>
            <a:off x="285720" y="2850636"/>
            <a:ext cx="40005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Відрізок на осі абсцис від початку координат до точки перетину з продовженням прямої графіка буде виражати невідому концентрацію досліджуваного розчину С</a:t>
            </a:r>
            <a:r>
              <a:rPr kumimoji="0" lang="uk-UA" sz="1600" b="1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uk-UA" sz="20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09959" name="Picture 7" descr="Картинки по запросу blue flow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500570"/>
            <a:ext cx="2828707" cy="1767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08929" name="Rectangle 1"/>
          <p:cNvSpPr>
            <a:spLocks noChangeArrowheads="1"/>
          </p:cNvSpPr>
          <p:nvPr/>
        </p:nvSpPr>
        <p:spPr bwMode="auto">
          <a:xfrm>
            <a:off x="285720" y="1137478"/>
            <a:ext cx="85725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4. Різновидом методу порівняння є метод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молярного коефіцієнта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за яким концентрацію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С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розраховують з рівняння основного закону: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x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=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A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x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/e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l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x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kumimoji="0" lang="uk-UA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Величину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ε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знаходять у довідниках. 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в довідниках немає відповідних даних,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ε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визначають експериментально за допомогою стандартного розчину: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ε =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A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/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</a:t>
            </a: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l</a:t>
            </a:r>
            <a:r>
              <a:rPr kumimoji="0" lang="uk-UA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ст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kumimoji="0" lang="uk-UA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sp>
        <p:nvSpPr>
          <p:cNvPr id="3708930" name="Rectangle 2"/>
          <p:cNvSpPr>
            <a:spLocks noChangeArrowheads="1"/>
          </p:cNvSpPr>
          <p:nvPr/>
        </p:nvSpPr>
        <p:spPr bwMode="auto">
          <a:xfrm>
            <a:off x="357158" y="2671417"/>
            <a:ext cx="835824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marR="0" lvl="0" indent="-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5.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Незважаючи на всі переваги, фотометричний метод має недолік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 невисока точність визначення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яку можна оцінити в 2–5% відносних.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177800" marR="0" lvl="0" indent="-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концентрація визначуваної речовини велика – це призводить до збільшення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абсорбційності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при якій точність вимірювання зменшується.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Для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підвищення точності методу та розширення інтервалу визначуваних концентрацій застосовують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різницевий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варіант (“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диференційна фотометрія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” – невдалий термін) фотометрії.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Його відмінною рисою є те, що замість розчинника, холостого розчину чи іншого розчину порівняння застосовують забарвлений розчин визначуваного компонента відомої концентрації. Вимірюють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відносну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величину оптичної густини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чи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відносного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пропускання Т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=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T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/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Отож, аналітичним сигналом є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5085184"/>
            <a:ext cx="342902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08931" name="Rectangle 3"/>
          <p:cNvSpPr>
            <a:spLocks noChangeArrowheads="1"/>
          </p:cNvSpPr>
          <p:nvPr/>
        </p:nvSpPr>
        <p:spPr bwMode="auto">
          <a:xfrm>
            <a:off x="357158" y="5316037"/>
            <a:ext cx="850112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де А</a:t>
            </a:r>
            <a:r>
              <a:rPr lang="uk-UA" sz="1600" baseline="-250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0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– оптична густина розчину порівняння, </a:t>
            </a:r>
            <a:endParaRPr lang="uk-UA" sz="1600" dirty="0" smtClean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який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може мати меншу чи більшу оптичну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густину</a:t>
            </a:r>
          </a:p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від оптичної густини досліджуваного розчину.</a:t>
            </a:r>
            <a:endParaRPr lang="ru-RU" sz="1600" dirty="0" smtClean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266700" marR="0" lvl="0" indent="-2667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 цьому випадку відносна </a:t>
            </a:r>
            <a:r>
              <a:rPr lang="uk-UA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абсорбційність</a:t>
            </a: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пропорційна різниці концентрацій розчинів вміщених в робочу і порівняльну кювети.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07905" name="Rectangle 1"/>
          <p:cNvSpPr>
            <a:spLocks noChangeArrowheads="1"/>
          </p:cNvSpPr>
          <p:nvPr/>
        </p:nvSpPr>
        <p:spPr bwMode="auto">
          <a:xfrm>
            <a:off x="285720" y="1006460"/>
            <a:ext cx="850112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7800" marR="0" lvl="0" indent="-1778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Концентрацію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можна визначати за допомогою калібрувального графіка, але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 цього треба мати серію стандартних розчинів з концентраціями більшими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(перший варіант) або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меншими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(другий варіант),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ніж концентрація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</a:t>
            </a:r>
            <a:r>
              <a:rPr kumimoji="0" lang="uk-UA" sz="1600" b="1" i="1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Причому як розчин порівняння може бути обраний як перший розчин серії еталонів, так і кожний з них. В останньому випадку говорять про метод двосторонньої диференціальної спектрофотометрії.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Приклад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, на рис. представлений калібрувальний графік для визначенні великих кількостей калій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перманганату</a:t>
            </a:r>
            <a:r>
              <a:rPr lang="en-US" sz="1600" dirty="0"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/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785794"/>
            <a:ext cx="3782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3. Методи визначення концентрації</a:t>
            </a:r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 l="31513" t="12145" r="27637" b="10933"/>
          <a:stretch>
            <a:fillRect/>
          </a:stretch>
        </p:blipFill>
        <p:spPr bwMode="auto">
          <a:xfrm>
            <a:off x="5786446" y="2643182"/>
            <a:ext cx="314327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715140" y="4572008"/>
            <a:ext cx="24288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Калібрувальний графік диференціальної спектроскопії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707906" name="Rectangle 2"/>
          <p:cNvSpPr>
            <a:spLocks noChangeArrowheads="1"/>
          </p:cNvSpPr>
          <p:nvPr/>
        </p:nvSpPr>
        <p:spPr bwMode="auto">
          <a:xfrm>
            <a:off x="142844" y="3145081"/>
            <a:ext cx="564360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Вимірювання відносної </a:t>
            </a:r>
            <a:r>
              <a:rPr kumimoji="0" lang="uk-UA" sz="14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абсорбційності</a:t>
            </a:r>
            <a:r>
              <a:rPr kumimoji="0" lang="uk-UA" sz="14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забезпечує оптимальну точність вимірювання великих концентрацій.</a:t>
            </a:r>
            <a:endParaRPr kumimoji="0" lang="ru-RU" sz="140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Звичайний фотометричний метод можна вважати окремим випадком різницевого варіанта, в якому А</a:t>
            </a:r>
            <a:r>
              <a:rPr kumimoji="0" lang="uk-UA" sz="1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0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=0 і тоді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А</a:t>
            </a:r>
            <a:r>
              <a:rPr kumimoji="0" lang="uk-UA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відн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=А</a:t>
            </a:r>
            <a:r>
              <a:rPr kumimoji="0" lang="uk-UA" sz="14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, його називають ще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абсолютною фотометрією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	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У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практиці фотометричного аналізу виникає потреба визначати окремі компоненти в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дво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- і </a:t>
            </a:r>
            <a:r>
              <a:rPr kumimoji="0" lang="uk-UA" sz="1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полікомпонентних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забарвлених системах. В основу аналізу таких систем покладено 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правило адитивності оптичних густин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NewRoman"/>
                <a:cs typeface="Times New Roman" pitchFamily="18" charset="0"/>
              </a:rPr>
              <a:t>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3707907" name="Rectangle 3"/>
          <p:cNvSpPr>
            <a:spLocks noChangeArrowheads="1"/>
          </p:cNvSpPr>
          <p:nvPr/>
        </p:nvSpPr>
        <p:spPr bwMode="auto">
          <a:xfrm>
            <a:off x="1115616" y="5255539"/>
            <a:ext cx="4956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 =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e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+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e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A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 =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e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+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e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(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Courier New" pitchFamily="49" charset="0"/>
              </a:rPr>
              <a:t>l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)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C</a:t>
            </a:r>
            <a:r>
              <a:rPr kumimoji="0" lang="uk-UA" sz="1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l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  <p:sp>
        <p:nvSpPr>
          <p:cNvPr id="3707908" name="Rectangle 4"/>
          <p:cNvSpPr>
            <a:spLocks noChangeArrowheads="1"/>
          </p:cNvSpPr>
          <p:nvPr/>
        </p:nvSpPr>
        <p:spPr bwMode="auto">
          <a:xfrm>
            <a:off x="214282" y="5903917"/>
            <a:ext cx="87868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Якщо відомі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абсорбційності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двох речовин на двох довжинах хвиль, ці рівняння складають систему двох рівнянь з двома невідомими, яке можна розв'язати відносно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</a:t>
            </a:r>
            <a:r>
              <a:rPr kumimoji="0" lang="uk-UA" sz="14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1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і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С</a:t>
            </a:r>
            <a:r>
              <a:rPr kumimoji="0" lang="uk-UA" sz="1400" b="0" i="1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Якщо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абсорбційності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не відомі, їх можна визначити, вимірявши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абсорбційності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MS Mincho" pitchFamily="49" charset="-128"/>
                <a:cs typeface="Times New Roman" pitchFamily="18" charset="0"/>
              </a:rPr>
              <a:t> двох стандартних розчинів цих речовин на двох довжинах хвиль в однакових умовах.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18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714356"/>
            <a:ext cx="4604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4. </a:t>
            </a:r>
            <a:r>
              <a:rPr lang="uk-UA" b="1" dirty="0" err="1" smtClean="0"/>
              <a:t>Фотоелектроколориметричне</a:t>
            </a:r>
            <a:r>
              <a:rPr lang="uk-UA" b="1" dirty="0" smtClean="0"/>
              <a:t> титрування</a:t>
            </a:r>
            <a:endParaRPr lang="ru-RU" dirty="0"/>
          </a:p>
        </p:txBody>
      </p:sp>
      <p:sp>
        <p:nvSpPr>
          <p:cNvPr id="3706881" name="Rectangle 1"/>
          <p:cNvSpPr>
            <a:spLocks noChangeArrowheads="1"/>
          </p:cNvSpPr>
          <p:nvPr/>
        </p:nvSpPr>
        <p:spPr bwMode="auto">
          <a:xfrm>
            <a:off x="357158" y="1083688"/>
            <a:ext cx="849399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при титруванні хоч одна з речовин (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титрант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або продукт реакції) забарвлені або поглинають різні частини спектрального діапазону, вимірювання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абсорбційності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може бути використане для фіксування точки еквівалентності. 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Розчин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визначуваної речовини переносять у кювету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фотоелектроколориметра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вибирають світлофільтр, максимум пропускання якого відповідає максимуму поглинання обраної речовини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титрують розчином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титранта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фіксуючи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залежніть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абсорбційності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розчину від об'єму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титранта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залежності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від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того, яка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речовина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поглинає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графік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титрування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буде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мати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різний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характер (рис.)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kumimoji="0" lang="uk-UA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688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0688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3778881"/>
              </p:ext>
            </p:extLst>
          </p:nvPr>
        </p:nvGraphicFramePr>
        <p:xfrm>
          <a:off x="899592" y="3145791"/>
          <a:ext cx="6780288" cy="235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4361" name="Picture" r:id="rId3" imgW="6106160" imgH="2192020" progId="Word.Picture.8">
                  <p:embed/>
                </p:oleObj>
              </mc:Choice>
              <mc:Fallback>
                <p:oleObj name="Picture" r:id="rId3" imgW="6106160" imgH="2192020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3145791"/>
                        <a:ext cx="6780288" cy="2357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843275" y="5533787"/>
            <a:ext cx="74574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 кривих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фотоелектроколориметричного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титрування за реакцією В + Е = 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а) поглинає В; б) поглинає Е; в) поглинає </a:t>
            </a:r>
            <a:r>
              <a:rPr lang="en-US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705857" name="Rectangle 1"/>
          <p:cNvSpPr>
            <a:spLocks noChangeArrowheads="1"/>
          </p:cNvSpPr>
          <p:nvPr/>
        </p:nvSpPr>
        <p:spPr bwMode="auto">
          <a:xfrm>
            <a:off x="297849" y="1203410"/>
            <a:ext cx="857256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Оптичні прилади для вимірювання абсорбції (поглинання) випромінювання -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фотометри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 фотометричних приладах використовується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візуальна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детекція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вони називаються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колориметрами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якщо використовується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фотоелектрична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детекція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спектрофотометрами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Найпростіший з фотометричних методів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‒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фотометрія з візуальною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детекцією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-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колориметрія.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  Суть візуальної фотометрії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переведенні компонента-</a:t>
            </a:r>
            <a:r>
              <a:rPr kumimoji="0" lang="uk-UA" sz="14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аналіта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у забарвлену сполуку і візуальному порівнянні забарвлення досліджуваного розчину із забарвленням стандартного розчину відомої концентрації, що дозволяє зробити висновок про вміст компонента у досліджуваному розчині. </a:t>
            </a:r>
            <a:r>
              <a:rPr kumimoji="0" lang="uk-UA" sz="1400" b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4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Методи візуальної колориметрії досить прості, використовують нескладне обладнання (часто без електроживлення) і недорогі витратні матеріали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kumimoji="0" lang="uk-UA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4282" y="235743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0" name="Рисунок 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3714752"/>
            <a:ext cx="2143140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05858" name="Rectangle 2"/>
          <p:cNvSpPr>
            <a:spLocks noChangeArrowheads="1"/>
          </p:cNvSpPr>
          <p:nvPr/>
        </p:nvSpPr>
        <p:spPr bwMode="auto">
          <a:xfrm>
            <a:off x="386813" y="3714752"/>
            <a:ext cx="614366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Приклад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Гемометр Салі – спрощений колориметр, який дозволяє визначати гемоглобін у крові порівнянням кольору досліджуваного розчину крові з  кольором стандартів. 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uk-UA" sz="20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5859" name="Rectangle 3"/>
          <p:cNvSpPr>
            <a:spLocks noChangeArrowheads="1"/>
          </p:cNvSpPr>
          <p:nvPr/>
        </p:nvSpPr>
        <p:spPr bwMode="auto">
          <a:xfrm>
            <a:off x="297849" y="4844088"/>
            <a:ext cx="61436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latin typeface="+mj-lt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зв'язку з індивідуальними, неповторними властивостями очей, візуальні вимірювання суб'єктивні і характеризуються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відносно великою похибкою.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Людське око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швидко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втомлюється, тому при виконанні великих серій візуальних визначень точність вимірювання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Візуальні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фотометричні методи витіснилися методами з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фотоелектричною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детекцією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04833" name="Rectangle 1"/>
          <p:cNvSpPr>
            <a:spLocks noChangeArrowheads="1"/>
          </p:cNvSpPr>
          <p:nvPr/>
        </p:nvSpPr>
        <p:spPr bwMode="auto">
          <a:xfrm>
            <a:off x="357159" y="1099738"/>
            <a:ext cx="842968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Електричні явища, що відбуваються в речовинах під дією електромагнітного випромінювання, називаються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фотоелектричними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  </a:t>
            </a:r>
            <a:r>
              <a:rPr kumimoji="0" lang="uk-UA" sz="1600" b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Фотоелектричні явища виникають, коли енергія поглиненого фотона витрачається на квантовий перехід електрона в стан з більшою енергією.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   Залежно від співвідношення між енергією фотонів і характерними енергіями речовини (енергією збудження атомів і молекул, енергією їх іонізації, роботою виходу електронів з твердого тіла і т.п.) поглинання електромагнітного випромінювання може викликати різні фотоелектричні явища: </a:t>
            </a:r>
          </a:p>
          <a:p>
            <a:pPr marL="13335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Зовнішній фотоефект (фотоелектронна емісія). </a:t>
            </a:r>
          </a:p>
          <a:p>
            <a:pPr marL="13335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Внутрішній фотоефект.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У фотоелектричних методах визначається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потужність світлового потоку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що пройшов через досліджуваний розчин, за допомогою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фотодетекторів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 приймачів світлового випромінювання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704834" name="Rectangle 2"/>
          <p:cNvSpPr>
            <a:spLocks noChangeArrowheads="1"/>
          </p:cNvSpPr>
          <p:nvPr/>
        </p:nvSpPr>
        <p:spPr bwMode="auto">
          <a:xfrm>
            <a:off x="284207" y="4255905"/>
            <a:ext cx="621510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	</a:t>
            </a:r>
            <a:r>
              <a:rPr lang="uk-UA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Фотоелектроколориметри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ru-RU" sz="1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-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оптичні прилади, що вимірюють поглинання світлового потоку тільки видимого діапазону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 використовують спрощений спосіб монохроматизації світла (монохроматорами є світлофільтри, які здатні вибірково пропускати випромінювання ділянки спектру Δ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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=10-100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нм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        Спектрофотометри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lang="en-US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-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оптичні прилади, що вимірюють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поглинання світлового потоку всього оптичного діапазону з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вищим ступенем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монохроматизації світла Δ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=0,5-1,0 нм)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pic>
        <p:nvPicPr>
          <p:cNvPr id="370483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4286256"/>
            <a:ext cx="2092093" cy="17573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7038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703809" name="Object 1"/>
          <p:cNvGraphicFramePr>
            <a:graphicFrameLocks noChangeAspect="1"/>
          </p:cNvGraphicFramePr>
          <p:nvPr/>
        </p:nvGraphicFramePr>
        <p:xfrm>
          <a:off x="928662" y="1142984"/>
          <a:ext cx="6409009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5387" name="Picture" r:id="rId3" imgW="5238567" imgH="809606" progId="Word.Picture.8">
                  <p:embed/>
                </p:oleObj>
              </mc:Choice>
              <mc:Fallback>
                <p:oleObj name="Picture" r:id="rId3" imgW="5238567" imgH="809606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142984"/>
                        <a:ext cx="6409009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-190154" y="2129305"/>
            <a:ext cx="5752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Принципова схема молекулярно-абсорбційного приладу</a:t>
            </a:r>
            <a:endParaRPr lang="ru-RU" sz="1600" dirty="0">
              <a:solidFill>
                <a:srgbClr val="0D0D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3812" name="AutoShape 4" descr="Картинки по запросу spectrophotometry sche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03814" name="Picture 6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44"/>
            <a:ext cx="5262066" cy="300990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089265" y="5802503"/>
            <a:ext cx="319382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Найпростіша фотометрична схема</a:t>
            </a:r>
            <a:endParaRPr lang="ru-RU" sz="1600" dirty="0" smtClean="0">
              <a:solidFill>
                <a:srgbClr val="0D0D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03815" name="Rectangle 7"/>
          <p:cNvSpPr>
            <a:spLocks noChangeArrowheads="1"/>
          </p:cNvSpPr>
          <p:nvPr/>
        </p:nvSpPr>
        <p:spPr bwMode="auto">
          <a:xfrm>
            <a:off x="5214942" y="1978215"/>
            <a:ext cx="3714776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</a:tabLst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Кожний абсорбційний спектральний прилад містить наступні частини: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7627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Джерело випромінювання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7627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Монохроматор  – пристрій для одержання світла з заданою довжиною хвилі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7627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Кювету  ‒ п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ристрій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розміщення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досліджуваного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зразка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7627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Приймач потоку випромінювання (детектор)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D0DE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76275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Реєстратор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</a:tabLst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 цих вузлів </a:t>
            </a:r>
            <a:r>
              <a:rPr kumimoji="0" 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потрібно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додати оптичну систему, яка складається з лінз, призм і дзеркал, та служить для створення паралельного пучка світла, змін напрямку і фокусування світла, а також систему для вирівнювання інтенсивності світлових потоків (діафрагми, оптичні клини і т.д.).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375" y="840309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55776" y="470977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1. Вибір оптимальних умов утворення забарвлених сполук</a:t>
            </a:r>
            <a:endParaRPr lang="ru-RU" b="1" dirty="0" smtClean="0"/>
          </a:p>
        </p:txBody>
      </p:sp>
      <p:sp>
        <p:nvSpPr>
          <p:cNvPr id="3720195" name="Rectangle 3"/>
          <p:cNvSpPr>
            <a:spLocks noChangeArrowheads="1"/>
          </p:cNvSpPr>
          <p:nvPr/>
        </p:nvSpPr>
        <p:spPr bwMode="auto">
          <a:xfrm>
            <a:off x="460375" y="1165069"/>
            <a:ext cx="776114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проведенні фотометричної реакції компонент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переводять у сполуку, яка володіє значним поглинанням. 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Найчастіше речовину, яку необхідно визначити, </a:t>
            </a:r>
            <a:r>
              <a:rPr kumimoji="0" lang="uk-UA" sz="16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зв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’</a:t>
            </a:r>
            <a:r>
              <a:rPr kumimoji="0" lang="uk-UA" sz="16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язують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у комплексну сполуку з різними органічними реагентами. </a:t>
            </a:r>
            <a:endParaRPr kumimoji="0" lang="ru-RU" sz="160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Точність та відтворюваність результатів фотометричного визначення забезпечується: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Вибором фотометричного реагенту.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Умовами проведення фотометричної реакції.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 виборі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реагенту </a:t>
            </a:r>
            <a:r>
              <a:rPr kumimoji="0" lang="uk-UA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враховують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селективність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чутливість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визначення.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Селективність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реагенту у фотометричному методі визначається можливістю знайти область спектру,  в якому поглинає тільки утворена  комплексна сполука.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Крім того, необхідно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підібрати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специфічні умови проведення реакції,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яких утворюється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лише визначуваний компонент.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Селективність реагентів можна оцінити за критеріями: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Якомога більша контрастність фотометричної реакції, тобто різниця довжин хвиль максимумів поглинання забарвленого комплексу і реагенту. Якщо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Δλ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=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λ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λ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реаг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≥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100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то така реакція належить до контрастних.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Найбільші різниця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Δε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=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ε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−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ε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реаг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і відношення молярних коефіцієнтів поглинання комплексу і реагенту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ε 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/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ε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реаг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Найбільший інтервал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в межах якого оптична густина розчину забарвленого комплексу залишається сталою.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Найбільша різниця значень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утворення забарвленого комплексу і реагенту.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20197" name="Picture 5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6472" y="5826611"/>
            <a:ext cx="1425169" cy="1062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02785" name="Rectangle 1"/>
          <p:cNvSpPr>
            <a:spLocks noChangeArrowheads="1"/>
          </p:cNvSpPr>
          <p:nvPr/>
        </p:nvSpPr>
        <p:spPr bwMode="auto">
          <a:xfrm>
            <a:off x="285720" y="1203410"/>
            <a:ext cx="857256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Джерело</a:t>
            </a: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випромінювання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суцільного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спектра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необхідному діапазоні довжин хвиль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600" b="0" u="none" strike="noStrike" cap="none" normalizeH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Для </a:t>
            </a:r>
            <a:r>
              <a:rPr kumimoji="0" lang="ru-RU" sz="16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ультрафіолетової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області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газорозрядні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водневі і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дейтереві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лампи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причому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дейтерева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лампа в три рази переважає водневу за потужністю.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 Водневі і дейтерієві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лампи –це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скляні трубки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кварцевим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віконцем або кварцову трубку, заповнену газом – воднем або дейтерієм, що містить анод і катод.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D0DE3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Фізична основа їх роботи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–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електричний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розр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у парах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металів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Світло 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c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творюють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шляхом пропускання електричного розряду крізь іонізований газ у плазмі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відбувається рекомбінація вільних електронів з іонізованими атомами Гідрогену або Дейтерію,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утворюється безперервний спектр в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УФ-області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(185-360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нм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).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uk-UA" sz="1600" b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3702787" name="Picture 3" descr="Картинки по запросу газоразрядная ламп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375" y="3877677"/>
            <a:ext cx="3893046" cy="2599979"/>
          </a:xfrm>
          <a:prstGeom prst="rect">
            <a:avLst/>
          </a:prstGeom>
          <a:noFill/>
        </p:spPr>
      </p:pic>
      <p:pic>
        <p:nvPicPr>
          <p:cNvPr id="3702789" name="Picture 5" descr="Картинки по запросу газоразрядная лам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4228" y="3941619"/>
            <a:ext cx="4374682" cy="2472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01761" name="Rectangle 1"/>
          <p:cNvSpPr>
            <a:spLocks noChangeArrowheads="1"/>
          </p:cNvSpPr>
          <p:nvPr/>
        </p:nvSpPr>
        <p:spPr bwMode="auto">
          <a:xfrm>
            <a:off x="428596" y="922035"/>
            <a:ext cx="842968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Як джерело випромінювання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видимої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області найчастіше використовують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лампи розжарювання з вольфрамовою ниткою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(W, T = 3000К)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які дають світловий потік із суцільним спектром випромінювання в широкому діапазоні (350-1000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).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 запаяній колбі, заповненій вакуумом або інертним газом, вольфрамова спіраль під дією електричного струму розжарюється до високої температури (близько 2600-3000 °K), в результаті чого випромінюється тепло і світло.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Галогенні лампи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розжарювання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за структурою і принципом дії можна порівняти з лампами розжарювання, але вони містять в газі-наповнювачі незначні добавки галогенів (бром, хлор, фтор, йод) або їх сполуки. За допомогою цих добавок можливо в певному температурному інтервалі практично повністю усунути потемніння колби і обумовлене цим зменшення світлового потоку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3701763" name="Picture 3" descr="Картинки по запросу галогенная лампа схе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596" y="3679687"/>
            <a:ext cx="5357850" cy="2670631"/>
          </a:xfrm>
          <a:prstGeom prst="rect">
            <a:avLst/>
          </a:prstGeom>
          <a:noFill/>
        </p:spPr>
      </p:pic>
      <p:pic>
        <p:nvPicPr>
          <p:cNvPr id="3701767" name="Picture 7" descr="Картинки по запросу галогенная ламп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3531920"/>
            <a:ext cx="1737062" cy="2659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232219"/>
            <a:ext cx="8501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Світлодіод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– напівпровідниковий прилад, що перетворює електричну енергію в енергію оптичного випромінювання. </a:t>
            </a:r>
            <a:endParaRPr lang="ru-RU" sz="1600" dirty="0" smtClean="0"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Спектр випромінювання залежить від напівпровідникового матеріалу і його легування</a:t>
            </a: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 </a:t>
            </a: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               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Застосовуються сполуки типу </a:t>
            </a:r>
            <a:r>
              <a:rPr lang="uk-UA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GaP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GaN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GaP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GaAs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lang="uk-UA" sz="1600" dirty="0" err="1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SiC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а також тверді розчини (наприклад, GaAs</a:t>
            </a:r>
            <a:r>
              <a:rPr lang="uk-UA" sz="1600" baseline="-30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1-x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P</a:t>
            </a:r>
            <a:r>
              <a:rPr lang="uk-UA" sz="1600" baseline="-300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х</a:t>
            </a:r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92" y="4714884"/>
            <a:ext cx="5010150" cy="202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00738" name="Picture 2" descr="Картинки по запросу інжекційні світлодіод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5389" y="3549359"/>
            <a:ext cx="3744330" cy="2840376"/>
          </a:xfrm>
          <a:prstGeom prst="rect">
            <a:avLst/>
          </a:prstGeom>
          <a:noFill/>
        </p:spPr>
      </p:pic>
      <p:pic>
        <p:nvPicPr>
          <p:cNvPr id="3700740" name="Picture 4" descr="Картинки по запросу LED"/>
          <p:cNvPicPr>
            <a:picLocks noChangeAspect="1" noChangeArrowheads="1"/>
          </p:cNvPicPr>
          <p:nvPr/>
        </p:nvPicPr>
        <p:blipFill>
          <a:blip r:embed="rId4" cstate="print"/>
          <a:srcRect b="29628"/>
          <a:stretch>
            <a:fillRect/>
          </a:stretch>
        </p:blipFill>
        <p:spPr bwMode="auto">
          <a:xfrm>
            <a:off x="428596" y="2571744"/>
            <a:ext cx="435771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57158" y="4714884"/>
            <a:ext cx="32242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     Інжекційні </a:t>
            </a:r>
            <a:r>
              <a:rPr lang="uk-UA" sz="1400" dirty="0" err="1" smtClean="0">
                <a:solidFill>
                  <a:srgbClr val="0000FF"/>
                </a:solidFill>
                <a:latin typeface="+mj-lt"/>
              </a:rPr>
              <a:t>світлодіоди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 і їх спектри</a:t>
            </a:r>
            <a:endParaRPr lang="ru-RU" sz="1400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10118" y="2441091"/>
            <a:ext cx="33575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В окремих випадках джерелом випромінювання може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бути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ртутно-кварцева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лампа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(лінійчатий спектр в діапазоні 315-630 </a:t>
            </a:r>
            <a:r>
              <a:rPr lang="uk-UA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9713" name="Rectangle 1"/>
          <p:cNvSpPr>
            <a:spLocks noChangeArrowheads="1"/>
          </p:cNvSpPr>
          <p:nvPr/>
        </p:nvSpPr>
        <p:spPr bwMode="auto">
          <a:xfrm>
            <a:off x="285720" y="1070417"/>
            <a:ext cx="85725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Для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інфрачервоної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області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ІЧ-випромінювання по суті є тепловим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випромінюванням)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 джерело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використовують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розпечену дротину, лампи розжарювання, розжарені керамічні стержні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: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720725" marR="0" lvl="0" indent="-271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глобар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стержень із спеченого кремній карбіду, який нагрівають до температури 1300-1700 С (дає максимум випромінювання ~1,9 мкм),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720725" marR="0" lvl="0" indent="-2714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штифт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Нернста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стержень із суміші оксидів рідкоземельних елементів (дає максимум випромінювання ~1,4 мкм при 1500-2000  С).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3699715" name="Picture 3" descr="Картинки по запросу штифт нернс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958866"/>
            <a:ext cx="5636531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8689" name="Rectangle 1"/>
          <p:cNvSpPr>
            <a:spLocks noChangeArrowheads="1"/>
          </p:cNvSpPr>
          <p:nvPr/>
        </p:nvSpPr>
        <p:spPr bwMode="auto">
          <a:xfrm>
            <a:off x="285720" y="1347415"/>
            <a:ext cx="84296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2.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Монохроматор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пристрій для виділення (фільтрації) вузького інтервалу довжин хвиль з суцільного спектру джерела випромінювання.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en-US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Існують різні способи фільтрації з використання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фільтрів, призм і дифракційних решіток.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7975" y="2220380"/>
            <a:ext cx="85011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 smtClean="0">
                <a:solidFill>
                  <a:srgbClr val="FF0000"/>
                </a:solidFill>
                <a:latin typeface="+mj-lt"/>
                <a:ea typeface="MS Mincho" pitchFamily="49" charset="-128"/>
                <a:cs typeface="Times New Roman" pitchFamily="18" charset="0"/>
              </a:rPr>
              <a:t>     </a:t>
            </a:r>
            <a:r>
              <a:rPr lang="uk-UA" sz="1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Фотоелектроколориметри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призначені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тільки для кількісного аналізу</a:t>
            </a:r>
            <a:r>
              <a:rPr lang="en-US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дають можливість за допомогою світлофільтрів виділяти з видимого спектра невелику ділянку в інтервалі довжин хвиль Δλ=10–100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нм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; для них визначено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/>
              </a:rPr>
              <a:t>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макс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тобто довжину хвилі, яка максимально поглинається. </a:t>
            </a:r>
            <a:endParaRPr lang="ru-RU" sz="1600" dirty="0" smtClean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268908"/>
            <a:ext cx="57150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8"/>
          <p:cNvGrpSpPr/>
          <p:nvPr/>
        </p:nvGrpSpPr>
        <p:grpSpPr>
          <a:xfrm>
            <a:off x="1428728" y="4300548"/>
            <a:ext cx="5643602" cy="842964"/>
            <a:chOff x="1571604" y="4357694"/>
            <a:chExt cx="5487987" cy="628650"/>
          </a:xfrm>
        </p:grpSpPr>
        <p:sp>
          <p:nvSpPr>
            <p:cNvPr id="3698693" name="Text Box 5"/>
            <p:cNvSpPr txBox="1">
              <a:spLocks noChangeArrowheads="1"/>
            </p:cNvSpPr>
            <p:nvPr/>
          </p:nvSpPr>
          <p:spPr bwMode="auto">
            <a:xfrm>
              <a:off x="1571604" y="4357694"/>
              <a:ext cx="1001712" cy="28575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Джерело</a:t>
              </a: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ru-RU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світла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4" name="Text Box 6"/>
            <p:cNvSpPr txBox="1">
              <a:spLocks noChangeArrowheads="1"/>
            </p:cNvSpPr>
            <p:nvPr/>
          </p:nvSpPr>
          <p:spPr bwMode="auto">
            <a:xfrm>
              <a:off x="2573316" y="4481519"/>
              <a:ext cx="69532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Щілина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на вході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5" name="Text Box 7"/>
            <p:cNvSpPr txBox="1">
              <a:spLocks noChangeArrowheads="1"/>
            </p:cNvSpPr>
            <p:nvPr/>
          </p:nvSpPr>
          <p:spPr bwMode="auto">
            <a:xfrm>
              <a:off x="3268641" y="4481519"/>
              <a:ext cx="60007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Світло-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фільтр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6" name="Text Box 8"/>
            <p:cNvSpPr txBox="1">
              <a:spLocks noChangeArrowheads="1"/>
            </p:cNvSpPr>
            <p:nvPr/>
          </p:nvSpPr>
          <p:spPr bwMode="auto">
            <a:xfrm>
              <a:off x="4078266" y="4433894"/>
              <a:ext cx="60007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Кювета з пробою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7" name="Text Box 9"/>
            <p:cNvSpPr txBox="1">
              <a:spLocks noChangeArrowheads="1"/>
            </p:cNvSpPr>
            <p:nvPr/>
          </p:nvSpPr>
          <p:spPr bwMode="auto">
            <a:xfrm>
              <a:off x="4764066" y="4433894"/>
              <a:ext cx="69532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Щілина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на виході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8" name="Text Box 10"/>
            <p:cNvSpPr txBox="1">
              <a:spLocks noChangeArrowheads="1"/>
            </p:cNvSpPr>
            <p:nvPr/>
          </p:nvSpPr>
          <p:spPr bwMode="auto">
            <a:xfrm>
              <a:off x="5507016" y="4481519"/>
              <a:ext cx="695325" cy="504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Детектор (</a:t>
              </a:r>
              <a:r>
                <a:rPr kumimoji="0" lang="ru-RU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фотодіод</a:t>
              </a: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)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на </a:t>
              </a:r>
              <a:r>
                <a:rPr kumimoji="0" lang="ru-RU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виході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8699" name="Text Box 11"/>
            <p:cNvSpPr txBox="1">
              <a:spLocks noChangeArrowheads="1"/>
            </p:cNvSpPr>
            <p:nvPr/>
          </p:nvSpPr>
          <p:spPr bwMode="auto">
            <a:xfrm>
              <a:off x="6278541" y="4433894"/>
              <a:ext cx="781050" cy="504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Реєстратор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698700" name="Rectangle 12"/>
          <p:cNvSpPr>
            <a:spLocks noChangeArrowheads="1"/>
          </p:cNvSpPr>
          <p:nvPr/>
        </p:nvSpPr>
        <p:spPr bwMode="auto">
          <a:xfrm>
            <a:off x="2423364" y="5329979"/>
            <a:ext cx="3836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Основні елементи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фотоелектроколориметру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98702" name="AutoShape 14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8704" name="AutoShape 16" descr="Картинки по запросу blue flowers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8706" name="AutoShape 18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8710" name="AutoShape 22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98712" name="Picture 24" descr="Картинки по запросу blue flowers tumblr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5079651"/>
            <a:ext cx="2000264" cy="1876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7671" name="Picture 7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1780" y="5120280"/>
            <a:ext cx="3493622" cy="1672190"/>
          </a:xfrm>
          <a:prstGeom prst="rect">
            <a:avLst/>
          </a:prstGeom>
          <a:noFill/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7665" name="Rectangle 1"/>
          <p:cNvSpPr>
            <a:spLocks noChangeArrowheads="1"/>
          </p:cNvSpPr>
          <p:nvPr/>
        </p:nvSpPr>
        <p:spPr bwMode="auto">
          <a:xfrm>
            <a:off x="185644" y="1142701"/>
            <a:ext cx="8429684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Світлофільтри бувають різних типів: </a:t>
            </a:r>
          </a:p>
          <a:p>
            <a:pPr marL="538163" marR="0" lvl="0" indent="-80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Широкосмугові</a:t>
            </a:r>
          </a:p>
          <a:p>
            <a:pPr marL="538163" marR="0" lvl="0" indent="-80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Вузькосмугові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фільтри</a:t>
            </a:r>
          </a:p>
          <a:p>
            <a:pPr marL="538163" marR="0" lvl="0" indent="-80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Фільтри з крутим зрізом</a:t>
            </a:r>
          </a:p>
          <a:p>
            <a:pPr marL="538163" marR="0" lvl="0" indent="-809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Інтерференційні фільтри.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Фільтри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перших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трьох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типів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роблять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зі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скла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які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містять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барвники</a:t>
            </a: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Скляний абсорбційний фільтр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найпростіший тип фільтра – це тонке кольорове скло. Деякі металеві сполуки і солі, розчинені або завислі в склі,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поглинають все небажане випромінювання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забарвлюють його в колір, відповідний довжинам хвиль світла, що пройшло крізь скло.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Скляний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абсорбційний фільтр не є справжнім</a:t>
            </a:r>
            <a:r>
              <a:rPr kumimoji="0" lang="uk-UA" sz="1600" b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монохроматором, бо пропускає світло у відносно широкому діапазоні довжин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хвиль</a:t>
            </a:r>
            <a:r>
              <a:rPr lang="uk-UA" sz="1600" dirty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спектральна смуга -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більше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50 нм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відносяться до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широкосмугових фільтрів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Інтерференційні фільтри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складаються з двох шарів скла, внутрішні поверхні яких покриті тонкою напівпрозорою металічною плівкою, і проміжного шару прозорого матеріалу типу кварцу або флюориту. Випромінювання, яке падає на світлофільтр, піддається інтерференції, в результаті чого через фільтр проходить тільки випромінювання з дуже вузьким інтервалом довжин хвиль.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7975" y="2479977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97669" name="Picture 5" descr="Картинки по запросу светофильтр интерференционны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857" y="5449605"/>
            <a:ext cx="3744416" cy="1178159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5930" y="1253802"/>
            <a:ext cx="1860165" cy="12270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85720" y="98072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6641" name="Rectangle 1"/>
          <p:cNvSpPr>
            <a:spLocks noChangeArrowheads="1"/>
          </p:cNvSpPr>
          <p:nvPr/>
        </p:nvSpPr>
        <p:spPr bwMode="auto">
          <a:xfrm>
            <a:off x="215136" y="980728"/>
            <a:ext cx="845373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 виділення монохроматичного світла з певною довжиною хвиль користуються приладами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спектрофотометрами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в яких монохроматорами служать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диспергуючі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призми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або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дифракційні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гратки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(у спектральних приладах вищої точності). Використання спектрофотометрів забезпечує високу монохроматизацію потоку випромінювання, що значно підвищує чутливість та селективність спектрофотометричного методу порівняно із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фотоколориметричним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Спектрофотометри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дають змогу одержувати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спектри абсорбції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тобто залежність Т або А від </a:t>
            </a:r>
            <a:r>
              <a:rPr kumimoji="0" lang="ru-RU" sz="1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λ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або </a:t>
            </a:r>
            <a:r>
              <a:rPr kumimoji="0" lang="en-US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υ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тому їх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використовуються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 для кількісного, так і для якісного аналізу. </a:t>
            </a:r>
            <a:endParaRPr kumimoji="0" lang="uk-UA" sz="1600" b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95925" y="65143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96645" name="AutoShape 5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6648" name="Rectangle 8"/>
          <p:cNvSpPr>
            <a:spLocks noChangeArrowheads="1"/>
          </p:cNvSpPr>
          <p:nvPr/>
        </p:nvSpPr>
        <p:spPr bwMode="auto">
          <a:xfrm>
            <a:off x="261162" y="3111588"/>
            <a:ext cx="855931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8963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  У спектрофотометра оптична система для одержання паралельного пучка світла з заданою довжиною хвилі складається з: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8163" marR="0" lvl="0" indent="-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Лінз чи дзеркал для фокусування випромінювання.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8163" lvl="0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Диспергуючого</a:t>
            </a: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елемента для розкладання в спектр поліхроматичного випромінювання джерела (монохроматора). </a:t>
            </a:r>
            <a:r>
              <a:rPr lang="uk-UA" sz="14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Диспергуючим</a:t>
            </a: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елементом може бути призма або дифракційна решітка. </a:t>
            </a:r>
          </a:p>
          <a:p>
            <a:pPr marL="538163" lvl="0" indent="-182563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uk-UA" sz="1400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Вхідної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 вихідної щілини для обмеження небажаного випромінювання і контролю за спектральною чистотою випромінювання, яке випускається монохроматором.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8163" marR="0" lvl="0" indent="-1825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 b="17697"/>
          <a:stretch>
            <a:fillRect/>
          </a:stretch>
        </p:blipFill>
        <p:spPr bwMode="auto">
          <a:xfrm>
            <a:off x="1381620" y="4688345"/>
            <a:ext cx="6120765" cy="165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9"/>
          <p:cNvGrpSpPr/>
          <p:nvPr/>
        </p:nvGrpSpPr>
        <p:grpSpPr>
          <a:xfrm>
            <a:off x="1071538" y="5791221"/>
            <a:ext cx="6572296" cy="781051"/>
            <a:chOff x="636588" y="3336925"/>
            <a:chExt cx="6097587" cy="638175"/>
          </a:xfrm>
        </p:grpSpPr>
        <p:sp>
          <p:nvSpPr>
            <p:cNvPr id="3696649" name="Text Box 9"/>
            <p:cNvSpPr txBox="1">
              <a:spLocks noChangeArrowheads="1"/>
            </p:cNvSpPr>
            <p:nvPr/>
          </p:nvSpPr>
          <p:spPr bwMode="auto">
            <a:xfrm>
              <a:off x="636588" y="3413125"/>
              <a:ext cx="1001712" cy="5619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Вхідна щілина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0" name="Text Box 10"/>
            <p:cNvSpPr txBox="1">
              <a:spLocks noChangeArrowheads="1"/>
            </p:cNvSpPr>
            <p:nvPr/>
          </p:nvSpPr>
          <p:spPr bwMode="auto">
            <a:xfrm>
              <a:off x="6038850" y="3336925"/>
              <a:ext cx="695325" cy="5048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Реєстратор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1" name="Text Box 11"/>
            <p:cNvSpPr txBox="1">
              <a:spLocks noChangeArrowheads="1"/>
            </p:cNvSpPr>
            <p:nvPr/>
          </p:nvSpPr>
          <p:spPr bwMode="auto">
            <a:xfrm>
              <a:off x="5038725" y="3336925"/>
              <a:ext cx="1000125" cy="2667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Фотоприймач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2" name="Text Box 12"/>
            <p:cNvSpPr txBox="1">
              <a:spLocks noChangeArrowheads="1"/>
            </p:cNvSpPr>
            <p:nvPr/>
          </p:nvSpPr>
          <p:spPr bwMode="auto">
            <a:xfrm>
              <a:off x="4343400" y="3413125"/>
              <a:ext cx="69532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Щілина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 на виході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3" name="Text Box 13"/>
            <p:cNvSpPr txBox="1">
              <a:spLocks noChangeArrowheads="1"/>
            </p:cNvSpPr>
            <p:nvPr/>
          </p:nvSpPr>
          <p:spPr bwMode="auto">
            <a:xfrm>
              <a:off x="3686175" y="3498850"/>
              <a:ext cx="600075" cy="42862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Кювета з пробою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4" name="Text Box 14"/>
            <p:cNvSpPr txBox="1">
              <a:spLocks noChangeArrowheads="1"/>
            </p:cNvSpPr>
            <p:nvPr/>
          </p:nvSpPr>
          <p:spPr bwMode="auto">
            <a:xfrm>
              <a:off x="1743075" y="3413125"/>
              <a:ext cx="847725" cy="5619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Призма з поворотним механізмом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96655" name="Text Box 15"/>
            <p:cNvSpPr txBox="1">
              <a:spLocks noChangeArrowheads="1"/>
            </p:cNvSpPr>
            <p:nvPr/>
          </p:nvSpPr>
          <p:spPr bwMode="auto">
            <a:xfrm>
              <a:off x="2590800" y="3413125"/>
              <a:ext cx="1019175" cy="56197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18000" tIns="10800" rIns="18000" bIns="1080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rPr>
                <a:t>Вихідна щілина монохроматора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2545" name="Rectangle 1"/>
          <p:cNvSpPr>
            <a:spLocks noChangeArrowheads="1"/>
          </p:cNvSpPr>
          <p:nvPr/>
        </p:nvSpPr>
        <p:spPr bwMode="auto">
          <a:xfrm>
            <a:off x="428596" y="1076346"/>
            <a:ext cx="82868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Для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ультрафіолетової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області використовують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кварцеві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призми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для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видимої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скляні призми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для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інфрачервоної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–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призми 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LiF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Na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l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KBr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CaF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та інших галогені дів лужних і лужноземельних елементів.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  У всіх областях використовуються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дифракційні решітки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– 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ретельно відполірована пластинка (наприклад, із алюмінію), на яку нанесено багато паралельних штрихів (заглибин) – 15000-30000 на дюйм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Штрихи служать для розсіювання променів, які падають на решітку. Роздільна здатність решітки залежить від кількості штрихів, вона більша, ніж у призм, тому у більшості сучасних приладів решітки  їх замінили.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3692547" name="Picture 3" descr="Картинки по запросу отражательная дифракционная реше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178356"/>
            <a:ext cx="3486150" cy="1828800"/>
          </a:xfrm>
          <a:prstGeom prst="rect">
            <a:avLst/>
          </a:prstGeom>
          <a:noFill/>
        </p:spPr>
      </p:pic>
      <p:pic>
        <p:nvPicPr>
          <p:cNvPr id="3692549" name="Picture 5" descr="Картинки по запросу diffraction grat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2271" y="3084105"/>
            <a:ext cx="3099764" cy="1861989"/>
          </a:xfrm>
          <a:prstGeom prst="rect">
            <a:avLst/>
          </a:prstGeom>
          <a:noFill/>
        </p:spPr>
      </p:pic>
      <p:pic>
        <p:nvPicPr>
          <p:cNvPr id="3692551" name="Picture 7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5046645"/>
            <a:ext cx="3486150" cy="1497038"/>
          </a:xfrm>
          <a:prstGeom prst="rect">
            <a:avLst/>
          </a:prstGeom>
          <a:noFill/>
        </p:spPr>
      </p:pic>
      <p:pic>
        <p:nvPicPr>
          <p:cNvPr id="3692553" name="Picture 9" descr="Похожее изображени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29649" y="4925123"/>
            <a:ext cx="3285008" cy="1641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28799" y="1109381"/>
            <a:ext cx="6500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Пристрій для розміщення досліджуваного зразка – кювета.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93571" name="Rectangle 3"/>
          <p:cNvSpPr>
            <a:spLocks noChangeArrowheads="1"/>
          </p:cNvSpPr>
          <p:nvPr/>
        </p:nvSpPr>
        <p:spPr bwMode="auto">
          <a:xfrm>
            <a:off x="611560" y="1647215"/>
            <a:ext cx="82467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Кювета для зразка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(розчину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має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бути прозора в досліджуваному діапазоні довжин хвиль. Для виготовлення кювет використовують ті ж матеріали, що і для оптичних деталей: в приладах для фотометрії, які працюють у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видимій області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спектра –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скло і кварц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для роботи в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ультрафіолетовому діапазоні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кварцове скло чи кварц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для роботи в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ІЧ-діапазоні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кювети з віконечками із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кристалів солей, наприклад,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NaCl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LiF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KBr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693573" name="AutoShape 5" descr="Картинки по запросу spectrophotometer cuvet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93575" name="Picture 7" descr="Картинки по запросу spectrophotometer cuvet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5032" y="3299670"/>
            <a:ext cx="3546809" cy="1492744"/>
          </a:xfrm>
          <a:prstGeom prst="rect">
            <a:avLst/>
          </a:prstGeom>
          <a:noFill/>
        </p:spPr>
      </p:pic>
      <p:pic>
        <p:nvPicPr>
          <p:cNvPr id="3693577" name="Picture 9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757593"/>
            <a:ext cx="228601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5618" name="AutoShape 2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5620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95623" name="Rectangle 7"/>
          <p:cNvSpPr>
            <a:spLocks noChangeArrowheads="1"/>
          </p:cNvSpPr>
          <p:nvPr/>
        </p:nvSpPr>
        <p:spPr bwMode="auto">
          <a:xfrm>
            <a:off x="466135" y="1404991"/>
            <a:ext cx="842392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сучасних фотометрах широко застосовуються прямокутні кювети з полістиролу. Пластмасові кювети мають хорошу прозорість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видимій, і УФ областях, але використання пластмасових кювет наштовхується на проблеми забезпечення допусків, очищення, стійкості до дії розчинників, температурних деформацій.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Більшість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пластмасових кювет розроблено для одноразового використання.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	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Тверді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прозорі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зразки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(з невеликим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значенням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використовуються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безпосередньо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вигляді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плоскопаралельних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пластинок,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розташованих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перпендикулярно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променю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падаючого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світла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	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Якщо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зразки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малопрозорі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(для великих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значень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e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їх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подрібнюють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змішують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матеріалом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прозорим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даній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області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спектра.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Наприклад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інфрачервоній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області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1-2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мг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зразка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змішують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100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мг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KBr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пресують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в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прозору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таблетку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або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змішують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рідиною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наприклад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вазеліновою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оливою,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гексахлорбутадієном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цю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суспензію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розміщують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між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двома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паралельними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пластинками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прозорого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матеріалу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Гази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також можна досліджувати у фотометрії, зокрема, в ІЧ-області. Для цього зазвичай використовують довгі кювети (до 10 см), в спеціальних дослідженнях – довжиною до 20 м.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0375" y="472514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0034" y="270892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95625" name="Picture 9" descr="Картинки по запросу spectrophotometer cuvet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44311" y="5352819"/>
            <a:ext cx="3257550" cy="1400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3329" name="Rectangle 1"/>
          <p:cNvSpPr>
            <a:spLocks noChangeArrowheads="1"/>
          </p:cNvSpPr>
          <p:nvPr/>
        </p:nvSpPr>
        <p:spPr bwMode="auto">
          <a:xfrm>
            <a:off x="273945" y="1202281"/>
            <a:ext cx="831872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Серед умов проведення фотометричної реакції важливим фактором впливу є кислотність розчину, в якому формується забарвлений комплекс. </a:t>
            </a:r>
            <a:endParaRPr lang="en-US" sz="1600" b="1" i="1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Кислотність середовища повинна забезпечувати лише умови утримування іона металу в розчині. </a:t>
            </a:r>
            <a:endParaRPr lang="ru-RU" sz="1600" b="1" i="1" dirty="0" smtClean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Залежно від природи комплексу його вихід буде мало залежати від кислотності, якщо в його утворенні бере участь аніон порівняно сильної кислоти. </a:t>
            </a:r>
            <a:endParaRPr lang="en-US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Якщо комплекс утворюється за участю фотометричного реагенту, який є слабкою кислотою HR, то вихід комплексу залежить від </a:t>
            </a:r>
            <a:r>
              <a:rPr lang="uk-UA" sz="1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рН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оскільки концентрація активної форми реагенту R– залежить не тільки від загальної концентрації реагенту, але є 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функцією </a:t>
            </a:r>
            <a:r>
              <a:rPr lang="uk-UA" sz="1600" b="1" i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рН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en-US" sz="1600" b="1" i="1" dirty="0" smtClean="0">
              <a:solidFill>
                <a:srgbClr val="0000FF"/>
              </a:solidFill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Приклад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: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Комплексоутворення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Fe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(III) з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сульфосаліциловою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кислотою : </a:t>
            </a:r>
            <a:endParaRPr lang="en-US" sz="1600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залежно від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рН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утворюються різні комплекси –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моно-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,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ди-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та </a:t>
            </a:r>
            <a:r>
              <a:rPr lang="uk-UA" sz="1600" dirty="0" err="1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трисульфосаліцилат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714356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1. Вибір оптимальних умов утворення забарвлених сполук</a:t>
            </a:r>
            <a:endParaRPr lang="ru-RU" b="1" dirty="0" smtClean="0"/>
          </a:p>
        </p:txBody>
      </p:sp>
      <p:pic>
        <p:nvPicPr>
          <p:cNvPr id="3683331" name="Picture 3" descr="Картинки по запросу p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4429132"/>
            <a:ext cx="5500726" cy="19235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4593" name="Rectangle 1"/>
          <p:cNvSpPr>
            <a:spLocks noChangeArrowheads="1"/>
          </p:cNvSpPr>
          <p:nvPr/>
        </p:nvSpPr>
        <p:spPr bwMode="auto">
          <a:xfrm>
            <a:off x="285720" y="1199033"/>
            <a:ext cx="73826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    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4. Приймач потоку випромінювання - детектор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94594" name="Rectangle 2"/>
          <p:cNvSpPr>
            <a:spLocks noChangeArrowheads="1"/>
          </p:cNvSpPr>
          <p:nvPr/>
        </p:nvSpPr>
        <p:spPr bwMode="auto">
          <a:xfrm>
            <a:off x="214282" y="1479279"/>
            <a:ext cx="8715436" cy="329320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</a:t>
            </a:r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Детектор</a:t>
            </a: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найважливіший елемент приладу – пристрій, який сприймає та перетворює енергію випромінювання в сигнал, зручний для реєстрування, передачі та опрацювання – найчастіше електричну енергію.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lang="uk-UA" sz="1600" i="1" dirty="0" smtClean="0"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1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</a:t>
            </a:r>
            <a:r>
              <a:rPr kumimoji="0" lang="uk-UA" sz="1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Фоточутливі</a:t>
            </a:r>
            <a:r>
              <a:rPr kumimoji="0" lang="uk-UA" sz="1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детектори  пов'язують в єдине ціле оптичну і електронну частини системи.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Вибір детектора визначається довжиною хвилі випромінювання, що реєструється.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Існують різні види приймачів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випромінення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теплові, фотоелектричні, фотоелектронні, фотохімічні, механічні та ін.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даний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час широко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використовують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два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види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: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теплові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фотоелектричні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     Перетворення світлової енергії в електричну у детекторі пов’язане з явищем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фотоефекту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–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взаємодії електромагнітного випромінювання з речовиною, в результаті якого енергія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фотонів передається електронам речовини й останні переходять у новий енергетичний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стан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Це так зване явище «вибивання» світлом електронів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з металів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– повне або часткове вивільнення електронів від зв'язків з ядрами атомів речовини внаслідок дії на неї електромагнітного проміння.</a:t>
            </a:r>
            <a:endParaRPr kumimoji="0" lang="uk-UA" sz="16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 cstate="print"/>
          <a:srcRect l="9999" t="8030" r="10000" b="29336"/>
          <a:stretch>
            <a:fillRect/>
          </a:stretch>
        </p:blipFill>
        <p:spPr bwMode="auto">
          <a:xfrm>
            <a:off x="460376" y="4871934"/>
            <a:ext cx="1219302" cy="148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94596" name="Picture 4" descr="Картинки по запросу effect einste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4684476"/>
            <a:ext cx="4104457" cy="1673482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6488308"/>
            <a:ext cx="7401185" cy="377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91521" name="Rectangle 1"/>
          <p:cNvSpPr>
            <a:spLocks noChangeArrowheads="1"/>
          </p:cNvSpPr>
          <p:nvPr/>
        </p:nvSpPr>
        <p:spPr bwMode="auto">
          <a:xfrm>
            <a:off x="285720" y="1275978"/>
            <a:ext cx="864399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Види фотоефекту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1) зовнішній фотоефект – виривання електронів з речовини під дією світла;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2) внутрішній фотоефект – перерозподіл електронів за енергетичними рівнями під дією світла (електромагнітного випромінювання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),</a:t>
            </a: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призводить до збільшення електропровідності напівпровідників або діелектриків під дією світла (фотопровідність).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Внутрішній фотоефект властивий деяким напівпровідникам і меншою мірою діелектрикам. </a:t>
            </a:r>
          </a:p>
          <a:p>
            <a:pPr marL="26352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металах через дуже високу електропровідність внутрішній фотоефект не спостерігається і виникає тільки фотоелектронна емісія.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3525" marR="0" lvl="0" indent="-2635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91523" name="Picture 3" descr="Картинки по запросу внешний фотоэффек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700680"/>
            <a:ext cx="2847830" cy="201370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pic>
        <p:nvPicPr>
          <p:cNvPr id="3691527" name="Picture 7" descr="Картинки по запросу внешний фотоэффек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802287"/>
            <a:ext cx="4660028" cy="2195591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85786" y="5786454"/>
            <a:ext cx="25620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зовнішній фотоефект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97285" y="5659324"/>
            <a:ext cx="22166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внутрішній фотоефект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3" y="1184540"/>
            <a:ext cx="824110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Фотоелектричні приймачі </a:t>
            </a:r>
            <a:r>
              <a:rPr lang="uk-UA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діляться на </a:t>
            </a:r>
          </a:p>
          <a:p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1.  приймачі із зовнішнім фотоефектом </a:t>
            </a:r>
          </a:p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(фотоелементи, фотоелектронні помножувачі, електронно-оптичні перетворювачі), </a:t>
            </a:r>
          </a:p>
          <a:p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приймачі з внутрішнім фотоефектом</a:t>
            </a:r>
            <a:r>
              <a:rPr lang="uk-UA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фоторезистори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фотодіоди, </a:t>
            </a:r>
            <a:r>
              <a:rPr lang="uk-UA" sz="1600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фототріоди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), </a:t>
            </a:r>
          </a:p>
          <a:p>
            <a:r>
              <a:rPr lang="uk-UA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3. приймачі з повздовжнім фотоефектом </a:t>
            </a:r>
          </a:p>
          <a:p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(інверсійні фотодіоди). </a:t>
            </a:r>
            <a:endParaRPr lang="ru-RU" sz="1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90497" name="Rectangle 1"/>
          <p:cNvSpPr>
            <a:spLocks noChangeArrowheads="1"/>
          </p:cNvSpPr>
          <p:nvPr/>
        </p:nvSpPr>
        <p:spPr bwMode="auto">
          <a:xfrm>
            <a:off x="460375" y="2846957"/>
            <a:ext cx="8000057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УФ-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і видимому діапазоні використовують фотоелементи.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Дія фотоелементів ґрунтується на використанні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зовнішнього фотоефекту,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 якому електрони випускаються з поверхні чутливого шару при падінні на нього потоку випромінювання.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Фотоелемент складається із випромінюючого катоду і аноду. Між ними подається висока напруга. Коли фотон попадає у віконце елемента і досягає катоду, то той випускає електрон, який притягується до аноду. В результаті виникає електричний струм, який можна підсилити і виміряти. Відгук матеріалу катоду залежить від довжини хвилі, тому для різних ділянок спектру необхідні різні фотоелементи. </a:t>
            </a:r>
            <a:endParaRPr kumimoji="0" lang="uk-UA" sz="2000" b="0" i="1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90499" name="Picture 3" descr="Картинки по запросу фотоєлемент"/>
          <p:cNvPicPr>
            <a:picLocks noChangeAspect="1" noChangeArrowheads="1"/>
          </p:cNvPicPr>
          <p:nvPr/>
        </p:nvPicPr>
        <p:blipFill>
          <a:blip r:embed="rId2" cstate="print"/>
          <a:srcRect r="50609"/>
          <a:stretch>
            <a:fillRect/>
          </a:stretch>
        </p:blipFill>
        <p:spPr bwMode="auto">
          <a:xfrm>
            <a:off x="5292079" y="4943432"/>
            <a:ext cx="3449057" cy="1874475"/>
          </a:xfrm>
          <a:prstGeom prst="rect">
            <a:avLst/>
          </a:prstGeom>
          <a:noFill/>
        </p:spPr>
      </p:pic>
      <p:sp>
        <p:nvSpPr>
          <p:cNvPr id="3690501" name="AutoShape 5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90503" name="Picture 7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1919107"/>
            <a:ext cx="1314944" cy="1140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464299" y="6669360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9473" name="Rectangle 1"/>
          <p:cNvSpPr>
            <a:spLocks noChangeArrowheads="1"/>
          </p:cNvSpPr>
          <p:nvPr/>
        </p:nvSpPr>
        <p:spPr bwMode="auto">
          <a:xfrm>
            <a:off x="357158" y="1168256"/>
            <a:ext cx="83582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Фотодіодами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називають напівпровідникові прилади, засновані на внутрішньому фотоефекті,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що призводить до зміни опору (збільшення електропровідності) приймача під дією потоку випромінювання.</a:t>
            </a:r>
            <a:endParaRPr kumimoji="0" lang="uk-UA" sz="16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898870"/>
            <a:ext cx="8501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err="1" smtClean="0">
                <a:solidFill>
                  <a:srgbClr val="FF0000"/>
                </a:solidFill>
                <a:latin typeface="+mj-lt"/>
              </a:rPr>
              <a:t>Фотодіод</a:t>
            </a:r>
            <a:r>
              <a:rPr lang="ru-RU" sz="14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400" dirty="0" smtClean="0">
                <a:latin typeface="+mj-lt"/>
              </a:rPr>
              <a:t>- </a:t>
            </a:r>
            <a:r>
              <a:rPr lang="ru-RU" sz="1400" dirty="0" err="1" smtClean="0">
                <a:latin typeface="+mj-lt"/>
              </a:rPr>
              <a:t>напівпровідниковий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 err="1" smtClean="0">
                <a:latin typeface="+mj-lt"/>
              </a:rPr>
              <a:t>пристрій</a:t>
            </a:r>
            <a:r>
              <a:rPr lang="ru-RU" sz="1400" dirty="0" smtClean="0">
                <a:latin typeface="+mj-lt"/>
              </a:rPr>
              <a:t>, </a:t>
            </a:r>
            <a:r>
              <a:rPr lang="ru-RU" sz="1400" dirty="0" err="1" smtClean="0">
                <a:latin typeface="+mj-lt"/>
              </a:rPr>
              <a:t>що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 err="1" smtClean="0">
                <a:latin typeface="+mj-lt"/>
              </a:rPr>
              <a:t>містить</a:t>
            </a:r>
            <a:r>
              <a:rPr lang="ru-RU" sz="1400" dirty="0" smtClean="0">
                <a:latin typeface="+mj-lt"/>
              </a:rPr>
              <a:t> один </a:t>
            </a:r>
            <a:r>
              <a:rPr lang="en-US" sz="1400" i="1" dirty="0" smtClean="0">
                <a:solidFill>
                  <a:srgbClr val="0D0DE3"/>
                </a:solidFill>
                <a:latin typeface="+mj-lt"/>
              </a:rPr>
              <a:t>p-n</a:t>
            </a:r>
            <a:r>
              <a:rPr lang="uk-UA" sz="1400" dirty="0" err="1" smtClean="0">
                <a:latin typeface="+mj-lt"/>
              </a:rPr>
              <a:t>-перехід</a:t>
            </a:r>
            <a:r>
              <a:rPr lang="uk-UA" sz="1400" dirty="0" smtClean="0">
                <a:latin typeface="+mj-lt"/>
              </a:rPr>
              <a:t> в якому реалізується </a:t>
            </a:r>
            <a:r>
              <a:rPr lang="uk-UA" sz="1400" dirty="0" smtClean="0">
                <a:solidFill>
                  <a:srgbClr val="0D0DE3"/>
                </a:solidFill>
                <a:latin typeface="+mj-lt"/>
              </a:rPr>
              <a:t>фотогальванічний ефект</a:t>
            </a:r>
            <a:endParaRPr lang="ru-RU" sz="1400" dirty="0" err="1" smtClean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4" y="2398936"/>
            <a:ext cx="82073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solidFill>
                  <a:srgbClr val="0D0DE3"/>
                </a:solidFill>
                <a:latin typeface="+mj-lt"/>
              </a:rPr>
              <a:t>Фотогальванічний ефект- </a:t>
            </a:r>
            <a:r>
              <a:rPr lang="uk-UA" sz="1400" dirty="0" smtClean="0">
                <a:latin typeface="+mj-lt"/>
              </a:rPr>
              <a:t>виникнення </a:t>
            </a:r>
            <a:r>
              <a:rPr lang="ru-RU" sz="1400" dirty="0" smtClean="0">
                <a:latin typeface="+mj-lt"/>
              </a:rPr>
              <a:t>фото Е</a:t>
            </a:r>
            <a:r>
              <a:rPr lang="uk-UA" sz="1400" dirty="0" smtClean="0">
                <a:latin typeface="+mj-lt"/>
              </a:rPr>
              <a:t>Р</a:t>
            </a:r>
            <a:r>
              <a:rPr lang="ru-RU" sz="1400" dirty="0" smtClean="0">
                <a:latin typeface="+mj-lt"/>
              </a:rPr>
              <a:t>С</a:t>
            </a:r>
            <a:r>
              <a:rPr lang="uk-UA" sz="1400" dirty="0" smtClean="0">
                <a:latin typeface="+mj-lt"/>
              </a:rPr>
              <a:t> при генерації </a:t>
            </a:r>
            <a:r>
              <a:rPr lang="uk-UA" sz="1400" dirty="0" err="1" smtClean="0">
                <a:latin typeface="+mj-lt"/>
              </a:rPr>
              <a:t>нерівноважних</a:t>
            </a:r>
            <a:r>
              <a:rPr lang="uk-UA" sz="1400" dirty="0" smtClean="0">
                <a:latin typeface="+mj-lt"/>
              </a:rPr>
              <a:t> носіїв заряду </a:t>
            </a:r>
            <a:r>
              <a:rPr lang="uk-UA" sz="1400" dirty="0" err="1" smtClean="0">
                <a:latin typeface="+mj-lt"/>
              </a:rPr>
              <a:t>світлом в області </a:t>
            </a:r>
            <a:r>
              <a:rPr lang="en-US" sz="1400" i="1" dirty="0" err="1" smtClean="0">
                <a:solidFill>
                  <a:srgbClr val="0D0DE3"/>
                </a:solidFill>
                <a:latin typeface="+mj-lt"/>
              </a:rPr>
              <a:t>p-n</a:t>
            </a:r>
            <a:r>
              <a:rPr lang="uk-UA" sz="1400" dirty="0" err="1" smtClean="0">
                <a:latin typeface="+mj-lt"/>
              </a:rPr>
              <a:t>-переходу</a:t>
            </a:r>
            <a:endParaRPr lang="ru-RU" sz="1400" dirty="0" err="1" smtClean="0">
              <a:latin typeface="+mj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928934"/>
            <a:ext cx="5429288" cy="1975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14282" y="4750886"/>
            <a:ext cx="87154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освітленні переходу шириною d світлом в ньому </a:t>
            </a:r>
            <a:r>
              <a:rPr lang="uk-UA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 пари вільних носіїв заряду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Пари, що виникають розділяються полем. При цьому </a:t>
            </a:r>
            <a:r>
              <a:rPr lang="uk-UA" sz="14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неосновні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носії проходять </a:t>
            </a:r>
            <a:r>
              <a:rPr lang="uk-UA" sz="1400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p-n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-перехід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а </a:t>
            </a:r>
            <a:r>
              <a:rPr lang="uk-UA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тій області, де вони були створені світлом.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Освітлення приводить до накопичення електронів в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і, а дірок - в р-області.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Різниця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потенціалів </a:t>
            </a:r>
            <a:r>
              <a:rPr lang="uk-UA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uk-UA" sz="14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фотоЕ</a:t>
            </a:r>
            <a:r>
              <a:rPr lang="uk-UA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зміщує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p-n</a:t>
            </a:r>
            <a:r>
              <a:rPr lang="uk-UA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-перехід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прямому напрямі і знижує висоту потенціального бар’єру для електронів і дірок.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 збалансування двох процесів в напівпровіднику встановлюється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стаціонарний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стан, </a:t>
            </a:r>
            <a:r>
              <a:rPr lang="uk-UA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uk-UA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</a:t>
            </a:r>
            <a:r>
              <a:rPr lang="ru-RU" sz="1400" i="1" dirty="0" err="1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фотоЕ</a:t>
            </a:r>
            <a:r>
              <a:rPr lang="uk-UA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i="1" dirty="0" err="1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uk-UA" sz="1400" i="1" baseline="-25000" dirty="0" err="1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uk-UA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стає пропорційною потужності падаючого світлового потоку</a:t>
            </a:r>
            <a:r>
              <a:rPr lang="ru-RU" sz="1400" i="1" dirty="0" smtClean="0">
                <a:solidFill>
                  <a:srgbClr val="0D0D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Picture 7" descr="http://upload.wikimedia.org/wikipedia/commons/thumb/2/2b/Photodiode_symbol.svg/220px-Photodiode_symbol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558756"/>
            <a:ext cx="1791508" cy="765463"/>
          </a:xfrm>
          <a:prstGeom prst="rect">
            <a:avLst/>
          </a:prstGeom>
          <a:noFill/>
        </p:spPr>
      </p:pic>
      <p:pic>
        <p:nvPicPr>
          <p:cNvPr id="16" name="Picture 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60" y="3286124"/>
            <a:ext cx="3000396" cy="1319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723265" name="Rectangle 1"/>
          <p:cNvSpPr>
            <a:spLocks noChangeArrowheads="1"/>
          </p:cNvSpPr>
          <p:nvPr/>
        </p:nvSpPr>
        <p:spPr bwMode="auto">
          <a:xfrm>
            <a:off x="428596" y="1199033"/>
            <a:ext cx="835824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спектральних приладах використовують кремнієві діоди (діапазон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реєстрації –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350-1100 нм), які складаються з кремнієвого кристалу,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допованого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(модифікованого) певним елементом.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 </a:t>
            </a: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сучасних фотометрах використовують як одиночні фотодіоди, так і матриці фотодіодів, змонтованих в одній конструкції. Одиночні фотодіоди можуть бути різної конструкції і мати різні розміри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фоточутливих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площадок. Матриці фотодіодів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 це одномірний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або двовимірний масив діодів. Розмір окремого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фоточутливого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елемента в лінійній матриці становить 0,3х3,2 мм, а двовимірної матриці – 1,3х1,3 мм.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723267" name="AutoShape 3" descr="Картинки по запросу фотоди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23269" name="AutoShape 5" descr="Картинки по запросу фотоди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23271" name="Picture 7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7222" y="3452195"/>
            <a:ext cx="1800000" cy="1800000"/>
          </a:xfrm>
          <a:prstGeom prst="rect">
            <a:avLst/>
          </a:prstGeom>
          <a:noFill/>
        </p:spPr>
      </p:pic>
      <p:pic>
        <p:nvPicPr>
          <p:cNvPr id="15" name="Picture 4" descr="http://upload.wikimedia.org/wikipedia/commons/thumb/a/a1/CCD.jpg/220px-C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0638" y="3347195"/>
            <a:ext cx="20955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4881033" y="5223105"/>
            <a:ext cx="1837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dirty="0" err="1" smtClean="0">
                <a:solidFill>
                  <a:srgbClr val="0000FF"/>
                </a:solidFill>
                <a:latin typeface="+mj-lt"/>
              </a:rPr>
              <a:t>Фотодіодні</a:t>
            </a:r>
            <a:r>
              <a:rPr lang="uk-UA" sz="1400" dirty="0" smtClean="0">
                <a:solidFill>
                  <a:srgbClr val="0000FF"/>
                </a:solidFill>
                <a:latin typeface="+mj-lt"/>
              </a:rPr>
              <a:t> матриці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584" y="5293655"/>
            <a:ext cx="8926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 smtClean="0">
                <a:solidFill>
                  <a:srgbClr val="0000FF"/>
                </a:solidFill>
              </a:rPr>
              <a:t>Фотодіод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8" name="Picture 6" descr="Виды матриц фотоаппарата и их отличи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7552" y="3837555"/>
            <a:ext cx="2000264" cy="1666887"/>
          </a:xfrm>
          <a:prstGeom prst="rect">
            <a:avLst/>
          </a:prstGeom>
          <a:noFill/>
        </p:spPr>
      </p:pic>
      <p:sp>
        <p:nvSpPr>
          <p:cNvPr id="3723273" name="AutoShape 9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23275" name="AutoShape 11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688449" name="Rectangle 1"/>
          <p:cNvSpPr>
            <a:spLocks noChangeArrowheads="1"/>
          </p:cNvSpPr>
          <p:nvPr/>
        </p:nvSpPr>
        <p:spPr bwMode="auto">
          <a:xfrm>
            <a:off x="285720" y="888713"/>
            <a:ext cx="8643998" cy="3046988"/>
          </a:xfrm>
          <a:prstGeom prst="rect">
            <a:avLst/>
          </a:prstGeom>
          <a:solidFill>
            <a:srgbClr val="FFFCF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92075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ІЧ-випромінювання </a:t>
            </a:r>
            <a:r>
              <a:rPr kumimoji="0" lang="uk-UA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–теплове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випромінювання, тому в інфрачервоному діапазоні використовують детектори, які перетворюють тепло  в електричний сигнал.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</a:p>
          <a:p>
            <a:pPr marL="92075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Основними типами теплових приймачів є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термоелементи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болометри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Принцип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дії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теплових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приймачів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випромінювання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базується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на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використанні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термічного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ефекту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Оптичне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сприймається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приймачем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спричинює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або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підвищення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його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температури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або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зміну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електричних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параметрів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–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опору,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провідності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ємності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залежності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матеріалу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чутливого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шару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розрізн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болометри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металеві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і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напівпровідникові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Болометри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- тонка пластинка з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матеріалу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опір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якого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сильно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залежить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температури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uk-UA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Матеріалами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для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металевих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болометрів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служать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плівки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золота,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нікеля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вісмуту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Напівпровідникові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болометри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термістори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виготовляють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оксидів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а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нгану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обальту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ік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л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а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також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Г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ерманію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Стибію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714356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88451" name="AutoShape 3" descr="Картинки по запросу болометр принцип рабо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8453" name="AutoShape 5" descr="Картинки по запросу болометр принцип рабо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8455" name="Picture 7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000504"/>
            <a:ext cx="1964523" cy="178593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667089" y="3999631"/>
            <a:ext cx="58653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Фоторезистор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напівпровідниковий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резистор,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електричний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дією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оптичного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випромінювання</a:t>
            </a:r>
            <a:r>
              <a:rPr lang="ru-RU" sz="1400" dirty="0" smtClean="0"/>
              <a:t>.</a:t>
            </a:r>
          </a:p>
        </p:txBody>
      </p:sp>
      <p:pic>
        <p:nvPicPr>
          <p:cNvPr id="15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4643446"/>
            <a:ext cx="3167187" cy="173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3143240" y="6286520"/>
            <a:ext cx="2436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Схема </a:t>
            </a:r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 фоторезистора</a:t>
            </a:r>
            <a:endParaRPr lang="ru-RU" sz="1400" dirty="0" smtClean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53237" y="4714884"/>
            <a:ext cx="30832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опромінення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то фоторезистор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16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при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освітленні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опір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endParaRPr lang="ru-RU" sz="1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28596" y="940813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13280" y="976156"/>
            <a:ext cx="63909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 smtClean="0">
                <a:solidFill>
                  <a:srgbClr val="FF0000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5. Пристрої для реєстрації відгуку детектора – реєстратори.</a:t>
            </a:r>
            <a:endParaRPr lang="ru-RU" sz="1600" b="1" dirty="0" smtClean="0">
              <a:solidFill>
                <a:srgbClr val="FF0000"/>
              </a:solidFill>
              <a:latin typeface="Times New Roman" pitchFamily="18" charset="0"/>
              <a:ea typeface="MS Mincho" pitchFamily="49" charset="-128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99083" y="571481"/>
            <a:ext cx="4144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5. Прилади абсорбційної спектроскопії </a:t>
            </a:r>
            <a:endParaRPr lang="ru-RU" b="1" dirty="0" smtClean="0"/>
          </a:p>
        </p:txBody>
      </p:sp>
      <p:sp>
        <p:nvSpPr>
          <p:cNvPr id="3687425" name="Rectangle 1"/>
          <p:cNvSpPr>
            <a:spLocks noChangeArrowheads="1"/>
          </p:cNvSpPr>
          <p:nvPr/>
        </p:nvSpPr>
        <p:spPr bwMode="auto">
          <a:xfrm>
            <a:off x="214282" y="1278165"/>
            <a:ext cx="871543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Величина електричного сигналу фотоперетворювача може зчитуватися і відображатися на стрілочних гальванометрах, цифрових індикаторах зі </a:t>
            </a:r>
            <a:r>
              <a:rPr kumimoji="0" lang="uk-UA" sz="1400" b="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світлодіодними</a:t>
            </a:r>
            <a:r>
              <a:rPr kumimoji="0" lang="uk-UA" sz="1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формоутворювальними елементами, рідкокристалічних індикаторах і екранах.</a:t>
            </a:r>
            <a:endParaRPr kumimoji="0" lang="ru-RU" sz="14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	Однопроменеві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прилади найчастіше використовуються в навчальних лабораторіях, вони відносно недорогі і в той же час дозволяють отримати хороші результати.  В цьому типі приладів випромінювання від джерела проходить тільки через кювету порівняння чи кювету з досліджуваним зразком почергово.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Всі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сучасні ІЧ-спектрофотометри є однопроменевими.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Двопроменеві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прилади мають ряд переваг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забезпечують високу стабільність вимірів, автоматично компенсують дрейф інтенсивності джерела випромінювання, зручніші для якісного аналізу, коли потрібно отримати весь спектр випромінювання. В основному двопроменеві фотометри використовуються як записуючі пристрої, тобто автоматично змінюється довжина хвилі, а оптична густина як її функція автоматично реєструється.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таких приладах один промінь проходить через кювету із зразком, а інший – через кювету із розчином порівняння.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 результаті детектор вловлює випромінювання від зразку і розчину порівняння, а вихідний сигнал детектора пропорційний відношенню їх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інтенсивностей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kumimoji="0" lang="uk-UA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7427" name="Picture 3" descr="Картинки по запросу photometer one be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643446"/>
            <a:ext cx="3571900" cy="2016522"/>
          </a:xfrm>
          <a:prstGeom prst="rect">
            <a:avLst/>
          </a:prstGeom>
          <a:noFill/>
        </p:spPr>
      </p:pic>
      <p:sp>
        <p:nvSpPr>
          <p:cNvPr id="3687429" name="AutoShape 5" descr="Картинки по запросу double beam photomet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7431" name="Picture 7" descr="Картинки по запросу double beam photome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045963"/>
            <a:ext cx="5143536" cy="2883499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299221" y="4357694"/>
            <a:ext cx="25668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Схема </a:t>
            </a:r>
          </a:p>
          <a:p>
            <a:pPr algn="ctr"/>
            <a:r>
              <a:rPr lang="uk-UA" sz="1400" dirty="0" smtClean="0">
                <a:solidFill>
                  <a:srgbClr val="0D0DE3"/>
                </a:solidFill>
                <a:latin typeface="+mj-lt"/>
              </a:rPr>
              <a:t>однопроменевого фотометра</a:t>
            </a:r>
            <a:endParaRPr lang="ru-RU" sz="1400" dirty="0" smtClean="0">
              <a:solidFill>
                <a:srgbClr val="0D0DE3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194387" y="4214818"/>
            <a:ext cx="24653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 smtClean="0">
                <a:solidFill>
                  <a:srgbClr val="0D0DE3"/>
                </a:solidFill>
                <a:latin typeface="+mj-lt"/>
              </a:rPr>
              <a:t>Схема </a:t>
            </a:r>
          </a:p>
          <a:p>
            <a:pPr algn="ctr"/>
            <a:r>
              <a:rPr lang="uk-UA" sz="1400" dirty="0" smtClean="0">
                <a:solidFill>
                  <a:srgbClr val="0D0DE3"/>
                </a:solidFill>
                <a:latin typeface="+mj-lt"/>
              </a:rPr>
              <a:t>двопроменевого фотометра</a:t>
            </a:r>
            <a:endParaRPr lang="ru-RU" sz="1400" dirty="0" smtClean="0">
              <a:solidFill>
                <a:srgbClr val="0D0DE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357158" y="674136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785794"/>
            <a:ext cx="5143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6. Переваги та недоліки фотометричних методів</a:t>
            </a:r>
            <a:endParaRPr lang="ru-RU" dirty="0"/>
          </a:p>
        </p:txBody>
      </p:sp>
      <p:sp>
        <p:nvSpPr>
          <p:cNvPr id="3686401" name="Rectangle 1"/>
          <p:cNvSpPr>
            <a:spLocks noChangeArrowheads="1"/>
          </p:cNvSpPr>
          <p:nvPr/>
        </p:nvSpPr>
        <p:spPr bwMode="auto">
          <a:xfrm>
            <a:off x="214282" y="1173760"/>
            <a:ext cx="864399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Кількісний </a:t>
            </a:r>
            <a:r>
              <a:rPr kumimoji="0" lang="uk-UA" sz="1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аналіз з використанням молекулярних спектрів поглинання – найпоширеніший у практиці аналітичної хімії.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універсальний, оскільки він змогу визначати неорганічні й органічні речовини, які поглинають у доступній спектральній ділянці. Існують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реагенти, які утворюють з речовинами-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аналітами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забарвлені сполуки, вимірювання оптичної густини можна проводити не тільки у видимій, але і в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УФ-частині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спектру. Вимірювання в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УФ-частині спектру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створили можливість визначати безбарвні інгредієнти, які поглинають світло в інтервалі 200-400 нм, що особливо широко використовують під час аналізу органічних речовин.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Фотометричні методи застосовують, визначаючи відносно низький вміст аналізованої речовини, особливо тоді, коли її вміст не перевищує 0,1 мас.%.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28892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Метод має порівняно високу чутливість – нижня межа визначення може досягати значень 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–6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а в окремих випадках і 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–7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моль/л 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(10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-4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-9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% для </a:t>
            </a:r>
            <a:r>
              <a:rPr kumimoji="0" lang="uk-UA" sz="1600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сильно­забарвлених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речовин)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 більшості методів гранична визначувана концентрація становить 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7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10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kumimoji="0" lang="uk-UA" sz="1600" i="1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8</a:t>
            </a:r>
            <a:r>
              <a:rPr kumimoji="0" lang="uk-UA" sz="160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моль/л. </a:t>
            </a:r>
            <a:endParaRPr kumimoji="0" lang="ru-RU" sz="1600" i="1" u="none" strike="noStrike" cap="none" normalizeH="0" baseline="3000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001" y="4149080"/>
            <a:ext cx="85725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рН,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концентраційних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умов,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сторонніх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Похибка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фотометрах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світлофільтрів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коли­вається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5%,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спектрофо­тометрів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2%,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диференційному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Перевагою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фотометричних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простота і </a:t>
            </a:r>
            <a:r>
              <a:rPr lang="ru-RU" sz="16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експресність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Характерна 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риса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фотометрії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автоматизація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серійних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контролю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1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фотометричних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фотометрії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часто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відокремити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заважають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визначенню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403" name="AutoShape 3" descr="Картинки по запросу blue flowers tumblr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68537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000504"/>
            <a:ext cx="1800000" cy="2367407"/>
          </a:xfrm>
          <a:prstGeom prst="rect">
            <a:avLst/>
          </a:prstGeom>
          <a:noFill/>
        </p:spPr>
      </p:pic>
      <p:sp>
        <p:nvSpPr>
          <p:cNvPr id="3685380" name="Rectangle 4"/>
          <p:cNvSpPr>
            <a:spLocks noChangeArrowheads="1"/>
          </p:cNvSpPr>
          <p:nvPr/>
        </p:nvSpPr>
        <p:spPr bwMode="auto">
          <a:xfrm>
            <a:off x="307975" y="1094979"/>
            <a:ext cx="878687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 забезпечити селективність</a:t>
            </a:r>
            <a:r>
              <a:rPr kumimoji="0" lang="uk-UA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фотометричного визначення?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Наведіть критерії вибору фотометричного реагенту для проведення селективного фотометричного визначення.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 яких випадках результат фотометричного визначення в значній мірі залежить від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рН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середовища?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 яких умов вплив стороннього компонента в розчині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компонент-аналіту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результат фотометричного визначення буде вважатися помітним?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Наведіть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суть основних фотометричних методів визначення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Назвіть основні етапи методики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фотоколориметричного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Охарактеризуйте основні правила вибору довжини хвилі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фотоколориметричному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визначенні.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Охарактеризуйте основні правила вибору світлофільтру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фотоколориметричному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визначенні.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Наведіть правило для орієнтовного вибору світлофільтру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фотоколориметричному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визначенні.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Якими можуть бути розчини порівняння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фотоколориметричних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визначеннях?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Наведіть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основні методи визначення концентрації 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фотоелектроколориметричних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en-US" sz="1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вимірюваннях при використанні одного світлофільтру.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Поясніть суть і переваги різницевої фотометрії.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На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основі якого закону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проводяться дані визначення?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В яких випадках можна використовувати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фотоелектроколориметричне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 charset="-128"/>
                <a:cs typeface="Times New Roman" panose="02020603050405020304" pitchFamily="18" charset="0"/>
              </a:rPr>
              <a:t> титрування?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Які прилади називаються фотометрами? Назвіть види фотометрів і наведіть види </a:t>
            </a:r>
            <a:r>
              <a:rPr kumimoji="0" lang="uk-UA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детекції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MS Mincho" pitchFamily="49" charset="-128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0238" algn="l"/>
              </a:tabLst>
            </a:pPr>
            <a:r>
              <a:rPr lang="en-US" sz="1400" dirty="0" smtClean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 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аналітичного сигналу, які використовуються у них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Який спосіб монохроматизації випромінювання використовують у </a:t>
            </a:r>
            <a:r>
              <a:rPr lang="uk-UA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фотоелектроколориметрах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?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Який спосіб монохроматизації випромінювання використовують у </a:t>
            </a:r>
            <a:r>
              <a:rPr lang="uk-UA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спетрофотометрах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?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Наведіть п</a:t>
            </a:r>
            <a:r>
              <a:rPr lang="ru-RU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ринципов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</a:t>
            </a:r>
            <a:r>
              <a:rPr lang="ru-RU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схем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у типового </a:t>
            </a:r>
            <a:r>
              <a:rPr lang="ru-RU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молекулярно-</a:t>
            </a:r>
            <a:r>
              <a:rPr lang="ru-RU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абсорбційного</a:t>
            </a:r>
            <a:r>
              <a:rPr lang="ru-RU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приладу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Назвіть необхідні частини типового </a:t>
            </a:r>
            <a:r>
              <a:rPr lang="ru-RU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молекулярно-</a:t>
            </a:r>
            <a:r>
              <a:rPr lang="ru-RU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абсорбційного</a:t>
            </a:r>
            <a:r>
              <a:rPr lang="ru-RU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приладу</a:t>
            </a: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Охарактеризуйте джерела випромінювання для кожної області оптичного діапазону.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30238" algn="l"/>
                <a:tab pos="1333500" algn="l"/>
              </a:tabLst>
            </a:pPr>
            <a:r>
              <a:rPr lang="uk-UA" sz="1400" dirty="0"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Що таке світлодіод? Наведіть механізм його дії.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5381" name="Rectangle 5"/>
          <p:cNvSpPr>
            <a:spLocks noChangeArrowheads="1"/>
          </p:cNvSpPr>
          <p:nvPr/>
        </p:nvSpPr>
        <p:spPr bwMode="auto">
          <a:xfrm>
            <a:off x="6500826" y="714356"/>
            <a:ext cx="22486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b="1" dirty="0" smtClean="0"/>
              <a:t>Запитання до лекції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86306" y="6248279"/>
            <a:ext cx="385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зв увагу!</a:t>
            </a:r>
            <a:endParaRPr lang="en-US" sz="3200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81283" name="Rectangle 3"/>
          <p:cNvSpPr>
            <a:spLocks noChangeArrowheads="1"/>
          </p:cNvSpPr>
          <p:nvPr/>
        </p:nvSpPr>
        <p:spPr bwMode="auto">
          <a:xfrm>
            <a:off x="551642" y="1203464"/>
            <a:ext cx="832646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Важливими є концентраційні умови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комплексоутворення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Залежно від стійкості комплексу потрібно більший чи менший надлишок реагенту.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Він може бути збільшеним, якщо виникає потреба в усуненні впливу супутніх елементів. </a:t>
            </a:r>
            <a:endParaRPr kumimoji="0" lang="ru-RU" sz="1600" b="0" i="1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Приклад</a:t>
            </a:r>
            <a:endParaRPr lang="uk-UA" sz="1600" b="1" dirty="0" smtClean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При визначенні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Феруму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з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сульфосаліциловою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кислотою наявні в розчині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Al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(III),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Zn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(II),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Cd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(II) зв’язують надлишком кислоти у безбарвні комплекси.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Якщо супутні елементи утворюють забарвлені комплекси з реагентом, то значення має співвідношення констант стійкості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компонента-аналіту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та стороннього елемента.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Якщо їхні концентрації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співмірні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то можна довести, що помітний вплив стороннього компонента (похибка визначення в межах 1%) буде помітним за умови, що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β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MexR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: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β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MeR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≥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10</a:t>
            </a:r>
            <a:r>
              <a:rPr kumimoji="0" lang="uk-UA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4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 де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Me</a:t>
            </a:r>
            <a:r>
              <a:rPr kumimoji="0" lang="uk-UA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x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R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MeR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– комплекси досліджуваного та стороннього елемента відповідно.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714356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1. Вибір оптимальних умов утворення забарвлених сполук</a:t>
            </a:r>
            <a:endParaRPr lang="ru-RU" b="1" dirty="0" smtClean="0"/>
          </a:p>
        </p:txBody>
      </p:sp>
      <p:sp>
        <p:nvSpPr>
          <p:cNvPr id="3681287" name="AutoShape 7" descr="https://studfiles.net/html/2706/332/html_OoFJbHLTCo.NXgb/img-omhytX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128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642" y="4582685"/>
            <a:ext cx="6664254" cy="144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1290" name="Picture 10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2737" y="5411984"/>
            <a:ext cx="1928826" cy="144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18145" name="Rectangle 1"/>
          <p:cNvSpPr>
            <a:spLocks noChangeArrowheads="1"/>
          </p:cNvSpPr>
          <p:nvPr/>
        </p:nvSpPr>
        <p:spPr bwMode="auto">
          <a:xfrm>
            <a:off x="155575" y="1285861"/>
            <a:ext cx="8631267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Важливо усунути </a:t>
            </a:r>
            <a:r>
              <a:rPr lang="uk-UA" sz="1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заважаючий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вплив компонентів досліджуваного розчину. </a:t>
            </a:r>
          </a:p>
          <a:p>
            <a:pPr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Сторонні компоненти можна зв’язувати в оптично неактивні комплекси. </a:t>
            </a:r>
          </a:p>
          <a:p>
            <a:pPr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Використовують відокремлення компонентів, які заважають </a:t>
            </a:r>
          </a:p>
          <a:p>
            <a:pPr marR="0" lvl="0" indent="1778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(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осадженням, відгонкою, випаровуванням, екстракцією, електролізом і цементацією, хроматографічними методами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). </a:t>
            </a:r>
            <a:endParaRPr lang="ru-RU" sz="1600" dirty="0" smtClean="0"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Значні </a:t>
            </a:r>
            <a:r>
              <a:rPr lang="uk-UA" sz="1600" b="1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труднощі спричиняють аніони органічних кислот та органічні речовини взагалі. </a:t>
            </a:r>
          </a:p>
          <a:p>
            <a:pPr marR="0" lvl="0" indent="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Щоб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усунути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вплив, використовують традиційні способи “мокрого” та “сухого” окиснення.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714356"/>
            <a:ext cx="6429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/>
              <a:t>1. Вибір оптимальних умов утворення забарвлених сполук</a:t>
            </a:r>
            <a:endParaRPr lang="ru-RU" b="1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408766" y="3101743"/>
            <a:ext cx="83264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Застосвуються</a:t>
            </a: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гібридні методи: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поєднання </a:t>
            </a: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різних відокремлень з наступним визначенням компонента.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Особливе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місце займають екстракційно-фотометричні методи, в яких забарвлену сполуку спочатку екстрагують, а потім в екстракті її визначають </a:t>
            </a:r>
            <a:r>
              <a:rPr lang="uk-UA" sz="1600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фотометрично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що дає змогу поєднати визначення з процесом концентрування.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1600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Вміст інгредієнта в екстракті найчастіше визначають способом калібрувального графіка. </a:t>
            </a:r>
          </a:p>
          <a:p>
            <a:pPr algn="just"/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У цьому випадку забарвлена сполука визначуваного елемента може бути погано розчинна у воді, проте добре розчинна в органічних розчинниках. </a:t>
            </a:r>
          </a:p>
          <a:p>
            <a:pPr algn="just"/>
            <a:r>
              <a:rPr lang="uk-UA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Приклад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: такі сполуки утворює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дитизон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з багатьма іонами металів. У таких випадках до водного розчину, що містить іони металу, до­дають розчин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дитизону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у карбон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тетрахлориді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(ССl</a:t>
            </a:r>
            <a:r>
              <a:rPr lang="uk-UA" sz="12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4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). Утворюється забарвлена комплексна сполука металу з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дитизоном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, яка практично повністю концентрується в шарі карбон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тетрахлориду</a:t>
            </a:r>
            <a:r>
              <a:rPr lang="uk-UA" sz="1600" i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Цей шар від­діляють від водного і </a:t>
            </a:r>
            <a:r>
              <a:rPr lang="uk-UA" sz="1600" i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фотометрують</a:t>
            </a:r>
            <a:r>
              <a:rPr lang="uk-UA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714356"/>
            <a:ext cx="4670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2. Вибір оптимальних умов </a:t>
            </a:r>
            <a:r>
              <a:rPr lang="uk-UA" b="1" dirty="0" err="1" smtClean="0"/>
              <a:t>фотометрування</a:t>
            </a:r>
            <a:endParaRPr lang="ru-RU" dirty="0"/>
          </a:p>
        </p:txBody>
      </p:sp>
      <p:sp>
        <p:nvSpPr>
          <p:cNvPr id="3717126" name="Rectangle 6"/>
          <p:cNvSpPr>
            <a:spLocks noChangeArrowheads="1"/>
          </p:cNvSpPr>
          <p:nvPr/>
        </p:nvSpPr>
        <p:spPr bwMode="auto">
          <a:xfrm>
            <a:off x="250420" y="1202281"/>
            <a:ext cx="8604448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Для вимірювання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використовуються наступні методи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: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Колориметричний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метод базується на візуальному порівнянні кольору (інтенсивності забарвлення) розчину, що досліджують, з кольором (інтенсивністю забарвлення) серії стандартних розчинів з відомою концентрацією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цьому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забарвлений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розчин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поглинає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суцільне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випромінювання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немонохроматичної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видимої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ділянки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спектру. </a:t>
            </a:r>
          </a:p>
          <a:p>
            <a:pPr marL="812800" marR="0" lvl="0" indent="-723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Одержані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таким способом,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невисокої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точності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і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досить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суб’єктивні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Фотоелектроколориметричний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метод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грунтується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на вимірюванні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абсорбційності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за</a:t>
            </a:r>
            <a:r>
              <a:rPr kumimoji="0" lang="uk-UA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фотострумами,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які виникають від освітлення фотоперетворювачів світлом, що пройшло через кювети з досліджуваним розчином і розчином порівняння.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Фотоколориметричний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метод базується на вимірюванні інтенсивності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світлопоглинання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забарвленим розчином видимої частини спектру за допомогою приладів  із спрощеним способом монохроматизації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(монохроматорами є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світлофільтри,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які здатні вибірково пропускати випромінювання досить вузької ділянки спектру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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10-100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) –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фотоелектроколориметрів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(КФК,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ФЕК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4445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3.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Спектрофотометричний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метод базується на вимірюванні інтенсивності поглинання монохроматичного світла в </a:t>
            </a:r>
            <a:r>
              <a:rPr kumimoji="0" lang="uk-UA" sz="1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УФ-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, видимому чи ІЧ-діапазонах спектру за допомогою спектрофотометрів – приладів з використанням монохроматорів, які дають більш високий ступінь монохроматизації                  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(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0.5-1.0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444500" marR="0" lvl="0" indent="-355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Найчастіше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кількісний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аналіз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проводять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у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видимій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та </a:t>
            </a:r>
            <a:r>
              <a:rPr kumimoji="0" lang="ru-RU" sz="1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ультрафіолетовій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областях. 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444500" marR="0" lvl="0" indent="-355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	Отриману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в оптимальних умовах форму елемента 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фотометрують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 (вимірюють оптичну густину розчину А.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00562" y="714356"/>
            <a:ext cx="4670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2. Вибір оптимальних умов </a:t>
            </a:r>
            <a:r>
              <a:rPr lang="uk-UA" b="1" dirty="0" err="1" smtClean="0"/>
              <a:t>фотометрування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214422"/>
            <a:ext cx="4628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 </a:t>
            </a:r>
            <a:r>
              <a:rPr lang="uk-UA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фотоколориметричної</a:t>
            </a:r>
            <a:r>
              <a:rPr lang="uk-UA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методики</a:t>
            </a:r>
            <a:r>
              <a:rPr lang="uk-UA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16097" name="Rectangle 1"/>
          <p:cNvSpPr>
            <a:spLocks noChangeArrowheads="1"/>
          </p:cNvSpPr>
          <p:nvPr/>
        </p:nvSpPr>
        <p:spPr bwMode="auto">
          <a:xfrm>
            <a:off x="460375" y="1530314"/>
            <a:ext cx="8326467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Вибір довжини хвилі світла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.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Якщо в розчині є один компонент, то для вимірювання вибирають довжину хвилі, що відповідає максимуму поглинання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фотометрованої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форми (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</a:rPr>
              <a:t>λ</a:t>
            </a:r>
            <a:r>
              <a:rPr kumimoji="0" lang="ru-RU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</a:rPr>
              <a:t>max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), бо це забезпечить найвищу чутливість визначення.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	Довжина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хвилі має відповідати максимальному значенню оптичної густини забарвленої речовини.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7800" marR="0" lvl="0" indent="-1778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Якщо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смуг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є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декілька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то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вибирають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найінтенсивнішу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Найкраще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вибирати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пологий максимум, тому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що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відхилення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значень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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тут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незначні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,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якщо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довжина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хвилі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встановлена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1600" b="0" i="1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недостатньо</a:t>
            </a: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точно.</a:t>
            </a:r>
            <a:r>
              <a:rPr kumimoji="0" lang="uk-UA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endParaRPr kumimoji="0" lang="ru-RU" sz="1600" b="0" i="1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2. 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Вибір світлофільтра.</a:t>
            </a:r>
            <a:r>
              <a:rPr kumimoji="0" lang="uk-UA" sz="16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Щоб правильно вибрати фільтр, треба знати спектр поглинання досліджуваного розчину. Кожен світлофільтр характеризується кривою пропускання, тобто залежністю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  <a:sym typeface="Symbol" pitchFamily="18" charset="2"/>
              </a:rPr>
              <a:t>Т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,% –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  <a:sym typeface="Symbol" pitchFamily="18" charset="2"/>
              </a:rPr>
              <a:t>λ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, та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напівшириною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 смуги пропускання. Смуга пропускання коливається в межах кількох десятків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 для скляних і вужча (10–12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нм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) для інтерференційних фільтрів. </a:t>
            </a: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З двох фільтрів 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кращий той</a:t>
            </a:r>
            <a:r>
              <a:rPr kumimoji="0" lang="uk-UA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, для якого більший коефіцієнт Т і менша півширина смуги пропускання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а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D0DE3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)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максимум пропускання світлофільтра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(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  <a:sym typeface="Symbol" pitchFamily="18" charset="2"/>
              </a:rPr>
              <a:t>Т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  <a:sym typeface="Symbol" pitchFamily="18" charset="2"/>
              </a:rPr>
              <a:t>max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)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повинен відповідати максимуму поглинання речовини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(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SymbolMT"/>
                <a:cs typeface="Times New Roman" panose="02020603050405020304" pitchFamily="18" charset="0"/>
                <a:sym typeface="Symbol" pitchFamily="18" charset="2"/>
              </a:rPr>
              <a:t>λ</a:t>
            </a:r>
            <a:r>
              <a:rPr kumimoji="0" lang="uk-UA" sz="16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,Bold" charset="-128"/>
                <a:cs typeface="Times New Roman" panose="02020603050405020304" pitchFamily="18" charset="0"/>
                <a:sym typeface="Symbol" pitchFamily="18" charset="2"/>
              </a:rPr>
              <a:t>max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)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;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177800" marR="0" lvl="0" indent="-1778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б)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якомога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менша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ширина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пропускання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с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вітло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ф</a:t>
            </a: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ільтра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,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щоб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випромінювання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було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близьке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 до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монохроматичного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  <a:sym typeface="Symbol" pitchFamily="18" charset="2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39552" y="6597352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7158" y="1142984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211598"/>
            <a:ext cx="51435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  <a:sym typeface="Symbol" pitchFamily="18" charset="2"/>
              </a:rPr>
              <a:t>Світлофільтр повинен поглинати із світлового потоку ті промені, які не поглинає розчин.</a:t>
            </a:r>
            <a:endParaRPr 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itchFamily="18" charset="2"/>
            </a:endParaRPr>
          </a:p>
          <a:p>
            <a:pPr marL="177800" lvl="0" indent="-1778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Бажане максимальне перекривання кривих поглинання та кривої пропускання фільтра (рис.).</a:t>
            </a:r>
            <a:endParaRPr lang="uk-UA" sz="1600" dirty="0" smtClean="0"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  <a:sym typeface="Symbol" pitchFamily="18" charset="2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85860"/>
            <a:ext cx="2888181" cy="2002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724128" y="3429000"/>
            <a:ext cx="30627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Спектр поглинання: </a:t>
            </a:r>
          </a:p>
          <a:p>
            <a:pPr algn="ctr"/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1 – фотометричного розчину; </a:t>
            </a:r>
          </a:p>
          <a:p>
            <a:pPr algn="ctr"/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2 – світлофільтру.</a:t>
            </a:r>
            <a:endParaRPr lang="ru-RU" sz="1600" dirty="0" smtClean="0">
              <a:solidFill>
                <a:srgbClr val="0000FF"/>
              </a:solidFill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  <a:sym typeface="Symbol" pitchFamily="18" charset="2"/>
            </a:endParaRPr>
          </a:p>
        </p:txBody>
      </p:sp>
      <p:sp>
        <p:nvSpPr>
          <p:cNvPr id="3714049" name="Rectangle 1"/>
          <p:cNvSpPr>
            <a:spLocks noChangeArrowheads="1"/>
          </p:cNvSpPr>
          <p:nvPr/>
        </p:nvSpPr>
        <p:spPr bwMode="auto">
          <a:xfrm>
            <a:off x="285720" y="2218931"/>
            <a:ext cx="51435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Якщо потрібно  вибрати фільтр з двох (чи більше) наявних з близькими характеристиками, то обирають той, з яким оптична густина розчину найбільша.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Робочими значеннями А є межі 0,1–0,8, в яких середня відносна похибка визначення концентрації за рахунок похибки вимірювання А найменша.</a:t>
            </a:r>
            <a:endParaRPr lang="ru-RU" sz="1600" dirty="0" smtClean="0">
              <a:solidFill>
                <a:srgbClr val="0000FF"/>
              </a:solidFill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  <a:sym typeface="Symbol" pitchFamily="18" charset="2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	Орієнтовно </a:t>
            </a:r>
            <a:r>
              <a:rPr lang="uk-UA" sz="16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при виборі світлофільтра використовують відоме правило, що колір фільтра повинен доповнювати колір розчину</a:t>
            </a:r>
            <a:r>
              <a:rPr lang="uk-UA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  <a:sym typeface="Symbol" pitchFamily="18" charset="2"/>
              </a:rPr>
              <a:t>.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034102"/>
              </p:ext>
            </p:extLst>
          </p:nvPr>
        </p:nvGraphicFramePr>
        <p:xfrm>
          <a:off x="1979712" y="4472098"/>
          <a:ext cx="6096001" cy="2184385"/>
        </p:xfrm>
        <a:graphic>
          <a:graphicData uri="http://schemas.openxmlformats.org/drawingml/2006/table">
            <a:tbl>
              <a:tblPr/>
              <a:tblGrid>
                <a:gridCol w="1099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7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4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18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33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85419">
                <a:tc>
                  <a:txBody>
                    <a:bodyPr/>
                    <a:lstStyle/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Колір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розчину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Колір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світлофільтру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Довжини хвиль, нм</a:t>
                      </a:r>
                      <a:endParaRPr lang="ru-RU" sz="14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Колір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розчину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Колір </a:t>
                      </a:r>
                      <a:endParaRPr lang="ru-RU" sz="14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світлофільтру</a:t>
                      </a:r>
                      <a:endParaRPr lang="ru-RU" sz="14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Довжини хвиль, нм</a:t>
                      </a:r>
                      <a:endParaRPr lang="ru-RU" sz="140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8966">
                <a:tc>
                  <a:txBody>
                    <a:bodyPr/>
                    <a:lstStyle/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Жовто-зелений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Жовтий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Оранжевий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Червоний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889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Пурпуровий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1595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61595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Фіолетовий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61595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Синій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61595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Зелено-синій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61595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Синьо-зелений Зелений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400-450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450-480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480-490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490-500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500-560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Фіолетовий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Синій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Зелено-синій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Синьо-зелений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Зелений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Жовто-зелений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Жовтий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Оранжевий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Червоний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76200"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Пурпуровий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560-575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575-590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590-625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625-750 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indent="-254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750-825</a:t>
                      </a:r>
                      <a:endParaRPr lang="ru-RU" sz="14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4500562" y="714356"/>
            <a:ext cx="4670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2. Вибір оптимальних умов </a:t>
            </a:r>
            <a:r>
              <a:rPr lang="uk-UA" b="1" dirty="0" err="1" smtClean="0"/>
              <a:t>фотометрування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>
            <a:off x="500034" y="6357958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60375" y="908261"/>
            <a:ext cx="842968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AutoShape 2" descr="Сложение векторов перемеще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05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715073" name="Rectangle 1"/>
          <p:cNvSpPr>
            <a:spLocks noChangeArrowheads="1"/>
          </p:cNvSpPr>
          <p:nvPr/>
        </p:nvSpPr>
        <p:spPr bwMode="auto">
          <a:xfrm>
            <a:off x="499917" y="2649912"/>
            <a:ext cx="821300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66700" marR="0" lvl="0" indent="-266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4. Вибір розчину порівняння. </a:t>
            </a:r>
          </a:p>
          <a:p>
            <a:pPr marL="444500" marR="0" lvl="0" indent="12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Вимірювання А розчину завжди проводять стосовно розчину порівняння, при виборі якого враховують відповідність його складу досліджуваному розчину. </a:t>
            </a:r>
          </a:p>
          <a:p>
            <a:pPr marL="444500" marR="0" lvl="0" indent="127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Найкраще, </a:t>
            </a:r>
            <a:r>
              <a:rPr lang="uk-UA" sz="1600" b="1" i="1" dirty="0" smtClean="0">
                <a:solidFill>
                  <a:srgbClr val="0000FF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коли розчином порівняння є розчин холостого досліду. </a:t>
            </a:r>
          </a:p>
          <a:p>
            <a:pPr marL="444500" marR="0" lvl="0" indent="12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Часто за розчин порівняння беруть воду чи інший прозорий у цих умовах розчинник, вводячи поправку на поглинання сторонніми компонентами. </a:t>
            </a:r>
          </a:p>
          <a:p>
            <a:pPr marL="444500" marR="0" lvl="0" indent="127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Неправильний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вибір розчину порівняння може призвести до систематичної похибки фотометричного визначення.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7261" y="413475"/>
            <a:ext cx="4670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/>
              <a:t>2. Вибір оптимальних умов </a:t>
            </a:r>
            <a:r>
              <a:rPr lang="uk-UA" b="1" dirty="0" err="1" smtClean="0"/>
              <a:t>фотометрування</a:t>
            </a:r>
            <a:endParaRPr lang="ru-RU" dirty="0"/>
          </a:p>
        </p:txBody>
      </p:sp>
      <p:pic>
        <p:nvPicPr>
          <p:cNvPr id="3715075" name="Picture 3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4517311"/>
            <a:ext cx="2619375" cy="1743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15076" name="Rectangle 4"/>
          <p:cNvSpPr>
            <a:spLocks noChangeArrowheads="1"/>
          </p:cNvSpPr>
          <p:nvPr/>
        </p:nvSpPr>
        <p:spPr bwMode="auto">
          <a:xfrm>
            <a:off x="500034" y="4906720"/>
            <a:ext cx="58721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5.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Спосіб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приготування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стандартних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розчинів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має</a:t>
            </a:r>
            <a:r>
              <a:rPr lang="ru-RU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бути </a:t>
            </a:r>
            <a:r>
              <a:rPr lang="ru-RU" sz="1600" b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ідентичним</a:t>
            </a:r>
            <a:r>
              <a:rPr lang="ru-RU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до способу </a:t>
            </a:r>
            <a:r>
              <a:rPr lang="ru-RU" sz="1600" b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приготування</a:t>
            </a:r>
            <a:r>
              <a:rPr lang="ru-RU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досліджуваних</a:t>
            </a:r>
            <a:r>
              <a:rPr lang="ru-RU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розчинів</a:t>
            </a:r>
            <a:r>
              <a:rPr lang="ru-RU" sz="1600" b="1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17498" y="1073044"/>
            <a:ext cx="81947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3. 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Вибір розміру кювети.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</a:t>
            </a:r>
          </a:p>
          <a:p>
            <a:pPr marL="35560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Довжина кювети повинна бути така, щоб </a:t>
            </a:r>
            <a:r>
              <a:rPr kumimoji="0" lang="uk-UA" sz="1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абсорбційність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 лежала в межах 0,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1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–1, бо в цьому випадку досягається найменша похибка визначення концентрації. </a:t>
            </a:r>
          </a:p>
          <a:p>
            <a:pPr marL="355600" lvl="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Хоч з основного закону значення А пропорційне ℓ за сталих ε</a:t>
            </a:r>
            <a:r>
              <a:rPr kumimoji="0" lang="uk-UA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λ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і С і здавалося б варто прагнути до максимальних значень ℓ, бо відносна похибка зменшується зі збільшенням ℓ, проте не варто виходити за межі 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А=1,0</a:t>
            </a: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. 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тому ℓ&gt;5,0 </a:t>
            </a:r>
            <a:r>
              <a:rPr lang="uk-UA" sz="1600" dirty="0" err="1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cм</a:t>
            </a:r>
            <a:r>
              <a:rPr lang="uk-UA" sz="1600" dirty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 практично не </a:t>
            </a:r>
            <a:r>
              <a:rPr lang="uk-UA" sz="1600" dirty="0" smtClean="0">
                <a:latin typeface="Times New Roman" panose="02020603050405020304" pitchFamily="18" charset="0"/>
                <a:ea typeface="TimesNewRoman"/>
                <a:cs typeface="Times New Roman" panose="02020603050405020304" pitchFamily="18" charset="0"/>
              </a:rPr>
              <a:t>використовують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NewRoman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9847</TotalTime>
  <Words>4448</Words>
  <Application>Microsoft Office PowerPoint</Application>
  <PresentationFormat>Экран (4:3)</PresentationFormat>
  <Paragraphs>388</Paragraphs>
  <Slides>38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38</vt:i4>
      </vt:variant>
    </vt:vector>
  </HeadingPairs>
  <TitlesOfParts>
    <vt:vector size="56" baseType="lpstr">
      <vt:lpstr>Arial</vt:lpstr>
      <vt:lpstr>Bookman Old Style</vt:lpstr>
      <vt:lpstr>Calibri</vt:lpstr>
      <vt:lpstr>Cambria</vt:lpstr>
      <vt:lpstr>Courier New</vt:lpstr>
      <vt:lpstr>Gill Sans MT</vt:lpstr>
      <vt:lpstr>MS Mincho</vt:lpstr>
      <vt:lpstr>Symbol</vt:lpstr>
      <vt:lpstr>SymbolMT</vt:lpstr>
      <vt:lpstr>Times New Roman</vt:lpstr>
      <vt:lpstr>TimesNewRoman</vt:lpstr>
      <vt:lpstr>TimesNewRoman,Bold</vt:lpstr>
      <vt:lpstr>TimesNewRomanPSMT</vt:lpstr>
      <vt:lpstr>Wingdings</vt:lpstr>
      <vt:lpstr>Wingdings 3</vt:lpstr>
      <vt:lpstr>Начальная</vt:lpstr>
      <vt:lpstr>Equation</vt:lpstr>
      <vt:lpstr>Picture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 </cp:lastModifiedBy>
  <cp:revision>1196</cp:revision>
  <dcterms:created xsi:type="dcterms:W3CDTF">2011-09-19T17:30:11Z</dcterms:created>
  <dcterms:modified xsi:type="dcterms:W3CDTF">2021-02-21T20:12:54Z</dcterms:modified>
</cp:coreProperties>
</file>