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6"/>
  </p:notesMasterIdLst>
  <p:sldIdLst>
    <p:sldId id="1280" r:id="rId2"/>
    <p:sldId id="1250" r:id="rId3"/>
    <p:sldId id="1252" r:id="rId4"/>
    <p:sldId id="1349" r:id="rId5"/>
    <p:sldId id="1253" r:id="rId6"/>
    <p:sldId id="1282" r:id="rId7"/>
    <p:sldId id="1281" r:id="rId8"/>
    <p:sldId id="1254" r:id="rId9"/>
    <p:sldId id="1251" r:id="rId10"/>
    <p:sldId id="1255" r:id="rId11"/>
    <p:sldId id="1256" r:id="rId12"/>
    <p:sldId id="1260" r:id="rId13"/>
    <p:sldId id="1293" r:id="rId14"/>
    <p:sldId id="1342" r:id="rId15"/>
    <p:sldId id="1344" r:id="rId16"/>
    <p:sldId id="1283" r:id="rId17"/>
    <p:sldId id="1284" r:id="rId18"/>
    <p:sldId id="1285" r:id="rId19"/>
    <p:sldId id="1286" r:id="rId20"/>
    <p:sldId id="1287" r:id="rId21"/>
    <p:sldId id="1288" r:id="rId22"/>
    <p:sldId id="1289" r:id="rId23"/>
    <p:sldId id="1290" r:id="rId24"/>
    <p:sldId id="1291" r:id="rId25"/>
    <p:sldId id="1294" r:id="rId26"/>
    <p:sldId id="1292" r:id="rId27"/>
    <p:sldId id="1264" r:id="rId28"/>
    <p:sldId id="1261" r:id="rId29"/>
    <p:sldId id="1257" r:id="rId30"/>
    <p:sldId id="1258" r:id="rId31"/>
    <p:sldId id="1262" r:id="rId32"/>
    <p:sldId id="1263" r:id="rId33"/>
    <p:sldId id="1266" r:id="rId34"/>
    <p:sldId id="126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DE3"/>
    <a:srgbClr val="0000FF"/>
    <a:srgbClr val="CC0099"/>
    <a:srgbClr val="3C0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5" autoAdjust="0"/>
    <p:restoredTop sz="89130" autoAdjust="0"/>
  </p:normalViewPr>
  <p:slideViewPr>
    <p:cSldViewPr>
      <p:cViewPr>
        <p:scale>
          <a:sx n="79" d="100"/>
          <a:sy n="79" d="100"/>
        </p:scale>
        <p:origin x="826" y="1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4" Type="http://schemas.openxmlformats.org/officeDocument/2006/relationships/image" Target="../media/image55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7DE8A-B9BF-424F-8EFA-328682CEEBE8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F49D4-1196-49C9-95BA-CF04BE70E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5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1.png"/><Relationship Id="rId4" Type="http://schemas.openxmlformats.org/officeDocument/2006/relationships/image" Target="../media/image30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3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35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3.png"/><Relationship Id="rId5" Type="http://schemas.openxmlformats.org/officeDocument/2006/relationships/image" Target="../media/image42.wmf"/><Relationship Id="rId4" Type="http://schemas.openxmlformats.org/officeDocument/2006/relationships/oleObject" Target="../embeddings/oleObject17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7.jpeg"/><Relationship Id="rId4" Type="http://schemas.openxmlformats.org/officeDocument/2006/relationships/image" Target="../media/image46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51.gif"/><Relationship Id="rId7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48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50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image" Target="../media/image56.jpeg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5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54.wmf"/><Relationship Id="rId4" Type="http://schemas.openxmlformats.org/officeDocument/2006/relationships/image" Target="../media/image57.gif"/><Relationship Id="rId9" Type="http://schemas.openxmlformats.org/officeDocument/2006/relationships/oleObject" Target="../embeddings/oleObject24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58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60.png"/><Relationship Id="rId4" Type="http://schemas.openxmlformats.org/officeDocument/2006/relationships/image" Target="../media/image6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png"/><Relationship Id="rId4" Type="http://schemas.openxmlformats.org/officeDocument/2006/relationships/image" Target="../media/image5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62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6.bin"/><Relationship Id="rId4" Type="http://schemas.openxmlformats.org/officeDocument/2006/relationships/image" Target="http://www.tcon.ru/images/refr/refmetry.g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20" y="2123352"/>
            <a:ext cx="5798448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рефрактометричного методу аналізу. Рефракція.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 заломлення і його залежність від  різних факторів.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Дисперсія речовини і молекулярна рефракція.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Рефрактометри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вимірювання показника заломлення.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рефрактометричних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/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37614" y="643343"/>
            <a:ext cx="11848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055093" y="1192583"/>
            <a:ext cx="50338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РЕФРАКТОМЕТРИЧНИЙ МЕТОД АНАЛІЗУ</a:t>
            </a:r>
            <a:endParaRPr lang="ru-RU" b="1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73248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3248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32486" name="Picture 6" descr="Картинки по запросу blue sky rainb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406773"/>
            <a:ext cx="2702674" cy="4387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93962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58081" name="Rectangle 1"/>
          <p:cNvSpPr>
            <a:spLocks noChangeArrowheads="1"/>
          </p:cNvSpPr>
          <p:nvPr/>
        </p:nvSpPr>
        <p:spPr bwMode="auto">
          <a:xfrm>
            <a:off x="395376" y="1418146"/>
            <a:ext cx="8501122" cy="280076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Вплив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температури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 значення показників заломлення газуватих і рідких тіл пов'язане з величинами їх коефіцієнтів об'ємного розширення. </a:t>
            </a:r>
            <a:endParaRPr kumimoji="0" lang="en-US" sz="1600" b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Об’єм усіх газуватих і рідких тіл при нагріванні збільшується, густина зменшується і, як наслідок, зменшується і показник заломлення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Коефіцієнт об'ємного розширення твердих тіл відносно невеликий, і відповідно до цього зміна температури менше позначається на величині їх показника заломлення. Не завжди в цьому випадку підвищення температури призводить до зменшення показника заломлення.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Найчастіше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показник заломлення визначають при 20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С. </a:t>
            </a:r>
            <a:endParaRPr lang="uk-UA" sz="1600" dirty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Якщо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температура відрізняється від 20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С, то вносять поправку за такою формулою: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kumimoji="0" lang="en-US" sz="1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=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kumimoji="0" lang="uk-UA" sz="1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20°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–20)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·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0,00035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де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– температура, при як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проводиться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вимірювання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552727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pic>
        <p:nvPicPr>
          <p:cNvPr id="3758083" name="Picture 3" descr="Картинки по запросу refraction coefficient temperature wa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1588" y="3901657"/>
            <a:ext cx="3402305" cy="281264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57158" y="5013176"/>
            <a:ext cx="52949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Показник заломлення також характеризує чистоту речовин, тому що індивідуальна речовина має визначений показник заломлення, а присутність домішок змінює його.</a:t>
            </a: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72833" y="4252645"/>
            <a:ext cx="2652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Температурна залежність </a:t>
            </a:r>
            <a:endParaRPr lang="uk-UA" sz="16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 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заломлення води 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0375" y="77168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57057" name="Rectangle 1"/>
          <p:cNvSpPr>
            <a:spLocks noChangeArrowheads="1"/>
          </p:cNvSpPr>
          <p:nvPr/>
        </p:nvSpPr>
        <p:spPr bwMode="auto">
          <a:xfrm>
            <a:off x="333205" y="859556"/>
            <a:ext cx="8643998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794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Дисперсія -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залежність показника заломлення від довжини хвилі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d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ispersus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– розсіяний).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Вимушені коливання електронів, які  спричинюють електронну поляризацію атомів і молекул та призводять до заломлення світла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пов</a:t>
            </a:r>
            <a:r>
              <a:rPr lang="en-US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’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язані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 довжиною світлової хвилі: </a:t>
            </a:r>
            <a:endParaRPr kumimoji="0" lang="en-US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279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чим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менша довжина хвилі, тим значніше заломлення. </a:t>
            </a: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Для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видимого світла найбільший коефіцієнт заломлення відповідає </a:t>
            </a:r>
            <a:endParaRPr kumimoji="0" lang="en-US" sz="1600" b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фіолетовому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випромінюванню (інтервал довжин хвиль 397-424 нм), </a:t>
            </a:r>
            <a:endParaRPr kumimoji="0" lang="en-US" sz="16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найменший – червоному (інтервал довжин хвиль 640-723 нм).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При вимірюванні показника заломлення потрібно користуватися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монохроматичним джерелом (натрієві, ртутні, водневі лампи).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Довжина хвилі, при якій проводилось визначення,  позначається нижнім індексом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температура визначення  – верхнім індексом n</a:t>
            </a:r>
            <a:r>
              <a:rPr kumimoji="0" lang="en-US" sz="1600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λ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Вимірювання показника заломлення найчастіше проводиться при пропусканні довжини хвилі λ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= 589,3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це жовта лінія (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лінія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D) в спектрі Натрію, і табличні значення показників заломлення наводяться найчастіше якраз для неї n</a:t>
            </a:r>
            <a:r>
              <a:rPr kumimoji="0" lang="en-US" sz="16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оказника заломлення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визначатися тільки природою контактуючих середовищ.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08165" y="402356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pic>
        <p:nvPicPr>
          <p:cNvPr id="8" name="Picture 5" descr="Картинки по запросу refraction 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339810"/>
            <a:ext cx="3357586" cy="251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57059" name="Picture 3" descr="Картинки по запросу refraction coefficient dispersion"/>
          <p:cNvPicPr>
            <a:picLocks noChangeAspect="1" noChangeArrowheads="1"/>
          </p:cNvPicPr>
          <p:nvPr/>
        </p:nvPicPr>
        <p:blipFill>
          <a:blip r:embed="rId3" cstate="print"/>
          <a:srcRect t="8917"/>
          <a:stretch>
            <a:fillRect/>
          </a:stretch>
        </p:blipFill>
        <p:spPr bwMode="auto">
          <a:xfrm>
            <a:off x="5200561" y="4326960"/>
            <a:ext cx="3579416" cy="2428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98072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69345" name="Rectangle 1"/>
          <p:cNvSpPr>
            <a:spLocks noChangeArrowheads="1"/>
          </p:cNvSpPr>
          <p:nvPr/>
        </p:nvSpPr>
        <p:spPr bwMode="auto">
          <a:xfrm>
            <a:off x="357158" y="1742342"/>
            <a:ext cx="4180682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Нормальна дисперсія -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показник заломлення збільшується при зменшенні довжини хвилі.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Такий характер має дисперсія прозорих речовин.  Збільшення показника заломлення при зменшенні довжини хвилі характерне для короткохвильової частини спектру.</a:t>
            </a:r>
            <a:endParaRPr kumimoji="0" lang="uk-UA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69347" name="Picture 3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9722" y="1613295"/>
            <a:ext cx="4357686" cy="282849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357950" y="2714620"/>
            <a:ext cx="22145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Залежність коефіцієнта заломлення від довжини світла  для скла</a:t>
            </a:r>
            <a:endParaRPr lang="ru-RU" sz="1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08102" y="493971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57232" y="1001807"/>
            <a:ext cx="7286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Вимірювання дисперсії служить для ідентифікації індивідуальних речовин і складних </a:t>
            </a:r>
            <a:r>
              <a:rPr lang="uk-UA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систем</a:t>
            </a:r>
            <a:endParaRPr lang="ru-RU" sz="1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4007" y="4610803"/>
            <a:ext cx="3929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Аномальна дисперсія 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 </a:t>
            </a:r>
            <a:r>
              <a:rPr lang="uk-UA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показник заломлення різко змінюється у вузькому діапазоні довжин хвиль, спостерігається в областях спектру, де для даної речовини характерним є сильне поглинання випромінювання</a:t>
            </a:r>
            <a:endParaRPr lang="ru-RU" sz="1600" dirty="0" smtClean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3769349" name="Picture 5" descr="http://www.nature.com/nature/journal/v406/n6793/images/406243aa.2.jpg"/>
          <p:cNvPicPr>
            <a:picLocks noChangeAspect="1" noChangeArrowheads="1"/>
          </p:cNvPicPr>
          <p:nvPr/>
        </p:nvPicPr>
        <p:blipFill>
          <a:blip r:embed="rId3" cstate="print"/>
          <a:srcRect b="48242"/>
          <a:stretch>
            <a:fillRect/>
          </a:stretch>
        </p:blipFill>
        <p:spPr bwMode="auto">
          <a:xfrm>
            <a:off x="2500298" y="3929066"/>
            <a:ext cx="2435714" cy="2428892"/>
          </a:xfrm>
          <a:prstGeom prst="rect">
            <a:avLst/>
          </a:prstGeom>
          <a:noFill/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4679722" y="4437112"/>
            <a:ext cx="4214842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85720" y="3929066"/>
            <a:ext cx="4214842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7" name="Рисунок 1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71942"/>
            <a:ext cx="2595573" cy="2319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89904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64225" name="Rectangle 1"/>
          <p:cNvSpPr>
            <a:spLocks noChangeArrowheads="1"/>
          </p:cNvSpPr>
          <p:nvPr/>
        </p:nvSpPr>
        <p:spPr bwMode="auto">
          <a:xfrm>
            <a:off x="357158" y="1023155"/>
            <a:ext cx="8429684" cy="527836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Матеріали з нормальною і аномальною дисперсію використовують для створення спектральних приладів.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Лінзи оптичних приладів виготовляють з матеріалів з ​​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нормальною дисперсією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оскільки бажано, щоб показник заломлення в деякому спектральному діапазоні якомога менше залежав від довжини хвилі (і був досить високим).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600" dirty="0" smtClean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uk-UA" sz="11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Матеріали 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 аномальною дисперсією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які сильно змінюють показник заломлення при зміні довжини хвилі, зручні для виготовлення призм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що розкладають випромінювання в спектр.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143256" y="52971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385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Picture 4" descr="Результат пошуку зображень за запитом &quot;лінзи оптичні прилад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190" y="2571744"/>
            <a:ext cx="3814934" cy="2857520"/>
          </a:xfrm>
          <a:prstGeom prst="rect">
            <a:avLst/>
          </a:prstGeom>
          <a:noFill/>
        </p:spPr>
      </p:pic>
      <p:pic>
        <p:nvPicPr>
          <p:cNvPr id="15" name="Рисунок 14" descr="Результат пошуку зображень за запитом &quot;призми&quot;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2795" y="2732189"/>
            <a:ext cx="350046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000108"/>
            <a:ext cx="535785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5214950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latin typeface="+mj-lt"/>
              </a:rPr>
              <a:t>Дисперсією пояснюється </a:t>
            </a:r>
            <a:r>
              <a:rPr lang="uk-UA" sz="1600" b="1" dirty="0" smtClean="0">
                <a:latin typeface="+mj-lt"/>
              </a:rPr>
              <a:t>розкладання білого світла</a:t>
            </a:r>
            <a:r>
              <a:rPr lang="uk-UA" sz="1600" dirty="0" smtClean="0">
                <a:latin typeface="+mj-lt"/>
              </a:rPr>
              <a:t> в спектрі при проходженні його через призму: кольорові промені, що входять до складу білого світла, неоднаково заломлюються призмою. 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59457" name="Rectangle 1"/>
          <p:cNvSpPr>
            <a:spLocks noChangeArrowheads="1"/>
          </p:cNvSpPr>
          <p:nvPr/>
        </p:nvSpPr>
        <p:spPr bwMode="auto">
          <a:xfrm>
            <a:off x="-180528" y="1273395"/>
            <a:ext cx="51044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Кількісно дисперсію оцінюють як різницю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43240" y="78579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385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8594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628771"/>
              </p:ext>
            </p:extLst>
          </p:nvPr>
        </p:nvGraphicFramePr>
        <p:xfrm>
          <a:off x="4821609" y="1199887"/>
          <a:ext cx="2126655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7833" name="Equation" r:id="rId3" imgW="825500" imgH="241300" progId="">
                  <p:embed/>
                </p:oleObj>
              </mc:Choice>
              <mc:Fallback>
                <p:oleObj name="Equation" r:id="rId3" imgW="825500" imgH="2413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1609" y="1199887"/>
                        <a:ext cx="2126655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59460" name="Rectangle 4"/>
          <p:cNvSpPr>
            <a:spLocks noChangeArrowheads="1"/>
          </p:cNvSpPr>
          <p:nvPr/>
        </p:nvSpPr>
        <p:spPr bwMode="auto">
          <a:xfrm>
            <a:off x="181137" y="2003137"/>
            <a:ext cx="5759015" cy="329320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де </a:t>
            </a:r>
            <a:r>
              <a:rPr lang="en-US" sz="1600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en-US" sz="1600" baseline="-25000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λ</a:t>
            </a:r>
            <a:r>
              <a:rPr lang="ru-RU" sz="1600" baseline="-250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</a:t>
            </a:r>
            <a:r>
              <a:rPr lang="ru-RU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–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показник заломлення при довжині хвилі λ</a:t>
            </a:r>
            <a:r>
              <a:rPr lang="uk-UA" sz="1600" baseline="-250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;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en-US" sz="1600" baseline="-25000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λ</a:t>
            </a:r>
            <a:r>
              <a:rPr lang="uk-UA" sz="1600" baseline="-250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lang="ru-RU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–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показник заломлення при довжині хвилі λ</a:t>
            </a:r>
            <a:r>
              <a:rPr lang="uk-UA" sz="1600" baseline="-250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Чим більша різниця в показниках заломлення для двох хвиль λ</a:t>
            </a:r>
            <a:r>
              <a:rPr lang="uk-UA" sz="160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і λ</a:t>
            </a:r>
            <a:r>
              <a:rPr lang="uk-UA" sz="160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тим більше дисперсія. 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Дисперсію речовини прийнято оцінювати за величиною різниці показників заломлення для довжин хвиль, які відповідають лініям </a:t>
            </a:r>
            <a:endParaRPr lang="uk-UA" sz="1600" dirty="0" smtClean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 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 F – граничним лініям середньої частини спектра видимого світла. </a:t>
            </a:r>
            <a:endParaRPr lang="uk-UA" sz="1600" dirty="0">
              <a:solidFill>
                <a:srgbClr val="0000FF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Лінія </a:t>
            </a:r>
            <a:r>
              <a:rPr lang="uk-UA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 – червона лінія в спектрі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Гідрогену</a:t>
            </a:r>
            <a:r>
              <a:rPr lang="uk-UA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(656,3 </a:t>
            </a:r>
            <a:r>
              <a:rPr lang="uk-UA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нм</a:t>
            </a:r>
            <a:r>
              <a:rPr lang="uk-UA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</a:t>
            </a:r>
            <a:r>
              <a:rPr lang="uk-UA" sz="1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smtClean="0">
                <a:solidFill>
                  <a:srgbClr val="0D0DE3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Лінія </a:t>
            </a:r>
            <a:r>
              <a:rPr lang="uk-UA" sz="1600" b="1" dirty="0" smtClean="0">
                <a:solidFill>
                  <a:srgbClr val="0D0DE3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F – синя лінія в спектрі того ж елемента (486,1 нм).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Різниця 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показників заломлення 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nF-nC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називається  </a:t>
            </a: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середньою дисперсією ΔFC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endParaRPr kumimoji="0" lang="uk-UA" sz="16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3319512"/>
            <a:ext cx="3203849" cy="2845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69697" name="Rectangle 1"/>
          <p:cNvSpPr>
            <a:spLocks noChangeArrowheads="1"/>
          </p:cNvSpPr>
          <p:nvPr/>
        </p:nvSpPr>
        <p:spPr bwMode="auto">
          <a:xfrm>
            <a:off x="611560" y="1417621"/>
            <a:ext cx="7920880" cy="424731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близькими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заломлення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дисперсію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заломлення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kumimoji="0" lang="ru-RU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довжина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світлової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хвилі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червоній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спектрі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Гідрогену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температура 20 ° С) для параксилол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1,3-діетилбензола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1,49141 і 1,49146, 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дисперсії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Δ</a:t>
            </a:r>
            <a:r>
              <a:rPr kumimoji="0" lang="ru-RU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FC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∙10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157,1 і 144,2. </a:t>
            </a:r>
          </a:p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дисперсії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ідентифікації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співпадаючі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показника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заломлення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дисперсії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служать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підтвердженням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правильності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зробленого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висновку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Так як абсолютно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певні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значення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показника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заломлення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дисперсії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характерні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не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тільки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для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чистої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речовини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але і для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сумішей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строго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певного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складу, то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вимірювання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показників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заломлення</a:t>
            </a:r>
            <a:r>
              <a:rPr lang="ru-RU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дисперсії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можуть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також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служити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для </a:t>
            </a:r>
            <a:r>
              <a:rPr kumimoji="0" lang="ru-RU" b="1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ідентифікації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1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складних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систем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endParaRPr kumimoji="0" lang="ru-RU" sz="1600" b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78579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3869699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69701" name="AutoShape 5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15074" y="785794"/>
            <a:ext cx="2658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Молекулярна рефракція</a:t>
            </a:r>
            <a:endParaRPr lang="ru-RU" dirty="0"/>
          </a:p>
        </p:txBody>
      </p:sp>
      <p:sp>
        <p:nvSpPr>
          <p:cNvPr id="3868673" name="Rectangle 1"/>
          <p:cNvSpPr>
            <a:spLocks noChangeArrowheads="1"/>
          </p:cNvSpPr>
          <p:nvPr/>
        </p:nvSpPr>
        <p:spPr bwMode="auto">
          <a:xfrm>
            <a:off x="370163" y="1062210"/>
            <a:ext cx="8088061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Визначення величини молекулярної рефракції є одним з методів, які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астосовуються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 визначенні складу речовини і структури її молекул, при ідентифікації речовини.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 заряджені частинки, які здійснюють вимушені коливання в результаті впливу світлової хвилі, впливають сусідні заряджені частинки – електрони і ядра інших атомів і молекул. Чим більше цих частинок в одиниці об'єму, тим помітніше позначається цей вплив.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Це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положення в найзагальнішому вигляді пояснює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залежність показника заломлення від густини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речовини.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Залежність може бути виражена таким чином: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68674" name="Rectangle 2"/>
          <p:cNvSpPr>
            <a:spLocks noChangeArrowheads="1"/>
          </p:cNvSpPr>
          <p:nvPr/>
        </p:nvSpPr>
        <p:spPr bwMode="auto">
          <a:xfrm>
            <a:off x="357158" y="3111695"/>
            <a:ext cx="8121514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f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(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n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)=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r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∙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d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mbria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де 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– коефіцієнт пропорційності, який називається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питомою рефракцією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0" marR="0" lvl="0" indent="279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Не сам показник заломлення, але деяка функція від нього знаходиться в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прямопропорційній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залежності від густини речовини.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sp>
        <p:nvSpPr>
          <p:cNvPr id="3868677" name="Rectangle 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43240" y="78579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38686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8686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365256"/>
              </p:ext>
            </p:extLst>
          </p:nvPr>
        </p:nvGraphicFramePr>
        <p:xfrm>
          <a:off x="4967908" y="4215525"/>
          <a:ext cx="2581514" cy="70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8697" name="Equation" r:id="rId3" imgW="698400" imgH="330120" progId="">
                  <p:embed/>
                </p:oleObj>
              </mc:Choice>
              <mc:Fallback>
                <p:oleObj name="Equation" r:id="rId3" imgW="698400" imgH="33012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7908" y="4215525"/>
                        <a:ext cx="2581514" cy="7057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68680" name="Object 8"/>
          <p:cNvGraphicFramePr>
            <a:graphicFrameLocks noChangeAspect="1"/>
          </p:cNvGraphicFramePr>
          <p:nvPr/>
        </p:nvGraphicFramePr>
        <p:xfrm>
          <a:off x="1214414" y="5143512"/>
          <a:ext cx="1101725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8698" name="Equation" r:id="rId5" imgW="571320" imgH="330120" progId="">
                  <p:embed/>
                </p:oleObj>
              </mc:Choice>
              <mc:Fallback>
                <p:oleObj name="Equation" r:id="rId5" imgW="571320" imgH="33012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5143512"/>
                        <a:ext cx="1101725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Стрелка вправо 15"/>
          <p:cNvSpPr/>
          <p:nvPr/>
        </p:nvSpPr>
        <p:spPr>
          <a:xfrm>
            <a:off x="2316186" y="5393545"/>
            <a:ext cx="357190" cy="21431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868681" name="Object 9"/>
          <p:cNvGraphicFramePr>
            <a:graphicFrameLocks noChangeAspect="1"/>
          </p:cNvGraphicFramePr>
          <p:nvPr/>
        </p:nvGraphicFramePr>
        <p:xfrm>
          <a:off x="2820988" y="5143500"/>
          <a:ext cx="117475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8699" name="Equation" r:id="rId7" imgW="609480" imgH="330120" progId="">
                  <p:embed/>
                </p:oleObj>
              </mc:Choice>
              <mc:Fallback>
                <p:oleObj name="Equation" r:id="rId7" imgW="609480" imgH="33012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0988" y="5143500"/>
                        <a:ext cx="1174750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Овал 18"/>
          <p:cNvSpPr/>
          <p:nvPr/>
        </p:nvSpPr>
        <p:spPr>
          <a:xfrm>
            <a:off x="2786050" y="5000636"/>
            <a:ext cx="1285884" cy="10001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10"/>
          <p:cNvSpPr>
            <a:spLocks noGrp="1" noChangeArrowheads="1"/>
          </p:cNvSpPr>
          <p:nvPr>
            <p:ph sz="quarter" idx="1"/>
          </p:nvPr>
        </p:nvSpPr>
        <p:spPr bwMode="auto">
          <a:xfrm>
            <a:off x="4141995" y="4977903"/>
            <a:ext cx="4717742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вираз для питомої рефракції носить назву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формули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Лоренца-Лорентца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розмірність питомої рефракції відповідає питомому об'єму, м</a:t>
            </a:r>
            <a:r>
              <a:rPr kumimoji="0" lang="uk-UA" sz="160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/кг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marR="0" lvl="0" indent="279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Питомий об'єм – </a:t>
            </a:r>
            <a:r>
              <a:rPr kumimoji="0" lang="uk-UA" sz="160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об'єм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одиниці маси речовини, величина обернена густині. </a:t>
            </a:r>
            <a:endParaRPr kumimoji="0" lang="uk-UA" sz="160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43240" y="78579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3867649" name="Rectangle 1"/>
          <p:cNvSpPr>
            <a:spLocks noChangeArrowheads="1"/>
          </p:cNvSpPr>
          <p:nvPr/>
        </p:nvSpPr>
        <p:spPr bwMode="auto">
          <a:xfrm>
            <a:off x="214282" y="1285860"/>
            <a:ext cx="8643998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Якщо розглянути деякий коефіцієнт α, значення якого характеризує величину диполя, що виникає в молекулі під впливом електричного поля  напруженістю 1  (1 в/м), то виявляється, що для даної речовини з молекулярною масою М значення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питомої рефракції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прямопропорційне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α: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  <p:sp>
        <p:nvSpPr>
          <p:cNvPr id="38676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867650" name="Object 2"/>
          <p:cNvGraphicFramePr>
            <a:graphicFrameLocks noChangeAspect="1"/>
          </p:cNvGraphicFramePr>
          <p:nvPr/>
        </p:nvGraphicFramePr>
        <p:xfrm>
          <a:off x="3571868" y="2000240"/>
          <a:ext cx="1305367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7665" name="Equation" r:id="rId3" imgW="634449" imgH="317225" progId="">
                  <p:embed/>
                </p:oleObj>
              </mc:Choice>
              <mc:Fallback>
                <p:oleObj name="Equation" r:id="rId3" imgW="634449" imgH="31722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2000240"/>
                        <a:ext cx="1305367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67652" name="Rectangle 4"/>
          <p:cNvSpPr>
            <a:spLocks noChangeArrowheads="1"/>
          </p:cNvSpPr>
          <p:nvPr/>
        </p:nvSpPr>
        <p:spPr bwMode="auto">
          <a:xfrm>
            <a:off x="142844" y="2857496"/>
            <a:ext cx="8643998" cy="11695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Величина α залежить від природи речовини і називається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поляризованістю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.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 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+mj-lt"/>
                <a:ea typeface="Times New Roman" pitchFamily="18" charset="0"/>
              </a:rPr>
              <a:t>Поляризованість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+mj-lt"/>
                <a:ea typeface="Times New Roman" pitchFamily="18" charset="0"/>
              </a:rPr>
              <a:t> є характеристикою деформації молекул під дією електричного поля. </a:t>
            </a: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Фізичний механізм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поляризованості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зводиться до здатності позитивних і негативних зарядів зміщуватися відносно один одного під дією електричного поля світлової хвилі.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Добуток питомої рефракції на молекулярну масу - молекулярна рефракція  R в м</a:t>
            </a:r>
            <a:r>
              <a:rPr kumimoji="0" lang="uk-UA" sz="1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3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/кмоль: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86446" y="2214554"/>
            <a:ext cx="24929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794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де  N</a:t>
            </a:r>
            <a:r>
              <a:rPr lang="uk-UA" sz="1400" baseline="-250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A</a:t>
            </a:r>
            <a:r>
              <a:rPr lang="uk-UA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– </a:t>
            </a:r>
            <a:r>
              <a:rPr lang="uk-UA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число </a:t>
            </a:r>
            <a:r>
              <a:rPr lang="uk-UA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Авогадро</a:t>
            </a:r>
            <a:r>
              <a:rPr lang="uk-UA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. </a:t>
            </a:r>
            <a:endParaRPr lang="ru-RU" sz="1400" dirty="0" smtClean="0">
              <a:solidFill>
                <a:srgbClr val="0000FF"/>
              </a:solidFill>
              <a:latin typeface="+mj-lt"/>
              <a:ea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57158" y="271462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3867654" name="Object 6"/>
          <p:cNvGraphicFramePr>
            <a:graphicFrameLocks noChangeAspect="1"/>
          </p:cNvGraphicFramePr>
          <p:nvPr/>
        </p:nvGraphicFramePr>
        <p:xfrm>
          <a:off x="4071934" y="4000504"/>
          <a:ext cx="27892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7666" name="Equation" r:id="rId5" imgW="1447560" imgH="330120" progId="">
                  <p:embed/>
                </p:oleObj>
              </mc:Choice>
              <mc:Fallback>
                <p:oleObj name="Equation" r:id="rId5" imgW="1447560" imgH="33012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4000504"/>
                        <a:ext cx="2789237" cy="642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67655" name="Rectangle 7"/>
          <p:cNvSpPr>
            <a:spLocks noChangeArrowheads="1"/>
          </p:cNvSpPr>
          <p:nvPr/>
        </p:nvSpPr>
        <p:spPr bwMode="auto">
          <a:xfrm>
            <a:off x="428596" y="5358956"/>
            <a:ext cx="8286808" cy="9541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Величина молекулярної рефракції визначається лише інтенсивністю поляризації молекул речовини і, залежить від її </a:t>
            </a:r>
            <a:r>
              <a:rPr kumimoji="0" lang="uk-UA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поляризованості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α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, яка визначається тільки природою речовини і не залежить від зовнішніх умов, температури, тиску, а значить, і від агрегатного стану речовини. </a:t>
            </a:r>
            <a:endParaRPr kumimoji="0" lang="ru-RU" sz="1400" b="0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Молекулярну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рефракцію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за Л.-Л.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можна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розглядати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як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середню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міру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поляризованості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молекул. </a:t>
            </a:r>
            <a:endParaRPr kumimoji="0" lang="ru-RU" sz="1400" b="0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43176" y="4786322"/>
            <a:ext cx="22765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7940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400" i="1" dirty="0" smtClean="0">
                <a:solidFill>
                  <a:srgbClr val="0D0DE3"/>
                </a:solidFill>
                <a:latin typeface="+mj-lt"/>
                <a:ea typeface="Times New Roman" pitchFamily="18" charset="0"/>
              </a:rPr>
              <a:t>R=</a:t>
            </a:r>
            <a:r>
              <a:rPr lang="uk-UA" sz="2400" dirty="0" smtClean="0">
                <a:solidFill>
                  <a:srgbClr val="0D0DE3"/>
                </a:solidFill>
                <a:latin typeface="+mj-lt"/>
                <a:ea typeface="Times New Roman" pitchFamily="18" charset="0"/>
              </a:rPr>
              <a:t>2,52∙10</a:t>
            </a:r>
            <a:r>
              <a:rPr lang="uk-UA" sz="2400" baseline="30000" dirty="0" smtClean="0">
                <a:solidFill>
                  <a:srgbClr val="0D0DE3"/>
                </a:solidFill>
                <a:latin typeface="+mj-lt"/>
                <a:ea typeface="Times New Roman" pitchFamily="18" charset="0"/>
              </a:rPr>
              <a:t>24</a:t>
            </a:r>
            <a:r>
              <a:rPr lang="uk-UA" sz="2400" dirty="0" smtClean="0">
                <a:solidFill>
                  <a:srgbClr val="0D0DE3"/>
                </a:solidFill>
                <a:latin typeface="+mj-lt"/>
                <a:ea typeface="Times New Roman" pitchFamily="18" charset="0"/>
              </a:rPr>
              <a:t>∙α</a:t>
            </a:r>
            <a:endParaRPr lang="ru-RU" sz="1200" dirty="0" smtClean="0">
              <a:solidFill>
                <a:srgbClr val="0D0DE3"/>
              </a:solidFill>
              <a:latin typeface="+mj-lt"/>
            </a:endParaRPr>
          </a:p>
        </p:txBody>
      </p:sp>
      <p:sp>
        <p:nvSpPr>
          <p:cNvPr id="3867657" name="AutoShape 9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67659" name="Picture 11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86644" y="4143380"/>
            <a:ext cx="1214446" cy="10302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66632" name="Rectangle 8"/>
          <p:cNvSpPr>
            <a:spLocks noChangeArrowheads="1"/>
          </p:cNvSpPr>
          <p:nvPr/>
        </p:nvSpPr>
        <p:spPr bwMode="auto">
          <a:xfrm>
            <a:off x="285720" y="1249577"/>
            <a:ext cx="8643998" cy="16004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зв'язку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з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тим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що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поляризація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молекули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є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сумарний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ефект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поляризації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атомів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що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входять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її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складу,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чисельне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значення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молекулярної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рефракції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повинно бути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сумою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атомних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рефракцій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. </a:t>
            </a:r>
          </a:p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Молекулярна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рефракція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є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адитивною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властивістю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(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від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лат.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Additivus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–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одержуваний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шляхом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додавання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). </a:t>
            </a:r>
            <a:endParaRPr kumimoji="0" lang="ru-RU" sz="1400" b="0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Адитивність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молекулярної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рефракції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була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використана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для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визначення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величин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рефракцій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атомів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атомних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груп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(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радикалів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).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Рефракція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групи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-СН</a:t>
            </a:r>
            <a:r>
              <a:rPr kumimoji="0" lang="ru-RU" sz="1400" b="0" u="none" strike="noStrike" cap="none" normalizeH="0" baseline="-3000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2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може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бути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знайдена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по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різниці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молекулярних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рефракцій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будь-яких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двох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сусідніх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членів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гомологічного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ряду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насичених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вуглеводнів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:</a:t>
            </a:r>
            <a:endParaRPr kumimoji="0" lang="ru-RU" sz="1400" b="0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43240" y="78579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3866634" name="Rectangle 10"/>
          <p:cNvSpPr>
            <a:spLocks noChangeArrowheads="1"/>
          </p:cNvSpPr>
          <p:nvPr/>
        </p:nvSpPr>
        <p:spPr bwMode="auto">
          <a:xfrm>
            <a:off x="379142" y="3441923"/>
            <a:ext cx="4891019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err="1" smtClean="0">
                <a:latin typeface="+mj-lt"/>
                <a:ea typeface="Times New Roman" pitchFamily="18" charset="0"/>
              </a:rPr>
              <a:t>Встановивши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рефракцію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групи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СН</a:t>
            </a:r>
            <a:r>
              <a:rPr lang="ru-RU" sz="1400" baseline="-25000" dirty="0" smtClean="0">
                <a:latin typeface="+mj-lt"/>
                <a:ea typeface="Times New Roman" pitchFamily="18" charset="0"/>
              </a:rPr>
              <a:t>2</a:t>
            </a:r>
            <a:r>
              <a:rPr lang="ru-RU" sz="1400" dirty="0" smtClean="0">
                <a:latin typeface="+mj-lt"/>
                <a:ea typeface="Times New Roman" pitchFamily="18" charset="0"/>
              </a:rPr>
              <a:t>,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можна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визначити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</a:p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err="1" smtClean="0">
                <a:latin typeface="+mj-lt"/>
                <a:ea typeface="Times New Roman" pitchFamily="18" charset="0"/>
              </a:rPr>
              <a:t>атомну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рефракцію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Оксигену за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різницею</a:t>
            </a:r>
            <a:r>
              <a:rPr lang="ru-RU" sz="1400" dirty="0" smtClean="0">
                <a:latin typeface="+mj-lt"/>
                <a:ea typeface="Times New Roman" pitchFamily="18" charset="0"/>
              </a:rPr>
              <a:t>:</a:t>
            </a:r>
          </a:p>
        </p:txBody>
      </p:sp>
      <p:sp>
        <p:nvSpPr>
          <p:cNvPr id="38666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866638" name="Object 14"/>
          <p:cNvGraphicFramePr>
            <a:graphicFrameLocks noChangeAspect="1"/>
          </p:cNvGraphicFramePr>
          <p:nvPr/>
        </p:nvGraphicFramePr>
        <p:xfrm>
          <a:off x="5286380" y="3429000"/>
          <a:ext cx="2879168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6666" name="Equation" r:id="rId3" imgW="1269449" imgH="317362" progId="">
                  <p:embed/>
                </p:oleObj>
              </mc:Choice>
              <mc:Fallback>
                <p:oleObj name="Equation" r:id="rId3" imgW="1269449" imgH="317362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0" y="3429000"/>
                        <a:ext cx="2879168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66640" name="Object 16"/>
          <p:cNvGraphicFramePr>
            <a:graphicFrameLocks noChangeAspect="1"/>
          </p:cNvGraphicFramePr>
          <p:nvPr/>
        </p:nvGraphicFramePr>
        <p:xfrm>
          <a:off x="3929058" y="2857496"/>
          <a:ext cx="227488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6667" name="Equation" r:id="rId5" imgW="1002960" imgH="190440" progId="">
                  <p:embed/>
                </p:oleObj>
              </mc:Choice>
              <mc:Fallback>
                <p:oleObj name="Equation" r:id="rId5" imgW="1002960" imgH="190440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857496"/>
                        <a:ext cx="2274887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66641" name="Rectangle 17"/>
          <p:cNvSpPr>
            <a:spLocks noChangeArrowheads="1"/>
          </p:cNvSpPr>
          <p:nvPr/>
        </p:nvSpPr>
        <p:spPr bwMode="auto">
          <a:xfrm>
            <a:off x="379142" y="4119452"/>
            <a:ext cx="3772315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err="1" smtClean="0">
                <a:latin typeface="+mj-lt"/>
                <a:ea typeface="Times New Roman" pitchFamily="18" charset="0"/>
              </a:rPr>
              <a:t>Це</a:t>
            </a:r>
            <a:r>
              <a:rPr lang="ru-RU" sz="1400" dirty="0" smtClean="0">
                <a:latin typeface="+mj-lt"/>
                <a:ea typeface="Times New Roman" pitchFamily="18" charset="0"/>
              </a:rPr>
              <a:t>, в свою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чергу</a:t>
            </a:r>
            <a:r>
              <a:rPr lang="ru-RU" sz="1400" dirty="0" smtClean="0">
                <a:latin typeface="+mj-lt"/>
                <a:ea typeface="Times New Roman" pitchFamily="18" charset="0"/>
              </a:rPr>
              <a:t>, дозволить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розрахувати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</a:p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err="1" smtClean="0">
                <a:latin typeface="+mj-lt"/>
                <a:ea typeface="Times New Roman" pitchFamily="18" charset="0"/>
              </a:rPr>
              <a:t>атомну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рефракцію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Гідрогену</a:t>
            </a:r>
            <a:r>
              <a:rPr lang="ru-RU" sz="1400" dirty="0" smtClean="0">
                <a:latin typeface="+mj-lt"/>
                <a:ea typeface="Times New Roman" pitchFamily="18" charset="0"/>
              </a:rPr>
              <a:t>:</a:t>
            </a:r>
          </a:p>
        </p:txBody>
      </p:sp>
      <p:sp>
        <p:nvSpPr>
          <p:cNvPr id="386664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866642" name="Object 18"/>
          <p:cNvGraphicFramePr>
            <a:graphicFrameLocks noChangeAspect="1"/>
          </p:cNvGraphicFramePr>
          <p:nvPr/>
        </p:nvGraphicFramePr>
        <p:xfrm>
          <a:off x="4786314" y="4214818"/>
          <a:ext cx="2805566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6668" name="Equation" r:id="rId7" imgW="1371600" imgH="317500" progId="">
                  <p:embed/>
                </p:oleObj>
              </mc:Choice>
              <mc:Fallback>
                <p:oleObj name="Equation" r:id="rId7" imgW="1371600" imgH="317500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4214818"/>
                        <a:ext cx="2805566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66644" name="Rectangle 20"/>
          <p:cNvSpPr>
            <a:spLocks noChangeArrowheads="1"/>
          </p:cNvSpPr>
          <p:nvPr/>
        </p:nvSpPr>
        <p:spPr bwMode="auto">
          <a:xfrm>
            <a:off x="379142" y="4929198"/>
            <a:ext cx="3560975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err="1" smtClean="0">
                <a:latin typeface="+mj-lt"/>
                <a:ea typeface="Times New Roman" pitchFamily="18" charset="0"/>
              </a:rPr>
              <a:t>Атомна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рефракція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Карбону,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дорівнює</a:t>
            </a:r>
            <a:r>
              <a:rPr lang="ru-RU" sz="1400" dirty="0" smtClean="0">
                <a:latin typeface="+mj-lt"/>
                <a:ea typeface="Times New Roman" pitchFamily="18" charset="0"/>
              </a:rPr>
              <a:t>:</a:t>
            </a:r>
          </a:p>
        </p:txBody>
      </p:sp>
      <p:graphicFrame>
        <p:nvGraphicFramePr>
          <p:cNvPr id="3866645" name="Object 21"/>
          <p:cNvGraphicFramePr>
            <a:graphicFrameLocks noChangeAspect="1"/>
          </p:cNvGraphicFramePr>
          <p:nvPr/>
        </p:nvGraphicFramePr>
        <p:xfrm>
          <a:off x="4714876" y="4929198"/>
          <a:ext cx="1766888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6669" name="Equation" r:id="rId9" imgW="863280" imgH="190440" progId="">
                  <p:embed/>
                </p:oleObj>
              </mc:Choice>
              <mc:Fallback>
                <p:oleObj name="Equation" r:id="rId9" imgW="863280" imgH="19044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4929198"/>
                        <a:ext cx="1766888" cy="385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66646" name="Rectangle 22"/>
          <p:cNvSpPr>
            <a:spLocks noChangeArrowheads="1"/>
          </p:cNvSpPr>
          <p:nvPr/>
        </p:nvSpPr>
        <p:spPr bwMode="auto">
          <a:xfrm>
            <a:off x="714348" y="5751300"/>
            <a:ext cx="8143932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Таким чином,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визначивши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експериментально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, шляхом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вимірювання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показника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заломлення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і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густини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,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молекулярні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рефракції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відомих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сполук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можна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розрахувати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атомні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рефракці</a:t>
            </a:r>
            <a:r>
              <a:rPr lang="ru-RU" sz="1400" dirty="0" err="1">
                <a:latin typeface="+mj-lt"/>
                <a:ea typeface="Times New Roman" pitchFamily="18" charset="0"/>
              </a:rPr>
              <a:t>ї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.</a:t>
            </a:r>
            <a:endParaRPr kumimoji="0" lang="ru-RU" sz="1800" b="0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63201" name="Rectangle 1"/>
          <p:cNvSpPr>
            <a:spLocks noChangeArrowheads="1"/>
          </p:cNvSpPr>
          <p:nvPr/>
        </p:nvSpPr>
        <p:spPr bwMode="auto">
          <a:xfrm>
            <a:off x="428596" y="1428736"/>
            <a:ext cx="8215370" cy="16004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360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</a:rPr>
              <a:t>	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MS Mincho" pitchFamily="49" charset="-128"/>
              </a:rPr>
              <a:t>Дослідження заломлення світла при проходженні променя через межу розділення прозорих ізотропних середовищ є найстарішим із спектроскопічних (оптичних) методів, відомий ще за роботами І.Ньютона, Ейлера, Ломоносова і інших. </a:t>
            </a:r>
          </a:p>
          <a:p>
            <a:pPr marL="0" marR="0" lvl="0" indent="0" algn="just" defTabSz="360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MS Mincho" pitchFamily="49" charset="-128"/>
              </a:rPr>
              <a:t>	У 80-ті роки 19 ст. рефрактометри почали використовувати в практиці роботи заводських лабораторій, і значення рефрактометричних методів стало швидко зростати. </a:t>
            </a:r>
          </a:p>
          <a:p>
            <a:pPr marL="0" marR="0" lvl="0" indent="0" algn="just" defTabSz="360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>
                <a:latin typeface="+mj-lt"/>
                <a:ea typeface="MS Mincho" pitchFamily="49" charset="-128"/>
              </a:rPr>
              <a:t>	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MS Mincho" pitchFamily="49" charset="-128"/>
              </a:rPr>
              <a:t>Метод зберіг своє значення і сьогодні як метод аналізу складних сумішей, дослідження властивостей речовин і взаємодії в хімічних системах. </a:t>
            </a:r>
            <a:endParaRPr kumimoji="0" lang="uk-UA" sz="1800" b="0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15338" y="714356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ea typeface="MS Mincho" pitchFamily="49" charset="-128"/>
              </a:rPr>
              <a:t>Вступ</a:t>
            </a:r>
            <a:endParaRPr lang="ru-RU" dirty="0"/>
          </a:p>
        </p:txBody>
      </p:sp>
      <p:pic>
        <p:nvPicPr>
          <p:cNvPr id="3763203" name="Picture 3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876"/>
            <a:ext cx="3600000" cy="24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63205" name="Picture 5" descr="Картинки по запросу refraction 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0438"/>
            <a:ext cx="3357586" cy="251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43240" y="78579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3865601" name="Rectangle 1"/>
          <p:cNvSpPr>
            <a:spLocks noChangeArrowheads="1"/>
          </p:cNvSpPr>
          <p:nvPr/>
        </p:nvSpPr>
        <p:spPr bwMode="auto">
          <a:xfrm>
            <a:off x="285720" y="1395634"/>
            <a:ext cx="8501122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При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роботі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з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сполуками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що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мають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подвійний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потрійний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зв'язок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між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атомами Карбону,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слід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враховувати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так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звані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інкременти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зв'язків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Інкремент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 –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приріст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значення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, на яке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збільшується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 дана величина.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даному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випадку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йде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мова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про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збільшення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величини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молекулярної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рефракції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речовини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з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подвійним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потрійним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зв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’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язком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у порівнянні з сумою атомних рефракцій.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Так,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наприклад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, для бензолу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маємо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3865602" name="Object 2"/>
          <p:cNvGraphicFramePr>
            <a:graphicFrameLocks noChangeAspect="1"/>
          </p:cNvGraphicFramePr>
          <p:nvPr/>
        </p:nvGraphicFramePr>
        <p:xfrm>
          <a:off x="3571868" y="2428868"/>
          <a:ext cx="28797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5608" name="Equation" r:id="rId4" imgW="1269720" imgH="190440" progId="">
                  <p:embed/>
                </p:oleObj>
              </mc:Choice>
              <mc:Fallback>
                <p:oleObj name="Equation" r:id="rId4" imgW="1269720" imgH="1904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2428868"/>
                        <a:ext cx="2879725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65603" name="Rectangle 3"/>
          <p:cNvSpPr>
            <a:spLocks noChangeArrowheads="1"/>
          </p:cNvSpPr>
          <p:nvPr/>
        </p:nvSpPr>
        <p:spPr bwMode="auto">
          <a:xfrm>
            <a:off x="285720" y="2786058"/>
            <a:ext cx="8501122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err="1" smtClean="0">
                <a:latin typeface="+mj-lt"/>
                <a:ea typeface="Times New Roman" pitchFamily="18" charset="0"/>
              </a:rPr>
              <a:t>Це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виявляється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необхідним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і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при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роботі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з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деякими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іншими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класами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сполук</a:t>
            </a:r>
            <a:r>
              <a:rPr lang="ru-RU" sz="1400" dirty="0" smtClean="0">
                <a:latin typeface="+mj-lt"/>
                <a:ea typeface="Times New Roman" pitchFamily="18" charset="0"/>
              </a:rPr>
              <a:t>.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Поряд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з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атомними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рефракції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і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інкрементами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зв'язків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при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розрахунку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молекулярних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рефракцій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використовуються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рефракції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атомних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груп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–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радикалів</a:t>
            </a:r>
            <a:r>
              <a:rPr lang="ru-RU" sz="1400" dirty="0" smtClean="0">
                <a:latin typeface="+mj-lt"/>
                <a:ea typeface="Times New Roman" pitchFamily="18" charset="0"/>
              </a:rPr>
              <a:t> (R</a:t>
            </a:r>
            <a:r>
              <a:rPr lang="ru-RU" sz="1400" baseline="-25000" dirty="0" smtClean="0">
                <a:latin typeface="+mj-lt"/>
                <a:ea typeface="Times New Roman" pitchFamily="18" charset="0"/>
              </a:rPr>
              <a:t>NO2</a:t>
            </a:r>
            <a:r>
              <a:rPr lang="ru-RU" sz="1400" dirty="0" smtClean="0">
                <a:latin typeface="+mj-lt"/>
                <a:ea typeface="Times New Roman" pitchFamily="18" charset="0"/>
              </a:rPr>
              <a:t>, R</a:t>
            </a:r>
            <a:r>
              <a:rPr lang="ru-RU" sz="1400" baseline="-25000" dirty="0" smtClean="0">
                <a:latin typeface="+mj-lt"/>
                <a:ea typeface="Times New Roman" pitchFamily="18" charset="0"/>
              </a:rPr>
              <a:t>NO3</a:t>
            </a:r>
            <a:r>
              <a:rPr lang="ru-RU" sz="1400" dirty="0" smtClean="0">
                <a:latin typeface="+mj-lt"/>
                <a:ea typeface="Times New Roman" pitchFamily="18" charset="0"/>
              </a:rPr>
              <a:t>, RSO3 та </a:t>
            </a:r>
            <a:r>
              <a:rPr lang="ru-RU" sz="1400" dirty="0" err="1" smtClean="0">
                <a:latin typeface="+mj-lt"/>
                <a:ea typeface="Times New Roman" pitchFamily="18" charset="0"/>
              </a:rPr>
              <a:t>ін</a:t>
            </a:r>
            <a:r>
              <a:rPr lang="ru-RU" sz="1400" dirty="0" smtClean="0">
                <a:latin typeface="+mj-lt"/>
                <a:ea typeface="Times New Roman" pitchFamily="18" charset="0"/>
              </a:rPr>
              <a:t>.). </a:t>
            </a:r>
          </a:p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+mj-lt"/>
              <a:ea typeface="Times New Roman" pitchFamily="18" charset="0"/>
            </a:endParaRPr>
          </a:p>
          <a:p>
            <a:pPr marL="0" marR="0" lvl="0" indent="279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Якщо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перехід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речовини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в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розчин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не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супроводжується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зміною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поляризованості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його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молекул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або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молекул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розчинника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, то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молекулярна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рефракція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розчину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, як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наслідок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адитивності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цієї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величини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, повинна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складатися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з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рефракцій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компонентів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з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урахуванням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кількості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їх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 молекул (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кіломолей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) в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системі</a:t>
            </a:r>
            <a:r>
              <a:rPr lang="ru-RU" sz="14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:</a:t>
            </a:r>
          </a:p>
        </p:txBody>
      </p:sp>
      <p:sp>
        <p:nvSpPr>
          <p:cNvPr id="3865604" name="Rectangle 4"/>
          <p:cNvSpPr>
            <a:spLocks noChangeArrowheads="1"/>
          </p:cNvSpPr>
          <p:nvPr/>
        </p:nvSpPr>
        <p:spPr bwMode="auto">
          <a:xfrm>
            <a:off x="357158" y="4786322"/>
            <a:ext cx="7072330" cy="12311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R</a:t>
            </a:r>
            <a:r>
              <a:rPr kumimoji="0" lang="uk-UA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р-ну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R</a:t>
            </a:r>
            <a:r>
              <a:rPr kumimoji="0" lang="uk-UA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р-ка</a:t>
            </a:r>
            <a:r>
              <a:rPr kumimoji="0" lang="uk-UA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∙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N</a:t>
            </a:r>
            <a:r>
              <a:rPr kumimoji="0" lang="uk-UA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р-ка</a:t>
            </a:r>
            <a:r>
              <a:rPr kumimoji="0" lang="uk-UA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+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R</a:t>
            </a:r>
            <a:r>
              <a:rPr kumimoji="0" lang="uk-UA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р. р-ни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∙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N</a:t>
            </a:r>
            <a:r>
              <a:rPr kumimoji="0" lang="uk-UA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р. р-ни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mbria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де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N</a:t>
            </a:r>
            <a:r>
              <a:rPr kumimoji="0" lang="uk-UA" sz="1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р-ка</a:t>
            </a:r>
            <a:r>
              <a:rPr kumimoji="0" lang="uk-UA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і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N</a:t>
            </a:r>
            <a:r>
              <a:rPr kumimoji="0" lang="uk-UA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р. р-ни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–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кіломольні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частки розчинника і розчиненої  речовини.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0" marR="0" lvl="0" indent="279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0" marR="0" lvl="0" indent="279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Співвідношення однаковою мірою справедливо як для розчинів рідких, так і для розчинів твердих речовин.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mbria" pitchFamily="18" charset="0"/>
            </a:endParaRPr>
          </a:p>
        </p:txBody>
      </p:sp>
      <p:sp>
        <p:nvSpPr>
          <p:cNvPr id="386560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65608" name="Picture 8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04" y="4729850"/>
            <a:ext cx="1500198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43240" y="78579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3864577" name="Rectangle 1"/>
          <p:cNvSpPr>
            <a:spLocks noChangeArrowheads="1"/>
          </p:cNvSpPr>
          <p:nvPr/>
        </p:nvSpPr>
        <p:spPr bwMode="auto">
          <a:xfrm>
            <a:off x="500034" y="1340768"/>
            <a:ext cx="8143932" cy="37856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Дослідження, що проводяться при з'ясуванні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будови речовини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у багатьох випадках також зводяться до його ідентифікації, наприклад, при встановленні тієї з вірогідних ізомерних структур, яка відповідає отриманому індивідуальному речовині.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279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цьому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випадку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застосвують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визначення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величини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молекулярної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рефракції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значення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якої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прямо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пов'язане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складом і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будовою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сполуки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Для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експериментального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визначення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молекулярної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рефракції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необхідно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виміряти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показник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заломлення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речовини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його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густини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(при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одній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тій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же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температурі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).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Значення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молекулярної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рефракції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обчислюється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потім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за формулою.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Отримане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значення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порівнюється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величиною,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знайденою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як сума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атомних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рефракцій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(за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табличними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даними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)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відповідно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до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передбачуваної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формулою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речовини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Задовільний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збіг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знайдених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в тому і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іншому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випадку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значень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може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служити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підтвердженням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правильності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уявлень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про склад і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будову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досліджуваної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речовини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Вибір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між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можливими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варіантами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будови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речовини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може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бути,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природно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зроблений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тільки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в тому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випадку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якщо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різниця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рефракцій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для них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виразно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перевищує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допустимі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значення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помилок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64579" name="Picture 3" descr="Картинки по запросу refra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5013176"/>
            <a:ext cx="1800000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71472" y="674136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975223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605891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Рефрактометри</a:t>
            </a:r>
            <a:r>
              <a:rPr lang="ru-RU" b="1" dirty="0" smtClean="0"/>
              <a:t>.</a:t>
            </a:r>
            <a:r>
              <a:rPr lang="ru-RU" dirty="0" smtClean="0"/>
              <a:t>  </a:t>
            </a:r>
            <a:r>
              <a:rPr lang="uk-UA" b="1" dirty="0" smtClean="0"/>
              <a:t>Методи вимірювання показника заломлення</a:t>
            </a:r>
            <a:endParaRPr lang="ru-RU" dirty="0"/>
          </a:p>
        </p:txBody>
      </p:sp>
      <p:sp>
        <p:nvSpPr>
          <p:cNvPr id="3791873" name="Rectangle 1"/>
          <p:cNvSpPr>
            <a:spLocks noChangeArrowheads="1"/>
          </p:cNvSpPr>
          <p:nvPr/>
        </p:nvSpPr>
        <p:spPr bwMode="auto">
          <a:xfrm>
            <a:off x="357158" y="1101759"/>
            <a:ext cx="842968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Показник заломлення визначається на приладах, які називаються 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рефрактометрами. </a:t>
            </a:r>
            <a:endParaRPr kumimoji="0" lang="ru-RU" sz="9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Використовують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два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основні види цих приладів: </a:t>
            </a:r>
            <a:endParaRPr kumimoji="0" lang="en-US" sz="1400" b="0" i="0" u="none" strike="noStrike" cap="none" normalizeH="0" baseline="0" dirty="0" smtClean="0">
              <a:ln>
                <a:noFill/>
              </a:ln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рефрактометри типу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Аббе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 рефрактометри типу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Пульфриха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Вимірювання показника заломлення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грунтуються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на визначенні величини граничного кута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різниця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тільки в конструкції (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 приладах типу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Аббе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є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призмовий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блок з 2 призм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 приладах типу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Пульфриха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– вимірювальна призма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).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</p:txBody>
      </p:sp>
      <p:sp>
        <p:nvSpPr>
          <p:cNvPr id="3791874" name="Rectangle 2"/>
          <p:cNvSpPr>
            <a:spLocks noChangeArrowheads="1"/>
          </p:cNvSpPr>
          <p:nvPr/>
        </p:nvSpPr>
        <p:spPr bwMode="auto">
          <a:xfrm>
            <a:off x="357158" y="2586004"/>
            <a:ext cx="84296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	Рефрактометри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типу </a:t>
            </a:r>
            <a:r>
              <a:rPr kumimoji="0" lang="uk-UA" sz="16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Пульфріха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складніші за конструкцією та обслуговуванням, ніж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рефрактометри типу </a:t>
            </a:r>
            <a:r>
              <a:rPr kumimoji="0" lang="uk-UA" sz="16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Аббе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 вони дозволяють з високою точністю визначати показники заломлення при різних довжинах хвиль падаючого світла, та більш точне визначення дисперсії, і їх використовують переважно для наукових досліджень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Рефрактометри </a:t>
            </a:r>
            <a:r>
              <a:rPr lang="uk-UA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Пульфріха</a:t>
            </a:r>
            <a:r>
              <a:rPr lang="uk-UA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вимагають спеціальних джерел світла – монохроматичних	 (натрієвих ламп, газорозрядних трубок).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14282" y="2643182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791876" name="Picture 4" descr="Рефрактометр Пульфриха.| Схема хода лучей в рефрактометре Пульфриха.&#10;"/>
          <p:cNvPicPr>
            <a:picLocks noChangeAspect="1" noChangeArrowheads="1"/>
          </p:cNvPicPr>
          <p:nvPr/>
        </p:nvPicPr>
        <p:blipFill>
          <a:blip r:embed="rId2" cstate="print"/>
          <a:srcRect l="5600" t="22471" r="5103" b="41123"/>
          <a:stretch>
            <a:fillRect/>
          </a:stretch>
        </p:blipFill>
        <p:spPr bwMode="auto">
          <a:xfrm>
            <a:off x="3347864" y="4078301"/>
            <a:ext cx="5438978" cy="2571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785794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Рефрактометри</a:t>
            </a:r>
            <a:r>
              <a:rPr lang="ru-RU" b="1" dirty="0" smtClean="0"/>
              <a:t>.</a:t>
            </a:r>
            <a:r>
              <a:rPr lang="ru-RU" dirty="0" smtClean="0"/>
              <a:t>  </a:t>
            </a:r>
            <a:r>
              <a:rPr lang="uk-UA" b="1" dirty="0" smtClean="0"/>
              <a:t>Методи вимірювання показника заломлення</a:t>
            </a:r>
            <a:endParaRPr lang="ru-RU" dirty="0"/>
          </a:p>
        </p:txBody>
      </p:sp>
      <p:sp>
        <p:nvSpPr>
          <p:cNvPr id="3790849" name="Rectangle 1"/>
          <p:cNvSpPr>
            <a:spLocks noChangeArrowheads="1"/>
          </p:cNvSpPr>
          <p:nvPr/>
        </p:nvSpPr>
        <p:spPr bwMode="auto">
          <a:xfrm>
            <a:off x="250001" y="1195167"/>
            <a:ext cx="864399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Рефрактометри типу </a:t>
            </a: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Аббе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зручні для швидкого визначення показників заломлення рідин 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при технічному аналізі.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  </a:t>
            </a:r>
            <a:endParaRPr kumimoji="0" lang="uk-UA" sz="14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Найчастіше користуються рефрактометрами типу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Аббе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: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рефрактометр лабораторний універсальний РЛУ, рефрактометр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ІРФ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-22, рефрактометр лабораторний РЛ, рефрактометр лабораторний харчовий РХЛ-4,  р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ефрактометр лабораторний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Abbe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(АББЕ) 2WAJ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В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рефрактометрах типу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Аббе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вимірювання проводять при денному світлі або з допомогою лампи розжарювання. При освітленні призм білим світлом межа поділу світла і тіні буде розмита і забарвлена в різні кольори, так як білий колір при проходженні через вимірювальну призму розкладається.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5720" y="3071810"/>
            <a:ext cx="86439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1400" dirty="0" smtClean="0">
                <a:solidFill>
                  <a:srgbClr val="FF0000"/>
                </a:solidFill>
                <a:latin typeface="+mj-lt"/>
              </a:rPr>
              <a:t>Принцип дії ґрунтується на вимірюванні кута повного внутрішнього відбиття (якщо досліджуться непрозоре середовище) або граничного кута заломлення на плоскій межі розділу двох прозорих середовищ (досліджуваного і відомого), якщо світло переходить із середовища з меншим показником заломлення </a:t>
            </a:r>
            <a:r>
              <a:rPr lang="en-US" sz="1400" dirty="0" smtClean="0">
                <a:solidFill>
                  <a:srgbClr val="FF0000"/>
                </a:solidFill>
                <a:latin typeface="Cambria" pitchFamily="18" charset="0"/>
              </a:rPr>
              <a:t>   </a:t>
            </a:r>
            <a:r>
              <a:rPr lang="en-US" sz="1400" b="1" dirty="0" smtClean="0">
                <a:solidFill>
                  <a:srgbClr val="FF0000"/>
                </a:solidFill>
                <a:latin typeface="Cambria" pitchFamily="18" charset="0"/>
              </a:rPr>
              <a:t>n</a:t>
            </a:r>
            <a:r>
              <a:rPr lang="en-US" sz="1400" b="1" baseline="-25000" dirty="0" smtClean="0">
                <a:solidFill>
                  <a:srgbClr val="FF0000"/>
                </a:solidFill>
                <a:latin typeface="Cambria" pitchFamily="18" charset="0"/>
              </a:rPr>
              <a:t>1</a:t>
            </a:r>
            <a:r>
              <a:rPr lang="en-US" sz="1400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vi-VN" sz="1400" dirty="0" smtClean="0">
                <a:solidFill>
                  <a:srgbClr val="FF0000"/>
                </a:solidFill>
                <a:latin typeface="+mj-lt"/>
              </a:rPr>
              <a:t>в середовище з більшим показником </a:t>
            </a:r>
            <a:r>
              <a:rPr lang="en-US" sz="1400" b="1" dirty="0" smtClean="0">
                <a:solidFill>
                  <a:srgbClr val="FF0000"/>
                </a:solidFill>
                <a:latin typeface="Cambria" pitchFamily="18" charset="0"/>
              </a:rPr>
              <a:t>n</a:t>
            </a:r>
            <a:r>
              <a:rPr lang="en-US" sz="1400" b="1" baseline="-25000" dirty="0" smtClean="0">
                <a:solidFill>
                  <a:srgbClr val="FF0000"/>
                </a:solidFill>
                <a:latin typeface="Cambria" pitchFamily="18" charset="0"/>
              </a:rPr>
              <a:t>2</a:t>
            </a:r>
            <a:r>
              <a:rPr lang="en-GB" sz="1400" dirty="0" smtClean="0">
                <a:solidFill>
                  <a:srgbClr val="FF0000"/>
                </a:solidFill>
                <a:latin typeface="Cambria" pitchFamily="18" charset="0"/>
              </a:rPr>
              <a:t>. </a:t>
            </a:r>
          </a:p>
          <a:p>
            <a:r>
              <a:rPr lang="vi-VN" sz="1400" dirty="0" smtClean="0">
                <a:latin typeface="+mj-lt"/>
              </a:rPr>
              <a:t>В обох випадках використовується закон заломлення світла</a:t>
            </a:r>
            <a:endParaRPr lang="en-US" sz="1400" dirty="0" smtClean="0">
              <a:latin typeface="Cambria" pitchFamily="18" charset="0"/>
            </a:endParaRPr>
          </a:p>
          <a:p>
            <a:r>
              <a:rPr lang="en-GB" sz="1400" dirty="0" smtClean="0">
                <a:latin typeface="Cambria" pitchFamily="18" charset="0"/>
                <a:sym typeface="Symbol"/>
              </a:rPr>
              <a:t></a:t>
            </a:r>
            <a:r>
              <a:rPr lang="en-GB" sz="1400" dirty="0" smtClean="0">
                <a:latin typeface="Cambria" pitchFamily="18" charset="0"/>
              </a:rPr>
              <a:t>— </a:t>
            </a:r>
            <a:r>
              <a:rPr lang="vi-VN" sz="1400" dirty="0" smtClean="0">
                <a:latin typeface="+mj-lt"/>
              </a:rPr>
              <a:t>кут падіння </a:t>
            </a:r>
            <a:r>
              <a:rPr lang="vi-VN" sz="1400" dirty="0" smtClean="0">
                <a:latin typeface="+mj-lt"/>
                <a:sym typeface="Symbol"/>
              </a:rPr>
              <a:t></a:t>
            </a:r>
            <a:r>
              <a:rPr lang="en-GB" sz="1400" dirty="0" smtClean="0">
                <a:latin typeface="Cambria" pitchFamily="18" charset="0"/>
              </a:rPr>
              <a:t>— </a:t>
            </a:r>
            <a:r>
              <a:rPr lang="vi-VN" sz="1400" dirty="0" smtClean="0">
                <a:latin typeface="+mj-lt"/>
              </a:rPr>
              <a:t>кут заломлення). </a:t>
            </a:r>
            <a:endParaRPr lang="en-US" sz="1400" dirty="0" smtClean="0">
              <a:latin typeface="Cambria" pitchFamily="18" charset="0"/>
            </a:endParaRPr>
          </a:p>
        </p:txBody>
      </p:sp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551775"/>
              </p:ext>
            </p:extLst>
          </p:nvPr>
        </p:nvGraphicFramePr>
        <p:xfrm>
          <a:off x="5868144" y="3934520"/>
          <a:ext cx="1820529" cy="392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871" name="Equation" r:id="rId3" imgW="825480" imgH="177480" progId="">
                  <p:embed/>
                </p:oleObj>
              </mc:Choice>
              <mc:Fallback>
                <p:oleObj name="Equation" r:id="rId3" imgW="825480" imgH="177480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3934520"/>
                        <a:ext cx="1820529" cy="3921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285720" y="4357694"/>
            <a:ext cx="55007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1400" dirty="0" smtClean="0">
                <a:latin typeface="+mj-lt"/>
              </a:rPr>
              <a:t>Складається рефрактометр Аббе з двох прямокутних скляних призм. Одна призма (вимірювальна — на малюнку під цифрою 3) має високий показник заломлення </a:t>
            </a:r>
            <a:r>
              <a:rPr lang="en-US" sz="1400" dirty="0" smtClean="0">
                <a:latin typeface="+mj-lt"/>
              </a:rPr>
              <a:t>n</a:t>
            </a:r>
            <a:r>
              <a:rPr lang="en-US" sz="1400" baseline="-25000" dirty="0" smtClean="0">
                <a:latin typeface="+mj-lt"/>
              </a:rPr>
              <a:t>2</a:t>
            </a:r>
            <a:r>
              <a:rPr lang="en-GB" sz="1400" dirty="0" smtClean="0">
                <a:latin typeface="+mj-lt"/>
              </a:rPr>
              <a:t>=1,7 (</a:t>
            </a:r>
            <a:r>
              <a:rPr lang="en-GB" sz="1400" dirty="0" smtClean="0">
                <a:latin typeface="+mj-lt"/>
                <a:sym typeface="Symbol"/>
              </a:rPr>
              <a:t></a:t>
            </a:r>
            <a:r>
              <a:rPr lang="en-GB" sz="1400" baseline="-25000" dirty="0" smtClean="0">
                <a:latin typeface="+mj-lt"/>
                <a:sym typeface="Symbol"/>
              </a:rPr>
              <a:t>D</a:t>
            </a:r>
            <a:r>
              <a:rPr lang="en-GB" sz="1400" dirty="0" smtClean="0">
                <a:latin typeface="+mj-lt"/>
              </a:rPr>
              <a:t>=589,3 </a:t>
            </a:r>
            <a:r>
              <a:rPr lang="uk-UA" sz="1400" dirty="0" err="1" smtClean="0">
                <a:latin typeface="+mj-lt"/>
              </a:rPr>
              <a:t>нм</a:t>
            </a:r>
            <a:r>
              <a:rPr lang="uk-UA" sz="1400" dirty="0" smtClean="0">
                <a:latin typeface="+mj-lt"/>
              </a:rPr>
              <a:t> </a:t>
            </a:r>
            <a:r>
              <a:rPr lang="vi-VN" sz="1400" dirty="0" smtClean="0">
                <a:latin typeface="+mj-lt"/>
              </a:rPr>
              <a:t>для жовтої лінії емісійного спектру натрію) з полірованою гіпотенузною гранню. Інша призма (відкидна — на малюнку під цифрою 2) — з матовою гіпотенузною гранню. Крім того, рефрактометр Аббе містить зорову трубу, шкалу відліку, спеціальний компенсатор (на малюнку — 6). </a:t>
            </a:r>
            <a:endParaRPr lang="uk-UA" sz="1400" dirty="0" smtClean="0">
              <a:latin typeface="+mj-lt"/>
            </a:endParaRPr>
          </a:p>
          <a:p>
            <a:pPr algn="just"/>
            <a:r>
              <a:rPr lang="vi-VN" sz="1400" dirty="0" smtClean="0">
                <a:latin typeface="+mj-lt"/>
              </a:rPr>
              <a:t>В </a:t>
            </a:r>
            <a:r>
              <a:rPr lang="vi-VN" sz="1400" dirty="0" smtClean="0">
                <a:latin typeface="+mj-lt"/>
              </a:rPr>
              <a:t>поле зору труби можна побачити чітку лінію на межі світлого і темного полів, яка відповідає граничному куту.</a:t>
            </a:r>
          </a:p>
        </p:txBody>
      </p:sp>
      <p:pic>
        <p:nvPicPr>
          <p:cNvPr id="3790868" name="Picture 20" descr="Картинки по запросу рефрактометр Аббе схем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4357694"/>
            <a:ext cx="3169844" cy="2175123"/>
          </a:xfrm>
          <a:prstGeom prst="rect">
            <a:avLst/>
          </a:prstGeom>
          <a:noFill/>
        </p:spPr>
      </p:pic>
      <p:sp>
        <p:nvSpPr>
          <p:cNvPr id="3790870" name="AutoShape 22" descr="Картинки по запросу blue flower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90872" name="AutoShape 24" descr="Картинки по запросу blue flower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90874" name="AutoShape 26" descr="Картинки по запросу blue flower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90876" name="AutoShape 2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90878" name="AutoShape 30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785794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Рефрактометри</a:t>
            </a:r>
            <a:r>
              <a:rPr lang="ru-RU" b="1" dirty="0" smtClean="0"/>
              <a:t>.</a:t>
            </a:r>
            <a:r>
              <a:rPr lang="ru-RU" dirty="0" smtClean="0"/>
              <a:t>  </a:t>
            </a:r>
            <a:r>
              <a:rPr lang="uk-UA" b="1" dirty="0" smtClean="0"/>
              <a:t>Методи вимірювання показника заломлення</a:t>
            </a:r>
            <a:endParaRPr lang="ru-RU" dirty="0"/>
          </a:p>
        </p:txBody>
      </p:sp>
      <p:sp>
        <p:nvSpPr>
          <p:cNvPr id="3789827" name="Rectangle 3"/>
          <p:cNvSpPr>
            <a:spLocks noChangeArrowheads="1"/>
          </p:cNvSpPr>
          <p:nvPr/>
        </p:nvSpPr>
        <p:spPr bwMode="auto">
          <a:xfrm>
            <a:off x="285720" y="1178139"/>
            <a:ext cx="814393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Рефоактометри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забезпечені компенсаторами дисперсії, які компенсують розкладання білого світла призмою і направляють потік світла в сторону жовтого променя.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Для усунення цього явища перед об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єктивом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зорово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ї труби ставлять одну чи дві призми прямого зору (призми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Амічі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). Ця призма складається із трьох скляних призм з різними показниками заломлення і різною дисперсією. Призми розраховують так, що при проходженні через них кольорових променів тільки жовті промені, що відповідають за довжиною хвилі лінії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спектрі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Na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не змінюють свого напряму. Змінюючи положення призми, можна промені, розкладені вимірюваною призмою, зібрати в один білий промінь. Його напрям буде таким, як і променя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Показник заломлення, виміряний таким чином, практично співпадає по величині з показником заломлення, виміряним в монохроматичному жовтому світлі.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 рефрактометрах з компенсатором мірою дисперсії є поворот однієї призми компенсатора відносно другої до повного зникнення забарвлення межі поділу.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Визначити показник заломлення можна як у прохідному світлі (для прозорих речовин), так і у відбитому (для темних, забарвлених, мутних речовин). При дослідженні темних розчинів краще працювати у відбитому світлі для уникнення значного поглинання світла в шарі рідини, внаслідок чого контрастність світлових полів та різкість межі світла і тіні знижується. 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роботі у відбитому світлі промені направляється у вікно нижньої камери рефрактометра (при роботі зі світлі, що проходить, промені направляються у вікно верхньої камери). У відбитому світлі світлорозподіл поля зору буде зворотнім в порівнянні зі світлорозподілом в прохідному світлі (темна частина буде світлішою). В іншому показники заломлення темних, забарвлених, мутних розчинів вимірюються так само, як і прозорих рідин.</a:t>
            </a: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 вимірах використовуються два методи: </a:t>
            </a: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метод граничного заломлення променя і </a:t>
            </a: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метод повного внутрішнього відбивання.</a:t>
            </a:r>
            <a:endParaRPr kumimoji="0" lang="uk-UA" sz="1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929322" y="714356"/>
            <a:ext cx="3089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Повне внутрішнє відбивання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214422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Якщо світло переходить з середовища з більшим показником заломлення n</a:t>
            </a:r>
            <a:r>
              <a:rPr lang="uk-UA" sz="1600" baseline="-250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1</a:t>
            </a:r>
            <a:r>
              <a:rPr lang="uk-UA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(оптично густіше) в середовище з меншим показником заломлення </a:t>
            </a:r>
            <a:r>
              <a:rPr lang="en-US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n</a:t>
            </a:r>
            <a:r>
              <a:rPr lang="uk-UA" sz="1600" baseline="-250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2</a:t>
            </a:r>
            <a:r>
              <a:rPr lang="uk-UA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(оптично рідше) (</a:t>
            </a:r>
            <a:r>
              <a:rPr lang="en-US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n</a:t>
            </a:r>
            <a:r>
              <a:rPr lang="uk-UA" sz="1600" baseline="-250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1</a:t>
            </a:r>
            <a:r>
              <a:rPr lang="uk-UA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 &gt; </a:t>
            </a:r>
            <a:r>
              <a:rPr lang="en-US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n</a:t>
            </a:r>
            <a:r>
              <a:rPr lang="uk-UA" sz="1600" baseline="-250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2</a:t>
            </a:r>
            <a:r>
              <a:rPr lang="uk-UA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) (зі скла в повітря або з води в повітря),</a:t>
            </a:r>
            <a:r>
              <a:rPr lang="en-US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uk-UA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то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згідно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закону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заломлення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заломлений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промінь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віддаляється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від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нормалі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і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кут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заломлення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uk-UA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стає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більшим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ніж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кут </a:t>
            </a:r>
            <a:r>
              <a:rPr lang="ru-RU" sz="1600" dirty="0" err="1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падіння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.</a:t>
            </a:r>
          </a:p>
        </p:txBody>
      </p:sp>
      <p:pic>
        <p:nvPicPr>
          <p:cNvPr id="3467266" name="Picture 2" descr="http://sverh-zadacha.ucoz.ru/lessons/Contents/optic/geom/pol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357430"/>
            <a:ext cx="5734050" cy="2952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57158" y="5500702"/>
            <a:ext cx="8429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latin typeface="Cambria" pitchFamily="18" charset="0"/>
                <a:ea typeface="Times New Roman" pitchFamily="18" charset="0"/>
              </a:rPr>
              <a:t>При всіх кутах падіння, більших за </a:t>
            </a:r>
            <a:r>
              <a:rPr lang="el-GR" sz="1600" dirty="0" smtClean="0">
                <a:latin typeface="Cambria" pitchFamily="18" charset="0"/>
                <a:ea typeface="Times New Roman" pitchFamily="18" charset="0"/>
              </a:rPr>
              <a:t>α</a:t>
            </a:r>
            <a:r>
              <a:rPr lang="uk-UA" sz="1600" baseline="-25000" dirty="0" err="1" smtClean="0">
                <a:latin typeface="Cambria" pitchFamily="18" charset="0"/>
                <a:ea typeface="Times New Roman" pitchFamily="18" charset="0"/>
              </a:rPr>
              <a:t>гр</a:t>
            </a:r>
            <a:r>
              <a:rPr lang="uk-UA" sz="1600" dirty="0" smtClean="0">
                <a:latin typeface="Cambria" pitchFamily="18" charset="0"/>
                <a:ea typeface="Times New Roman" pitchFamily="18" charset="0"/>
              </a:rPr>
              <a:t> промінь не заломлюється, а повністю відбивається в перше середовище, причому інтенсивності відбитого і падаючого променів однакові. </a:t>
            </a:r>
            <a:endParaRPr lang="ru-RU" sz="1600" dirty="0" smtClean="0">
              <a:latin typeface="Cambria" pitchFamily="18" charset="0"/>
              <a:ea typeface="Times New Roman" pitchFamily="18" charset="0"/>
            </a:endParaRPr>
          </a:p>
        </p:txBody>
      </p:sp>
      <p:graphicFrame>
        <p:nvGraphicFramePr>
          <p:cNvPr id="3467268" name="Object 4"/>
          <p:cNvGraphicFramePr>
            <a:graphicFrameLocks noChangeAspect="1"/>
          </p:cNvGraphicFramePr>
          <p:nvPr/>
        </p:nvGraphicFramePr>
        <p:xfrm>
          <a:off x="3430588" y="4500563"/>
          <a:ext cx="29845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0200" name="Формула" r:id="rId4" imgW="152280" imgH="215640" progId="Equation.3">
                  <p:embed/>
                </p:oleObj>
              </mc:Choice>
              <mc:Fallback>
                <p:oleObj name="Формула" r:id="rId4" imgW="15228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0588" y="4500563"/>
                        <a:ext cx="29845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67269" name="Object 5"/>
          <p:cNvGraphicFramePr>
            <a:graphicFrameLocks noChangeAspect="1"/>
          </p:cNvGraphicFramePr>
          <p:nvPr/>
        </p:nvGraphicFramePr>
        <p:xfrm>
          <a:off x="4714876" y="2593725"/>
          <a:ext cx="285752" cy="373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0201" name="Формула" r:id="rId6" imgW="164880" imgH="215640" progId="Equation.3">
                  <p:embed/>
                </p:oleObj>
              </mc:Choice>
              <mc:Fallback>
                <p:oleObj name="Формула" r:id="rId6" imgW="16488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2593725"/>
                        <a:ext cx="285752" cy="3736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67270" name="Object 6"/>
          <p:cNvGraphicFramePr>
            <a:graphicFrameLocks noChangeAspect="1"/>
          </p:cNvGraphicFramePr>
          <p:nvPr/>
        </p:nvGraphicFramePr>
        <p:xfrm>
          <a:off x="4929190" y="4572008"/>
          <a:ext cx="8731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0202" name="Формула" r:id="rId8" imgW="444240" imgH="215640" progId="Equation.3">
                  <p:embed/>
                </p:oleObj>
              </mc:Choice>
              <mc:Fallback>
                <p:oleObj name="Формула" r:id="rId8" imgW="44424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4572008"/>
                        <a:ext cx="873125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816" name="Picture 16" descr="Картинки по запросу полное внутреннее отражение"/>
          <p:cNvPicPr>
            <a:picLocks noChangeAspect="1" noChangeArrowheads="1"/>
          </p:cNvPicPr>
          <p:nvPr/>
        </p:nvPicPr>
        <p:blipFill>
          <a:blip r:embed="rId3" cstate="print"/>
          <a:srcRect b="5759"/>
          <a:stretch>
            <a:fillRect/>
          </a:stretch>
        </p:blipFill>
        <p:spPr bwMode="auto">
          <a:xfrm>
            <a:off x="785786" y="1357298"/>
            <a:ext cx="3714750" cy="3429024"/>
          </a:xfrm>
          <a:prstGeom prst="rect">
            <a:avLst/>
          </a:prstGeom>
          <a:noFill/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785794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Рефрактометри</a:t>
            </a:r>
            <a:r>
              <a:rPr lang="ru-RU" b="1" dirty="0" smtClean="0"/>
              <a:t>.</a:t>
            </a:r>
            <a:r>
              <a:rPr lang="ru-RU" dirty="0" smtClean="0"/>
              <a:t>  </a:t>
            </a:r>
            <a:r>
              <a:rPr lang="uk-UA" b="1" dirty="0" smtClean="0"/>
              <a:t>Методи вимірювання показника заломлення</a:t>
            </a:r>
            <a:endParaRPr lang="ru-RU" dirty="0"/>
          </a:p>
        </p:txBody>
      </p:sp>
      <p:pic>
        <p:nvPicPr>
          <p:cNvPr id="10" name="Picture 8" descr="http://www.physics.ru/courses/op25part2/content/chapter3/section/paragraph1/images/3-1-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264" y="4786322"/>
            <a:ext cx="2388710" cy="1988572"/>
          </a:xfrm>
          <a:prstGeom prst="rect">
            <a:avLst/>
          </a:prstGeom>
          <a:noFill/>
        </p:spPr>
      </p:pic>
      <p:graphicFrame>
        <p:nvGraphicFramePr>
          <p:cNvPr id="3788802" name="Object 5"/>
          <p:cNvGraphicFramePr>
            <a:graphicFrameLocks noChangeAspect="1"/>
          </p:cNvGraphicFramePr>
          <p:nvPr/>
        </p:nvGraphicFramePr>
        <p:xfrm>
          <a:off x="3428992" y="1428736"/>
          <a:ext cx="1359486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8846" name="Equation" r:id="rId5" imgW="507960" imgH="342720" progId="">
                  <p:embed/>
                </p:oleObj>
              </mc:Choice>
              <mc:Fallback>
                <p:oleObj name="Equation" r:id="rId5" imgW="507960" imgH="34272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1428736"/>
                        <a:ext cx="1359486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8806" name="AutoShape 6" descr="Картинки по запросу повне внутрышнэ выдби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8808" name="AutoShape 8" descr="Картинки по запросу повне внутрышнэ выдби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8810" name="AutoShape 10" descr="https://disted.edu.vn.ua/media/images/LuDmila/fizika_7/u10_/image016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8812" name="AutoShape 12" descr="Картинки по запросу slo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8814" name="AutoShape 14" descr="Картинки по запросу полное внутреннее от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643306" y="271462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endParaRPr lang="ru-RU" baseline="-25000" dirty="0"/>
          </a:p>
        </p:txBody>
      </p:sp>
      <p:sp>
        <p:nvSpPr>
          <p:cNvPr id="20" name="TextBox 19"/>
          <p:cNvSpPr txBox="1"/>
          <p:nvPr/>
        </p:nvSpPr>
        <p:spPr>
          <a:xfrm>
            <a:off x="2143108" y="4071942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r>
              <a:rPr lang="en-US" baseline="-25000" dirty="0" smtClean="0"/>
              <a:t>1</a:t>
            </a:r>
            <a:endParaRPr lang="ru-RU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5214942" y="1643050"/>
            <a:ext cx="371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Якщо зростає кут падання </a:t>
            </a:r>
            <a:r>
              <a:rPr lang="en-US" sz="1400" i="1" dirty="0" err="1" smtClean="0">
                <a:solidFill>
                  <a:srgbClr val="0000FF"/>
                </a:solidFill>
                <a:latin typeface="+mj-lt"/>
              </a:rPr>
              <a:t>i</a:t>
            </a:r>
            <a:r>
              <a:rPr lang="en-US" sz="14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то ще більше зростає  кут заломлення </a:t>
            </a:r>
            <a:r>
              <a:rPr lang="en-US" sz="1400" i="1" dirty="0" smtClean="0">
                <a:solidFill>
                  <a:srgbClr val="0000FF"/>
                </a:solidFill>
                <a:latin typeface="+mj-lt"/>
              </a:rPr>
              <a:t>j</a:t>
            </a:r>
            <a:endParaRPr lang="ru-RU" sz="1400" i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72066" y="2500306"/>
            <a:ext cx="32147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При певному куті падання </a:t>
            </a:r>
            <a:r>
              <a:rPr lang="en-US" sz="1400" i="1" dirty="0" err="1" smtClean="0">
                <a:solidFill>
                  <a:srgbClr val="0000FF"/>
                </a:solidFill>
                <a:latin typeface="+mj-lt"/>
              </a:rPr>
              <a:t>i</a:t>
            </a:r>
            <a:r>
              <a:rPr lang="en-US" sz="14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uk-UA" sz="1400" baseline="-25000" dirty="0" err="1" smtClean="0">
                <a:solidFill>
                  <a:srgbClr val="0000FF"/>
                </a:solidFill>
                <a:latin typeface="+mj-lt"/>
              </a:rPr>
              <a:t>гр</a:t>
            </a:r>
            <a:r>
              <a:rPr lang="uk-UA" sz="1400" baseline="-250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кут заломлення </a:t>
            </a:r>
            <a:r>
              <a:rPr lang="en-US" sz="1400" i="1" dirty="0" smtClean="0">
                <a:solidFill>
                  <a:srgbClr val="0000FF"/>
                </a:solidFill>
                <a:latin typeface="+mj-lt"/>
              </a:rPr>
              <a:t>j </a:t>
            </a:r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 стає рівним 90</a:t>
            </a:r>
            <a:r>
              <a:rPr lang="uk-UA" sz="1400" baseline="30000" dirty="0" smtClean="0">
                <a:solidFill>
                  <a:srgbClr val="0000FF"/>
                </a:solidFill>
                <a:latin typeface="+mj-lt"/>
              </a:rPr>
              <a:t>о</a:t>
            </a:r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С- </a:t>
            </a:r>
          </a:p>
          <a:p>
            <a:pPr algn="ctr"/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промінь повністю відбивається від межі </a:t>
            </a:r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розділу </a:t>
            </a:r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середовищ</a:t>
            </a:r>
            <a:endParaRPr lang="ru-RU" sz="1400" i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4857752" y="1785926"/>
            <a:ext cx="285752" cy="21431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788819" name="Object 5"/>
          <p:cNvGraphicFramePr>
            <a:graphicFrameLocks noChangeAspect="1"/>
          </p:cNvGraphicFramePr>
          <p:nvPr/>
        </p:nvGraphicFramePr>
        <p:xfrm>
          <a:off x="5357818" y="3929066"/>
          <a:ext cx="2513013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8847" name="Equation" r:id="rId7" imgW="939600" imgH="355320" progId="">
                  <p:embed/>
                </p:oleObj>
              </mc:Choice>
              <mc:Fallback>
                <p:oleObj name="Equation" r:id="rId7" imgW="939600" imgH="355320" progId="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3929066"/>
                        <a:ext cx="2513013" cy="963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Стрелка вниз 24"/>
          <p:cNvSpPr/>
          <p:nvPr/>
        </p:nvSpPr>
        <p:spPr>
          <a:xfrm>
            <a:off x="6643702" y="2143116"/>
            <a:ext cx="214314" cy="285752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6500826" y="3571876"/>
            <a:ext cx="214314" cy="285752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4786314" y="4857760"/>
            <a:ext cx="371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Якщо друге середовище повітря, то </a:t>
            </a:r>
            <a:r>
              <a:rPr lang="en-US" sz="1400" dirty="0" smtClean="0">
                <a:solidFill>
                  <a:srgbClr val="0000FF"/>
                </a:solidFill>
                <a:latin typeface="+mj-lt"/>
              </a:rPr>
              <a:t>n</a:t>
            </a:r>
            <a:r>
              <a:rPr lang="uk-UA" sz="1400" baseline="-25000" dirty="0" smtClean="0">
                <a:solidFill>
                  <a:srgbClr val="0000FF"/>
                </a:solidFill>
                <a:latin typeface="+mj-lt"/>
              </a:rPr>
              <a:t>2</a:t>
            </a:r>
            <a:r>
              <a:rPr lang="en-US" sz="1400" dirty="0" smtClean="0">
                <a:solidFill>
                  <a:srgbClr val="0000FF"/>
                </a:solidFill>
                <a:latin typeface="+mj-lt"/>
              </a:rPr>
              <a:t>=1</a:t>
            </a:r>
            <a:endParaRPr lang="ru-RU" sz="1400" i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6572264" y="5214950"/>
            <a:ext cx="214314" cy="285752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788820" name="Object 5"/>
          <p:cNvGraphicFramePr>
            <a:graphicFrameLocks noChangeAspect="1"/>
          </p:cNvGraphicFramePr>
          <p:nvPr/>
        </p:nvGraphicFramePr>
        <p:xfrm>
          <a:off x="3857620" y="5429264"/>
          <a:ext cx="2513012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8848" name="Equation" r:id="rId9" imgW="939600" imgH="355320" progId="">
                  <p:embed/>
                </p:oleObj>
              </mc:Choice>
              <mc:Fallback>
                <p:oleObj name="Equation" r:id="rId9" imgW="939600" imgH="35532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5429264"/>
                        <a:ext cx="2513012" cy="963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8821" name="Object 21"/>
          <p:cNvGraphicFramePr>
            <a:graphicFrameLocks noChangeAspect="1"/>
          </p:cNvGraphicFramePr>
          <p:nvPr/>
        </p:nvGraphicFramePr>
        <p:xfrm>
          <a:off x="7000892" y="5500702"/>
          <a:ext cx="1279551" cy="822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8849" name="Equation" r:id="rId11" imgW="533160" imgH="342720" progId="">
                  <p:embed/>
                </p:oleObj>
              </mc:Choice>
              <mc:Fallback>
                <p:oleObj name="Equation" r:id="rId11" imgW="533160" imgH="34272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92" y="5500702"/>
                        <a:ext cx="1279551" cy="8225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Овал 30"/>
          <p:cNvSpPr/>
          <p:nvPr/>
        </p:nvSpPr>
        <p:spPr>
          <a:xfrm>
            <a:off x="6929454" y="5429264"/>
            <a:ext cx="1643074" cy="1071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86248" y="50004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 smtClean="0"/>
              <a:t>Вимірювання методом граничного кута заломлення рефрактометрі </a:t>
            </a:r>
            <a:r>
              <a:rPr lang="uk-UA" b="1" cap="all" dirty="0" smtClean="0"/>
              <a:t>рпл</a:t>
            </a:r>
            <a:r>
              <a:rPr lang="uk-UA" b="1" dirty="0" smtClean="0"/>
              <a:t>−4</a:t>
            </a:r>
            <a:endParaRPr lang="ru-RU" dirty="0"/>
          </a:p>
        </p:txBody>
      </p:sp>
      <p:sp>
        <p:nvSpPr>
          <p:cNvPr id="3781633" name="Rectangle 1"/>
          <p:cNvSpPr>
            <a:spLocks noChangeArrowheads="1"/>
          </p:cNvSpPr>
          <p:nvPr/>
        </p:nvSpPr>
        <p:spPr bwMode="auto">
          <a:xfrm>
            <a:off x="214282" y="1185620"/>
            <a:ext cx="857256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 рефрактометрі РПЛ−4 показники заломлення прозорих розчинів визначаються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методом граничного кута заломлення.  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Визначення показника заломлення речовин зводиться зазвичай до вимірювання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граничного кута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заломлення на межі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рідина-скло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Якщо середовище І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це рідина, показник заломлення якої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треба виміряти, середовище ІІ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скло призми з показником заломлення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і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показники заломлення відносно повітря), то задавши кут падіння променя в розчині, рівним 90° (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sin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і=1), отримаємо рівняння, що дозволяє вимірювати показник заломлення розчину за значенням граничного кута заломлення в склі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8163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781634" name="Object 2"/>
          <p:cNvGraphicFramePr>
            <a:graphicFrameLocks noChangeAspect="1"/>
          </p:cNvGraphicFramePr>
          <p:nvPr/>
        </p:nvGraphicFramePr>
        <p:xfrm>
          <a:off x="4286248" y="4429132"/>
          <a:ext cx="1160868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1648" name="Equation" r:id="rId3" imgW="736600" imgH="431800" progId="">
                  <p:embed/>
                </p:oleObj>
              </mc:Choice>
              <mc:Fallback>
                <p:oleObj name="Equation" r:id="rId3" imgW="736600" imgH="4318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48" y="4429132"/>
                        <a:ext cx="1160868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1636" name="Rectangle 4"/>
          <p:cNvSpPr>
            <a:spLocks noChangeArrowheads="1"/>
          </p:cNvSpPr>
          <p:nvPr/>
        </p:nvSpPr>
        <p:spPr bwMode="auto">
          <a:xfrm>
            <a:off x="500034" y="3286124"/>
            <a:ext cx="81439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Звідси, щоб знайти показник заломлення рідини, треба виміряти граничний кут заломлення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гр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(якщо показник заломлення призми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ru-RU" sz="1600" b="0" i="0" u="none" strike="noStrike" cap="none" normalizeH="0" baseline="-3000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відомий):</a:t>
            </a:r>
            <a:endParaRPr kumimoji="0" lang="uk-UA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37816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781637" name="Object 5"/>
          <p:cNvGraphicFramePr>
            <a:graphicFrameLocks noChangeAspect="1"/>
          </p:cNvGraphicFramePr>
          <p:nvPr/>
        </p:nvGraphicFramePr>
        <p:xfrm>
          <a:off x="4071934" y="3929066"/>
          <a:ext cx="1492177" cy="428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1649" name="Equation" r:id="rId5" imgW="888614" imgH="241195" progId="">
                  <p:embed/>
                </p:oleObj>
              </mc:Choice>
              <mc:Fallback>
                <p:oleObj name="Equation" r:id="rId5" imgW="888614" imgH="241195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3929066"/>
                        <a:ext cx="1492177" cy="4286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1639" name="Rectangle 7"/>
          <p:cNvSpPr>
            <a:spLocks noChangeArrowheads="1"/>
          </p:cNvSpPr>
          <p:nvPr/>
        </p:nvSpPr>
        <p:spPr bwMode="auto">
          <a:xfrm>
            <a:off x="500034" y="5072074"/>
            <a:ext cx="8286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Практично за  методом граничного кута вимірюється не безпосередньо кут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гр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а кут β між променем, який вийшов з призми, і перпендикуляром до вихідної грані.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05551" y="90872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624736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Рефрактометри</a:t>
            </a:r>
            <a:r>
              <a:rPr lang="ru-RU" b="1" dirty="0" smtClean="0"/>
              <a:t>.</a:t>
            </a:r>
            <a:r>
              <a:rPr lang="ru-RU" dirty="0" smtClean="0"/>
              <a:t>  </a:t>
            </a:r>
            <a:r>
              <a:rPr lang="uk-UA" b="1" dirty="0" smtClean="0"/>
              <a:t>Методи вимірювання показника заломлення</a:t>
            </a:r>
            <a:endParaRPr lang="ru-RU" dirty="0"/>
          </a:p>
        </p:txBody>
      </p:sp>
      <p:pic>
        <p:nvPicPr>
          <p:cNvPr id="7" name="Рисунок 6" descr="5-1-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3345" y="4077072"/>
            <a:ext cx="372637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71745" name="Rectangle 1"/>
          <p:cNvSpPr>
            <a:spLocks noChangeArrowheads="1"/>
          </p:cNvSpPr>
          <p:nvPr/>
        </p:nvSpPr>
        <p:spPr bwMode="auto">
          <a:xfrm>
            <a:off x="3203848" y="5751300"/>
            <a:ext cx="3868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Хід променів через верхню і нижню призму рефрактометра.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3871747" name="Rectangle 3"/>
          <p:cNvSpPr>
            <a:spLocks noChangeArrowheads="1"/>
          </p:cNvSpPr>
          <p:nvPr/>
        </p:nvSpPr>
        <p:spPr bwMode="auto">
          <a:xfrm>
            <a:off x="214282" y="923193"/>
            <a:ext cx="8715436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Розглянемо хід променів через призми рефрактометра.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Основною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частиною рефрактометра є дві призми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і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(рис.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1), які виготовлені із скла, що має назву флінт. Призма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 добре відполірованою гранню називається вимірювальною, вона  нерухома і зроблена з важкого крона 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=1,5724), а призма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освітлювальною. Грань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uk-UA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uk-UA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що повернута до призми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є матовою. 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Вузький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проміжок (~0,1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мм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) між призмами заповнюється досліджуваним розчином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оказники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заломлення можна вимірювати в межах від 1,300 до 1,540 з точністю 0,001%. Спрямований перпендикулярно на освітлювальну призму світловий промінь проходить в досліджувану рідину, заломлюється 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жі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її з вимірювальною призмою, потім заломлюється на межі з повітрям і потрапляє в зорову трубу.  Промені світла, що падають на призму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переходять у шар розчину під різними можливими кутами (від 0</a:t>
            </a:r>
            <a:r>
              <a:rPr kumimoji="0" lang="uk-UA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º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до 90</a:t>
            </a:r>
            <a:r>
              <a:rPr kumimoji="0" lang="uk-UA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º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), попадаючи на межу розділу між розчином та призмою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також під кутами від 0</a:t>
            </a:r>
            <a:r>
              <a:rPr kumimoji="0" lang="uk-UA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º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до 90</a:t>
            </a:r>
            <a:r>
              <a:rPr kumimoji="0" lang="uk-UA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º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При такому способі освітлення не можна отримати промені, що строго ковзають по вхідний межі вимірювальної призми. Однак, оскільки шар рідини дуже тонкий, то граничний промінь, що спостерігається в такій системі, в необхідних межах точності відповідає граничному променю заломлення.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7555" y="4237858"/>
            <a:ext cx="50057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>
                <a:latin typeface="+mj-lt"/>
                <a:ea typeface="Calibri" pitchFamily="34" charset="0"/>
                <a:cs typeface="Times New Roman" pitchFamily="18" charset="0"/>
              </a:rPr>
              <a:t>Показник заломлення скла  </a:t>
            </a:r>
            <a:r>
              <a:rPr lang="en-US" sz="1400" dirty="0" smtClean="0">
                <a:latin typeface="+mj-lt"/>
                <a:ea typeface="Calibri" pitchFamily="34" charset="0"/>
                <a:cs typeface="Times New Roman" pitchFamily="18" charset="0"/>
              </a:rPr>
              <a:t>n</a:t>
            </a:r>
            <a:r>
              <a:rPr lang="uk-UA" sz="1400" baseline="-30000" dirty="0" smtClean="0">
                <a:latin typeface="+mj-lt"/>
                <a:ea typeface="Calibri" pitchFamily="34" charset="0"/>
                <a:cs typeface="Times New Roman" pitchFamily="18" charset="0"/>
              </a:rPr>
              <a:t>с</a:t>
            </a:r>
            <a:r>
              <a:rPr lang="uk-UA" sz="1400" dirty="0" smtClean="0">
                <a:latin typeface="+mj-lt"/>
                <a:ea typeface="Calibri" pitchFamily="34" charset="0"/>
                <a:cs typeface="Times New Roman" pitchFamily="18" charset="0"/>
              </a:rPr>
              <a:t> призми </a:t>
            </a:r>
            <a:r>
              <a:rPr lang="uk-UA" sz="1400" i="1" dirty="0" smtClean="0">
                <a:latin typeface="+mj-lt"/>
                <a:ea typeface="Calibri" pitchFamily="34" charset="0"/>
                <a:cs typeface="Times New Roman" pitchFamily="18" charset="0"/>
              </a:rPr>
              <a:t>В</a:t>
            </a:r>
            <a:r>
              <a:rPr lang="uk-UA" sz="1400" dirty="0" smtClean="0">
                <a:latin typeface="+mj-lt"/>
                <a:ea typeface="Calibri" pitchFamily="34" charset="0"/>
                <a:cs typeface="Times New Roman" pitchFamily="18" charset="0"/>
              </a:rPr>
              <a:t> більший від показника заломлення  досліджуваного розчину </a:t>
            </a:r>
            <a:r>
              <a:rPr lang="en-US" sz="1400" dirty="0" smtClean="0">
                <a:latin typeface="+mj-lt"/>
                <a:ea typeface="Calibri" pitchFamily="34" charset="0"/>
                <a:cs typeface="Times New Roman" pitchFamily="18" charset="0"/>
              </a:rPr>
              <a:t>n</a:t>
            </a:r>
            <a:r>
              <a:rPr lang="uk-UA" sz="1400" dirty="0" smtClean="0">
                <a:latin typeface="+mj-lt"/>
                <a:ea typeface="Calibri" pitchFamily="34" charset="0"/>
                <a:cs typeface="Times New Roman" pitchFamily="18" charset="0"/>
              </a:rPr>
              <a:t>, а тому в призмі </a:t>
            </a:r>
            <a:r>
              <a:rPr lang="uk-UA" sz="1400" i="1" dirty="0" smtClean="0">
                <a:latin typeface="+mj-lt"/>
                <a:ea typeface="Calibri" pitchFamily="34" charset="0"/>
                <a:cs typeface="Times New Roman" pitchFamily="18" charset="0"/>
              </a:rPr>
              <a:t>В</a:t>
            </a:r>
            <a:r>
              <a:rPr lang="uk-UA" sz="1400" dirty="0" smtClean="0">
                <a:latin typeface="+mj-lt"/>
                <a:ea typeface="Calibri" pitchFamily="34" charset="0"/>
                <a:cs typeface="Times New Roman" pitchFamily="18" charset="0"/>
              </a:rPr>
              <a:t> заломлені промені будуть розповсюджуватись під кутами від 0</a:t>
            </a:r>
            <a:r>
              <a:rPr lang="uk-UA" sz="1400" baseline="30000" dirty="0" smtClean="0">
                <a:latin typeface="+mj-lt"/>
                <a:ea typeface="Calibri" pitchFamily="34" charset="0"/>
                <a:cs typeface="Times New Roman" pitchFamily="18" charset="0"/>
              </a:rPr>
              <a:t>º</a:t>
            </a:r>
            <a:r>
              <a:rPr lang="uk-UA" sz="1400" dirty="0" smtClean="0">
                <a:latin typeface="+mj-lt"/>
                <a:ea typeface="Calibri" pitchFamily="34" charset="0"/>
                <a:cs typeface="Times New Roman" pitchFamily="18" charset="0"/>
              </a:rPr>
              <a:t> аж до граничного кута </a:t>
            </a:r>
            <a:r>
              <a:rPr lang="en-US" sz="1400" dirty="0" smtClean="0">
                <a:latin typeface="+mj-lt"/>
                <a:ea typeface="Calibri" pitchFamily="34" charset="0"/>
                <a:cs typeface="Times New Roman" pitchFamily="18" charset="0"/>
              </a:rPr>
              <a:t>r</a:t>
            </a:r>
            <a:r>
              <a:rPr lang="uk-UA" sz="1400" baseline="-30000" dirty="0" smtClean="0">
                <a:latin typeface="+mj-lt"/>
                <a:ea typeface="Calibri" pitchFamily="34" charset="0"/>
                <a:cs typeface="Times New Roman" pitchFamily="18" charset="0"/>
              </a:rPr>
              <a:t>гр</a:t>
            </a:r>
            <a:r>
              <a:rPr lang="uk-UA" sz="1400" dirty="0" smtClean="0">
                <a:latin typeface="+mj-lt"/>
                <a:ea typeface="Calibri" pitchFamily="34" charset="0"/>
                <a:cs typeface="Times New Roman" pitchFamily="18" charset="0"/>
              </a:rPr>
              <a:t>. Далі промені виходять з призми В </a:t>
            </a:r>
            <a:r>
              <a:rPr lang="uk-UA" sz="14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у повітря, зазнавши ще одного заломлення</a:t>
            </a:r>
            <a:r>
              <a:rPr lang="uk-UA" sz="1400" dirty="0" smtClean="0"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lang="uk-UA" sz="1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75067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785794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Рефрактометри</a:t>
            </a:r>
            <a:r>
              <a:rPr lang="ru-RU" b="1" dirty="0" smtClean="0"/>
              <a:t>.</a:t>
            </a:r>
            <a:r>
              <a:rPr lang="ru-RU" dirty="0" smtClean="0"/>
              <a:t>  </a:t>
            </a:r>
            <a:r>
              <a:rPr lang="uk-UA" b="1" dirty="0" smtClean="0"/>
              <a:t>Методи вимірювання показника заломлення</a:t>
            </a:r>
            <a:endParaRPr lang="ru-RU" dirty="0"/>
          </a:p>
        </p:txBody>
      </p:sp>
      <p:sp>
        <p:nvSpPr>
          <p:cNvPr id="3787780" name="Rectangle 4"/>
          <p:cNvSpPr>
            <a:spLocks noChangeArrowheads="1"/>
          </p:cNvSpPr>
          <p:nvPr/>
        </p:nvSpPr>
        <p:spPr bwMode="auto">
          <a:xfrm>
            <a:off x="214282" y="1187633"/>
            <a:ext cx="871543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кспериментально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виміряти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r</a:t>
            </a:r>
            <a:r>
              <a:rPr kumimoji="0" lang="uk-UA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гр.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не можна. Але певній величині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r</a:t>
            </a:r>
            <a:r>
              <a:rPr kumimoji="0" lang="uk-UA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гр.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завжди відповідає певне значення кута β виходу променя з вимірювальної призми в повітря. Кут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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виходу променя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К–О–М–Е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 з призми В залежить від показників заломлення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n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 розчину і скла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n</a:t>
            </a:r>
            <a:r>
              <a:rPr kumimoji="0" lang="en-US" sz="1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c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, а також і від заломлюючого кута призми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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(близько 60º).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Можна отримати співвідношення, яке пов’язує показник заломлення досліджуваної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речовини</a:t>
            </a: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n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 з кутом виходу граничного променя з вимірювальної призми в повітря 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37877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78778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5744004"/>
              </p:ext>
            </p:extLst>
          </p:nvPr>
        </p:nvGraphicFramePr>
        <p:xfrm>
          <a:off x="3059832" y="2338165"/>
          <a:ext cx="3900515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7789" name="Equation" r:id="rId3" imgW="2235200" imgH="292100" progId="">
                  <p:embed/>
                </p:oleObj>
              </mc:Choice>
              <mc:Fallback>
                <p:oleObj name="Equation" r:id="rId3" imgW="2235200" imgH="2921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2338165"/>
                        <a:ext cx="3900515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Рисунок 14" descr="5-1-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3286124"/>
            <a:ext cx="33147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872160" y="6250201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Хід променів через верхню і нижню призму рефрактометра.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3787783" name="Rectangle 7"/>
          <p:cNvSpPr>
            <a:spLocks noChangeArrowheads="1"/>
          </p:cNvSpPr>
          <p:nvPr/>
        </p:nvSpPr>
        <p:spPr bwMode="auto">
          <a:xfrm>
            <a:off x="15244" y="2741548"/>
            <a:ext cx="571500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Оскільки величин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 φ є сталими і визначаються незалежно, то при різних значеннях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буде змінюватися лише β.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Знаючи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показник заломлення </a:t>
            </a:r>
            <a:r>
              <a:rPr kumimoji="0" lang="en-US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kumimoji="0" lang="uk-UA" sz="1600" b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вимірювальної призми для довжини хвилі λ і кут β виходу граничного кута, можна вирахувати показник заломлення досліджуваної рідини для довжини хвилі λ.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Величину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кута β, і  показник заломлення речовини, оцінюють за допомогою зорової труби рефрактометра, навівши візир окуляра рефрактометра на межу світла і тіні, яка спостерігається у фокальній площині зорової труби.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аломлені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промені не виходять за межі граничного променя і простір за ним не має світла, а граничний промінь є межею світла і тіні. Якщо на шляху променя, який відповідає граничному куту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r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гр.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поставити зорову трубу, то в її окулярі побачимо поле зору, яке поділено променем на світлу і темну зони.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43240" y="78579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285860"/>
            <a:ext cx="85011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>
                <a:solidFill>
                  <a:srgbClr val="FF0000"/>
                </a:solidFill>
                <a:latin typeface="+mj-lt"/>
              </a:rPr>
              <a:t>	Рефрактометричний</a:t>
            </a:r>
            <a:r>
              <a:rPr lang="uk-UA" sz="1400" dirty="0" smtClean="0">
                <a:latin typeface="+mj-lt"/>
              </a:rPr>
              <a:t> </a:t>
            </a:r>
            <a:r>
              <a:rPr lang="uk-UA" sz="1400" dirty="0" smtClean="0">
                <a:latin typeface="+mj-lt"/>
              </a:rPr>
              <a:t>метод </a:t>
            </a:r>
            <a:r>
              <a:rPr lang="uk-UA" sz="1400" dirty="0" err="1" smtClean="0">
                <a:latin typeface="+mj-lt"/>
              </a:rPr>
              <a:t>грунтується</a:t>
            </a:r>
            <a:r>
              <a:rPr lang="uk-UA" sz="1400" dirty="0" smtClean="0">
                <a:latin typeface="+mj-lt"/>
              </a:rPr>
              <a:t> на </a:t>
            </a:r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явищі поляризації </a:t>
            </a:r>
            <a:r>
              <a:rPr lang="uk-UA" sz="1400" dirty="0" smtClean="0">
                <a:latin typeface="+mj-lt"/>
              </a:rPr>
              <a:t>молекул під дією світла.</a:t>
            </a:r>
            <a:endParaRPr lang="ru-RU" sz="1400" dirty="0">
              <a:latin typeface="+mj-lt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57158" y="1571612"/>
            <a:ext cx="842968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Електричне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поле,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якому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перебуває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речовина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впливає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молекули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атоми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електрони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Під його впливом відбувається орієнтація полярних молекул відповідно до напрямку поля (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орієнтаційна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поляризація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), зміщення атомів у молекулі (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атомна поляризація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) і зміщення електронів відносно ядер атомів (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електронна поляризація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).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речовини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через яку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проходять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електромагнітні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коливання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збуджується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змінне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електричне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поле,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також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сприяє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поляризації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2764033"/>
            <a:ext cx="835824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latin typeface="+mj-lt"/>
              </a:rPr>
              <a:t>Діелектрик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поміщений</a:t>
            </a:r>
            <a:r>
              <a:rPr lang="ru-RU" sz="1500" dirty="0" smtClean="0">
                <a:latin typeface="+mj-lt"/>
              </a:rPr>
              <a:t> у </a:t>
            </a:r>
            <a:r>
              <a:rPr lang="ru-RU" sz="1500" dirty="0" err="1" smtClean="0">
                <a:latin typeface="+mj-lt"/>
              </a:rPr>
              <a:t>зовнішнє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електричне</a:t>
            </a:r>
            <a:r>
              <a:rPr lang="ru-RU" sz="1500" dirty="0" smtClean="0">
                <a:latin typeface="+mj-lt"/>
              </a:rPr>
              <a:t> поле, </a:t>
            </a:r>
            <a:r>
              <a:rPr lang="ru-RU" sz="1500" dirty="0" err="1" smtClean="0">
                <a:latin typeface="+mj-lt"/>
              </a:rPr>
              <a:t>поляризується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під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дією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цього</a:t>
            </a:r>
            <a:r>
              <a:rPr lang="ru-RU" sz="1500" dirty="0" smtClean="0">
                <a:latin typeface="+mj-lt"/>
              </a:rPr>
              <a:t> поля. </a:t>
            </a:r>
            <a:endParaRPr lang="en-US" sz="1500" dirty="0" smtClean="0">
              <a:latin typeface="+mj-lt"/>
            </a:endParaRPr>
          </a:p>
          <a:p>
            <a:pPr algn="just"/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Поляризацією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діелектрика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називається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процес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набуття</a:t>
            </a:r>
            <a:r>
              <a:rPr lang="ru-RU" sz="1500" dirty="0" smtClean="0">
                <a:latin typeface="+mj-lt"/>
              </a:rPr>
              <a:t> ним </a:t>
            </a:r>
            <a:r>
              <a:rPr lang="ru-RU" sz="1500" dirty="0" err="1" smtClean="0">
                <a:latin typeface="+mj-lt"/>
              </a:rPr>
              <a:t>відмінного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від</a:t>
            </a:r>
            <a:r>
              <a:rPr lang="ru-RU" sz="1500" dirty="0" smtClean="0">
                <a:latin typeface="+mj-lt"/>
              </a:rPr>
              <a:t> нуля </a:t>
            </a:r>
            <a:r>
              <a:rPr lang="ru-RU" sz="1500" dirty="0" err="1" smtClean="0">
                <a:latin typeface="+mj-lt"/>
              </a:rPr>
              <a:t>макроскопічного</a:t>
            </a:r>
            <a:r>
              <a:rPr lang="ru-RU" sz="1500" dirty="0" smtClean="0">
                <a:latin typeface="+mj-lt"/>
              </a:rPr>
              <a:t> дипольного моменту</a:t>
            </a:r>
            <a:endParaRPr lang="ru-RU" sz="1500" dirty="0"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3643314"/>
            <a:ext cx="63579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 smtClean="0">
                <a:latin typeface="+mj-lt"/>
              </a:rPr>
              <a:t>Ступінь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поляризації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діелектрика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характеризується</a:t>
            </a:r>
            <a:r>
              <a:rPr lang="ru-RU" sz="1500" dirty="0" smtClean="0">
                <a:latin typeface="+mj-lt"/>
              </a:rPr>
              <a:t> векторною величиною, яка </a:t>
            </a:r>
            <a:r>
              <a:rPr lang="ru-RU" sz="1500" dirty="0" err="1" smtClean="0">
                <a:latin typeface="+mj-lt"/>
              </a:rPr>
              <a:t>називається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поляризованістю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або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вектором </a:t>
            </a: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поляризації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smtClean="0">
                <a:latin typeface="+mj-lt"/>
              </a:rPr>
              <a:t>(</a:t>
            </a:r>
            <a:r>
              <a:rPr lang="ru-RU" sz="1500" b="1" i="1" dirty="0" smtClean="0">
                <a:solidFill>
                  <a:srgbClr val="FF0000"/>
                </a:solidFill>
                <a:latin typeface="+mj-lt"/>
              </a:rPr>
              <a:t>Р</a:t>
            </a:r>
            <a:r>
              <a:rPr lang="ru-RU" sz="1500" dirty="0" smtClean="0">
                <a:latin typeface="+mj-lt"/>
              </a:rPr>
              <a:t>). </a:t>
            </a:r>
            <a:r>
              <a:rPr lang="ru-RU" sz="1500" dirty="0" err="1" smtClean="0">
                <a:latin typeface="+mj-lt"/>
              </a:rPr>
              <a:t>Поляризованість</a:t>
            </a:r>
            <a:r>
              <a:rPr lang="ru-RU" sz="1500" dirty="0" smtClean="0">
                <a:latin typeface="+mj-lt"/>
              </a:rPr>
              <a:t> Р </a:t>
            </a:r>
            <a:r>
              <a:rPr lang="ru-RU" sz="1500" dirty="0" err="1" smtClean="0">
                <a:latin typeface="+mj-lt"/>
              </a:rPr>
              <a:t>називають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solidFill>
                  <a:srgbClr val="0D0DE3"/>
                </a:solidFill>
                <a:latin typeface="+mj-lt"/>
              </a:rPr>
              <a:t>поляризацією</a:t>
            </a:r>
            <a:r>
              <a:rPr lang="ru-RU" sz="1500" dirty="0" smtClean="0">
                <a:latin typeface="+mj-lt"/>
              </a:rPr>
              <a:t>, </a:t>
            </a:r>
            <a:r>
              <a:rPr lang="ru-RU" sz="1500" dirty="0" err="1" smtClean="0">
                <a:latin typeface="+mj-lt"/>
              </a:rPr>
              <a:t>розуміючи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під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цим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кількісну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міру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процесу</a:t>
            </a:r>
            <a:r>
              <a:rPr lang="ru-RU" sz="1500" dirty="0" smtClean="0">
                <a:latin typeface="+mj-lt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929454" y="4143380"/>
            <a:ext cx="1831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D0DE3"/>
                </a:solidFill>
              </a:rPr>
              <a:t>де </a:t>
            </a:r>
            <a:r>
              <a:rPr lang="en-US" sz="1400" i="1" dirty="0" smtClean="0">
                <a:solidFill>
                  <a:srgbClr val="0D0DE3"/>
                </a:solidFill>
              </a:rPr>
              <a:t>N</a:t>
            </a:r>
            <a:r>
              <a:rPr lang="en-US" sz="1400" dirty="0" smtClean="0">
                <a:solidFill>
                  <a:srgbClr val="0D0DE3"/>
                </a:solidFill>
              </a:rPr>
              <a:t> - </a:t>
            </a:r>
            <a:r>
              <a:rPr lang="ru-RU" sz="1400" dirty="0" smtClean="0">
                <a:solidFill>
                  <a:srgbClr val="0D0DE3"/>
                </a:solidFill>
              </a:rPr>
              <a:t>число молекул</a:t>
            </a:r>
          </a:p>
          <a:p>
            <a:r>
              <a:rPr lang="ru-RU" sz="1400" dirty="0" smtClean="0">
                <a:solidFill>
                  <a:srgbClr val="0D0DE3"/>
                </a:solidFill>
              </a:rPr>
              <a:t> в </a:t>
            </a:r>
            <a:r>
              <a:rPr lang="ru-RU" sz="1400" dirty="0" err="1" smtClean="0">
                <a:solidFill>
                  <a:srgbClr val="0D0DE3"/>
                </a:solidFill>
              </a:rPr>
              <a:t>об'ємі</a:t>
            </a:r>
            <a:r>
              <a:rPr lang="ru-RU" sz="1400" dirty="0" smtClean="0">
                <a:solidFill>
                  <a:srgbClr val="0D0DE3"/>
                </a:solidFill>
              </a:rPr>
              <a:t> </a:t>
            </a:r>
            <a:r>
              <a:rPr lang="en-US" sz="1400" i="1" dirty="0" smtClean="0">
                <a:solidFill>
                  <a:srgbClr val="0D0DE3"/>
                </a:solidFill>
              </a:rPr>
              <a:t>V</a:t>
            </a:r>
            <a:r>
              <a:rPr lang="ru-RU" sz="1400" dirty="0" smtClean="0">
                <a:solidFill>
                  <a:srgbClr val="0D0DE3"/>
                </a:solidFill>
              </a:rPr>
              <a:t>. </a:t>
            </a:r>
            <a:endParaRPr lang="ru-RU" sz="1400" dirty="0">
              <a:solidFill>
                <a:srgbClr val="0D0DE3"/>
              </a:solidFill>
            </a:endParaRPr>
          </a:p>
        </p:txBody>
      </p:sp>
      <p:graphicFrame>
        <p:nvGraphicFramePr>
          <p:cNvPr id="15" name="Object 1"/>
          <p:cNvGraphicFramePr>
            <a:graphicFrameLocks noChangeAspect="1"/>
          </p:cNvGraphicFramePr>
          <p:nvPr/>
        </p:nvGraphicFramePr>
        <p:xfrm>
          <a:off x="7215206" y="3357562"/>
          <a:ext cx="1357322" cy="7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1168" name="Формула" r:id="rId3" imgW="761669" imgH="431613" progId="Equation.3">
                  <p:embed/>
                </p:oleObj>
              </mc:Choice>
              <mc:Fallback>
                <p:oleObj name="Формула" r:id="rId3" imgW="761669" imgH="431613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3357562"/>
                        <a:ext cx="1357322" cy="76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00034" y="4714884"/>
            <a:ext cx="2143140" cy="190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Прямоугольник 24"/>
          <p:cNvSpPr/>
          <p:nvPr/>
        </p:nvSpPr>
        <p:spPr>
          <a:xfrm>
            <a:off x="3162390" y="5014924"/>
            <a:ext cx="52961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Поляризованість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характеристика діелектричних властивостей речовини, коефіцієнт пропорційності між вектором поляризації та напруженістю електричного поля. </a:t>
            </a:r>
          </a:p>
        </p:txBody>
      </p:sp>
      <p:graphicFrame>
        <p:nvGraphicFramePr>
          <p:cNvPr id="27" name="Object 2"/>
          <p:cNvGraphicFramePr>
            <a:graphicFrameLocks noChangeAspect="1"/>
          </p:cNvGraphicFramePr>
          <p:nvPr/>
        </p:nvGraphicFramePr>
        <p:xfrm>
          <a:off x="3857620" y="3214686"/>
          <a:ext cx="2889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1169" name="Формула" r:id="rId6" imgW="139639" imgH="203112" progId="Equation.3">
                  <p:embed/>
                </p:oleObj>
              </mc:Choice>
              <mc:Fallback>
                <p:oleObj name="Формула" r:id="rId6" imgW="139639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3214686"/>
                        <a:ext cx="288925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785794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Рефрактометри</a:t>
            </a:r>
            <a:r>
              <a:rPr lang="ru-RU" b="1" dirty="0" smtClean="0"/>
              <a:t>.</a:t>
            </a:r>
            <a:r>
              <a:rPr lang="ru-RU" dirty="0" smtClean="0"/>
              <a:t>  </a:t>
            </a:r>
            <a:r>
              <a:rPr lang="uk-UA" b="1" dirty="0" smtClean="0"/>
              <a:t>Методи вимірювання показника заломлення</a:t>
            </a:r>
            <a:endParaRPr lang="ru-RU" dirty="0"/>
          </a:p>
        </p:txBody>
      </p:sp>
      <p:sp>
        <p:nvSpPr>
          <p:cNvPr id="3786753" name="Rectangle 1"/>
          <p:cNvSpPr>
            <a:spLocks noChangeArrowheads="1"/>
          </p:cNvSpPr>
          <p:nvPr/>
        </p:nvSpPr>
        <p:spPr bwMode="auto">
          <a:xfrm>
            <a:off x="357158" y="1514873"/>
            <a:ext cx="4799982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відбитому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світлі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промені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матову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грань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вимірювальної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Промені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розсіюються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потрапляють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межу В</a:t>
            </a:r>
            <a:r>
              <a:rPr kumimoji="0" lang="ru-RU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umimoji="0" lang="ru-RU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кутами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заломлюються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скло-рідина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Промені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впадуть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межу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кутом,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більшим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граничного,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призмі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відбивання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вийдуть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зорової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труби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спостерігатися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верхня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яскравоосвітлена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нижня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чорна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Рефрактометр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– не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універсальна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прилад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він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придатний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для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вимірювання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показників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заломлення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тільки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певних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межах.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Верхня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межа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визначається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нерівністю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n&lt;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n</a:t>
            </a:r>
            <a:r>
              <a:rPr kumimoji="0" lang="ru-RU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тобто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показник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заломлення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досліджуваного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розчину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n повинен бути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менший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показника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заломлення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n</a:t>
            </a:r>
            <a:r>
              <a:rPr kumimoji="0" lang="ru-RU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вимірювальної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призми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Нижня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межа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залежить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від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конструкції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приладу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заломлюючого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кута φ,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розмірів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призми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5-1-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357298"/>
            <a:ext cx="33147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357818" y="4445299"/>
            <a:ext cx="32466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Хід променів через верхню і нижню призму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рефрактометра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785794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err="1" smtClean="0"/>
              <a:t>Аналіз</a:t>
            </a:r>
            <a:r>
              <a:rPr lang="ru-RU" b="1" dirty="0" smtClean="0"/>
              <a:t> </a:t>
            </a:r>
            <a:r>
              <a:rPr lang="ru-RU" b="1" dirty="0" err="1" smtClean="0"/>
              <a:t>двокомпонентних</a:t>
            </a:r>
            <a:r>
              <a:rPr lang="ru-RU" b="1" dirty="0" smtClean="0"/>
              <a:t> систем.</a:t>
            </a:r>
            <a:endParaRPr lang="ru-RU" dirty="0"/>
          </a:p>
        </p:txBody>
      </p:sp>
      <p:sp>
        <p:nvSpPr>
          <p:cNvPr id="3783681" name="Rectangle 1"/>
          <p:cNvSpPr>
            <a:spLocks noChangeArrowheads="1"/>
          </p:cNvSpPr>
          <p:nvPr/>
        </p:nvSpPr>
        <p:spPr bwMode="auto">
          <a:xfrm>
            <a:off x="285720" y="1214422"/>
            <a:ext cx="8501122" cy="418576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Залежність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показника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заломлення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гомогенної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двокомпонентної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системи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її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складу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встановлюється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експериментально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шляхом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визначення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показника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заломлення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для ряду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стандартних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систем,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вміст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компонентів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яких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відомо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підставі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отриманих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даних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викреслюють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калібрувальний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графік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у координатах: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показник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заломлення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– склад.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Вимірявши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показник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заломлення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досліджуваної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системи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можна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за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графіком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визначити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її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склад.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Деколи визначення концентрації проводять за таблицями, складеними для сумішей певного складу. Для багатьох водних розчинів кислот, основ, солей, як і для розчинів цукру, різних спиртів, гліцерину та інших речовин, що мають значення в хімічній технології, показники заломлення при різних концентраціях і температурах належно виміряні і в цих випадках можна користуватися таблицею.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Велика різниця в показниках заломлення компонентів системи поряд з підвищеною точністю вимірювання показників заломлення забезпечує і більшу точність аналізу.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Якщо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різниця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в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показниках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заломлення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що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складають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систему,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дорівнює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приблизно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0,1, то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точність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визначення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може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скласти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соті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частки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відсотка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     </a:t>
            </a:r>
            <a:endParaRPr kumimoji="0" lang="ru-RU" sz="900" b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279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Визначити концентрацію розчинів речовин рефрактометричним методом можна двома способами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розрахунковим та графічним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При використанні графічного способу визначення концентрації розчину речовини будують калібрувальний графік у координатах n-C, вимірюють показник заломлення розчину і за графіком знаходять відповідну концентрацію.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783683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5786478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785794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err="1" smtClean="0"/>
              <a:t>Аналіз</a:t>
            </a:r>
            <a:r>
              <a:rPr lang="ru-RU" b="1" dirty="0" smtClean="0"/>
              <a:t> </a:t>
            </a:r>
            <a:r>
              <a:rPr lang="ru-RU" b="1" dirty="0" err="1" smtClean="0"/>
              <a:t>двокомпонентних</a:t>
            </a:r>
            <a:r>
              <a:rPr lang="ru-RU" b="1" dirty="0" smtClean="0"/>
              <a:t> систем.</a:t>
            </a:r>
            <a:endParaRPr lang="ru-RU" dirty="0"/>
          </a:p>
        </p:txBody>
      </p:sp>
      <p:sp>
        <p:nvSpPr>
          <p:cNvPr id="3782657" name="Rectangle 1"/>
          <p:cNvSpPr>
            <a:spLocks noChangeArrowheads="1"/>
          </p:cNvSpPr>
          <p:nvPr/>
        </p:nvSpPr>
        <p:spPr bwMode="auto">
          <a:xfrm>
            <a:off x="357158" y="1282453"/>
            <a:ext cx="8393965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При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вмісті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розчиненої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речовини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що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не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перевищує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10-20%,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поряд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з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графічним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методом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дуже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багатьох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випадках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можна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користуватися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лінійним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рівнянням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,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що відображає залежність між концентрацією розчину та його показником заломлення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82658" name="Rectangle 2"/>
          <p:cNvSpPr>
            <a:spLocks noChangeArrowheads="1"/>
          </p:cNvSpPr>
          <p:nvPr/>
        </p:nvSpPr>
        <p:spPr bwMode="auto">
          <a:xfrm>
            <a:off x="340574" y="2064906"/>
            <a:ext cx="8501122" cy="166199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n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=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n</a:t>
            </a:r>
            <a:r>
              <a:rPr kumimoji="0" lang="ru-RU" b="1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0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+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F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∙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C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Cambria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де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n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–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показник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заломлення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розчину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,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n</a:t>
            </a:r>
            <a:r>
              <a:rPr kumimoji="0" lang="ru-RU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0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–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показник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заломлення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чистого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розчинника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,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C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–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концентрація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розчинено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ї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речовини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,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F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– рефрактометричний фактор,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емпіричний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коефіцієнт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, величина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якого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може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бути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знайдена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шляхом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визначення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коефіцієнтів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заломлення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розчинів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відомих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концентрацій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 Рефрактометричний фактор (F) демонструє зміну показника заломлення при зміні концентрації розчину на 1%. Його встановлюють експериментально або розраховують за таблицями показників заломлення.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За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коефіцієнтом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заломлення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можна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обчислити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його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концентрацію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sp>
        <p:nvSpPr>
          <p:cNvPr id="37826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82662" name="Rectangle 6"/>
          <p:cNvSpPr>
            <a:spLocks noChangeArrowheads="1"/>
          </p:cNvSpPr>
          <p:nvPr/>
        </p:nvSpPr>
        <p:spPr bwMode="auto">
          <a:xfrm>
            <a:off x="321439" y="4343980"/>
            <a:ext cx="8715436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Розчинена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речовина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завжди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може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розглядатися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як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домішка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розчинника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і,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отже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це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ж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рівняння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може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бути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застосоване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для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визначення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вмісту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домішок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основній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речовині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099999"/>
              </p:ext>
            </p:extLst>
          </p:nvPr>
        </p:nvGraphicFramePr>
        <p:xfrm>
          <a:off x="3939236" y="3628823"/>
          <a:ext cx="1229808" cy="732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2668" name="Equation" r:id="rId3" imgW="533160" imgH="317160" progId="">
                  <p:embed/>
                </p:oleObj>
              </mc:Choice>
              <mc:Fallback>
                <p:oleObj name="Equation" r:id="rId3" imgW="533160" imgH="31716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9236" y="3628823"/>
                        <a:ext cx="1229808" cy="7320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2665" name="Rectangle 9"/>
          <p:cNvSpPr>
            <a:spLocks noChangeArrowheads="1"/>
          </p:cNvSpPr>
          <p:nvPr/>
        </p:nvSpPr>
        <p:spPr bwMode="auto">
          <a:xfrm>
            <a:off x="252552" y="5314463"/>
            <a:ext cx="8677166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При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ідентифікації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речовини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також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визначають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його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показник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заломлення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.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Якщо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право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вважати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препарат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лише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задовільно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чистим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вимагає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збігу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показників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заломлення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з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табличними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величинами до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однієї-двох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одиниць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в четвертому знаку, то при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ідентифікації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речовини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,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при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, так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би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мовити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принциповому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вирішенні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питання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про те,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з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якою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речовиною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ви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маєте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справу,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необхідна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точність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на порядок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нижче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(до 0,001-0,002).</a:t>
            </a:r>
            <a:endParaRPr kumimoji="0" lang="ru-RU" sz="16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7792" r="5195"/>
          <a:stretch>
            <a:fillRect/>
          </a:stretch>
        </p:blipFill>
        <p:spPr bwMode="auto">
          <a:xfrm>
            <a:off x="285720" y="1571611"/>
            <a:ext cx="4572032" cy="380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929190" y="1644180"/>
            <a:ext cx="4000528" cy="375487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0" algn="l"/>
              </a:tabLst>
            </a:pP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На рис.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представлені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графіки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для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розчину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ацетону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ізопропілового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спирту у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воді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0" algn="l"/>
              </a:tabLst>
            </a:pP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Якщо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коефіцієнт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заломлення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деякого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розчину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,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який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має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густину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 0,85 становить 1,375, то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згідно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рис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. 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ацетону в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ньому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близько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40 %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ізопропілового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спирту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стільки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ж.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Вміст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третього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компонента  – води –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може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бути легко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знайдено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за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різницею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складає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відповідно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близько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20 %.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0" algn="l"/>
              </a:tabLst>
            </a:pPr>
            <a:endParaRPr kumimoji="0" lang="ru-RU" sz="1400" b="0" u="none" strike="noStrike" cap="none" normalizeH="0" baseline="0" dirty="0" smtClean="0">
              <a:ln>
                <a:noFill/>
              </a:ln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0" algn="l"/>
              </a:tabLst>
            </a:pP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	Метод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відрізняється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відносною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простотою,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потребує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мало часу, тому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дуже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зручний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при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проведенні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досліджень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що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потребують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великої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кількості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експериментів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визначення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концентрації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розчинених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речовин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і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спрямовані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на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вивчення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різних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кінетичних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закономірностей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57818" y="785794"/>
            <a:ext cx="3500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Аналіз</a:t>
            </a:r>
            <a:r>
              <a:rPr lang="ru-RU" b="1" dirty="0" smtClean="0"/>
              <a:t> </a:t>
            </a:r>
            <a:r>
              <a:rPr lang="ru-RU" b="1" dirty="0" err="1" smtClean="0"/>
              <a:t>трикомпонентних</a:t>
            </a:r>
            <a:r>
              <a:rPr lang="ru-RU" b="1" dirty="0" smtClean="0"/>
              <a:t> систем</a:t>
            </a:r>
            <a:endParaRPr lang="ru-RU" dirty="0"/>
          </a:p>
        </p:txBody>
      </p:sp>
      <p:sp>
        <p:nvSpPr>
          <p:cNvPr id="377958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79588" name="AutoShape 4" descr="Картинки по запросу blue flower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643702" y="785794"/>
            <a:ext cx="21877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Запитання</a:t>
            </a:r>
            <a:r>
              <a:rPr lang="ru-RU" b="1" dirty="0" smtClean="0"/>
              <a:t> до </a:t>
            </a:r>
            <a:r>
              <a:rPr lang="ru-RU" b="1" dirty="0" err="1" smtClean="0"/>
              <a:t>лекції</a:t>
            </a:r>
            <a:endParaRPr lang="ru-RU" dirty="0"/>
          </a:p>
        </p:txBody>
      </p:sp>
      <p:sp>
        <p:nvSpPr>
          <p:cNvPr id="3886081" name="Rectangle 1"/>
          <p:cNvSpPr>
            <a:spLocks noChangeArrowheads="1"/>
          </p:cNvSpPr>
          <p:nvPr/>
        </p:nvSpPr>
        <p:spPr bwMode="auto">
          <a:xfrm>
            <a:off x="428127" y="1233280"/>
            <a:ext cx="8429652" cy="375487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55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Поясніть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поняття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поляризац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ї</a:t>
            </a:r>
            <a:r>
              <a:rPr kumimoji="0" lang="en-US" sz="1400" b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молекул.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Наведіть види поляризації у полярних молекулах під впливом зовнішнього електричного поля.</a:t>
            </a: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Обгрунтуйте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електронну</a:t>
            </a:r>
            <a:r>
              <a:rPr kumimoji="0" lang="uk-UA" sz="1400" b="1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поляризацію молекул  в електромагнітному полі світла. 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Охарактеризуйте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рефракцію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як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наслідок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електронної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поляризації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молекул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під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дією ЕМВ.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Дайте визначення явищу заломлення світла. Якою величиною оцінюється заломлення світла?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Що таке </a:t>
            </a:r>
            <a:r>
              <a:rPr kumimoji="0" lang="uk-UA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рефрактометрія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? На якій залежності ґрунтується вимірювання в </a:t>
            </a:r>
            <a:r>
              <a:rPr kumimoji="0" lang="uk-UA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рефрактометрії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Охарактеризуйте поняття 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абсолютний показник заломлення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показник заломлення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Наведіть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закон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Снеліуса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Фізичний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зміст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відносного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показника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заломлення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Наведіть залежність величини показника заломлення від концентрації речовини.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Поясніть, як залежить показник заломлення від природи речовини, її густини, довжини хвилі падаючого світла.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Наведіть визначення поняття 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“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дисперсія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”.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Як саме використовується це явище в аналітичних дослідженнях?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Залежність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показника заломлення від якого фактора виражає формула Лоренца-</a:t>
            </a:r>
            <a:r>
              <a:rPr kumimoji="0" lang="uk-UA" sz="1400" b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Лорентца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? </a:t>
            </a:r>
            <a:endParaRPr kumimoji="0" lang="uk-UA" sz="1400" b="0" u="none" strike="noStrike" cap="none" normalizeH="0" baseline="0" dirty="0" smtClean="0">
              <a:ln>
                <a:noFill/>
              </a:ln>
              <a:effectLst/>
              <a:latin typeface="Cambria" pitchFamily="18" charset="0"/>
              <a:ea typeface="Times New Roman" pitchFamily="18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Від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чого залежить молекулярна рефракція і мірою чого вона слугує? </a:t>
            </a:r>
            <a:endParaRPr kumimoji="0" lang="ru-RU" sz="9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9750" algn="l"/>
                <a:tab pos="630238" algn="l"/>
              </a:tabLst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Поясніть використання адитивності молекулярної рефракції для ідентифікації і встановлення будови речовин.</a:t>
            </a:r>
            <a:endParaRPr kumimoji="0" lang="uk-UA" sz="18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5400087"/>
            <a:ext cx="7492643" cy="510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43240" y="78579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2682" y="1224463"/>
            <a:ext cx="64294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+mj-lt"/>
              </a:rPr>
              <a:t>В </a:t>
            </a:r>
            <a:r>
              <a:rPr lang="ru-RU" sz="1500" dirty="0" err="1" smtClean="0">
                <a:latin typeface="+mj-lt"/>
              </a:rPr>
              <a:t>діелектриках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розрізняють</a:t>
            </a:r>
            <a:r>
              <a:rPr lang="ru-RU" sz="1500" dirty="0" smtClean="0">
                <a:latin typeface="+mj-lt"/>
              </a:rPr>
              <a:t>  </a:t>
            </a:r>
            <a:r>
              <a:rPr lang="ru-RU" sz="1500" i="1" u="sng" dirty="0" err="1" smtClean="0">
                <a:latin typeface="+mj-lt"/>
              </a:rPr>
              <a:t>типи</a:t>
            </a:r>
            <a:r>
              <a:rPr lang="ru-RU" sz="1500" i="1" u="sng" dirty="0" smtClean="0">
                <a:latin typeface="+mj-lt"/>
              </a:rPr>
              <a:t> </a:t>
            </a:r>
            <a:r>
              <a:rPr lang="ru-RU" sz="1500" i="1" u="sng" dirty="0" err="1" smtClean="0">
                <a:latin typeface="+mj-lt"/>
              </a:rPr>
              <a:t>поляризації</a:t>
            </a:r>
            <a:r>
              <a:rPr lang="ru-RU" sz="1500" dirty="0" smtClean="0">
                <a:latin typeface="+mj-lt"/>
              </a:rPr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Електронну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Орієнтаційну</a:t>
            </a:r>
            <a:endParaRPr lang="ru-RU" sz="1500" dirty="0" smtClean="0">
              <a:solidFill>
                <a:srgbClr val="FF0000"/>
              </a:solidFill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solidFill>
                  <a:srgbClr val="FF0000"/>
                </a:solidFill>
                <a:latin typeface="+mj-lt"/>
              </a:rPr>
              <a:t>Атомну</a:t>
            </a:r>
            <a:r>
              <a:rPr lang="ru-RU" sz="1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500" dirty="0" smtClean="0">
                <a:latin typeface="+mj-lt"/>
              </a:rPr>
              <a:t>(для </a:t>
            </a:r>
            <a:r>
              <a:rPr lang="ru-RU" sz="1500" dirty="0" err="1" smtClean="0">
                <a:latin typeface="+mj-lt"/>
              </a:rPr>
              <a:t>іонних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 err="1" smtClean="0">
                <a:latin typeface="+mj-lt"/>
              </a:rPr>
              <a:t>кристалів</a:t>
            </a:r>
            <a:r>
              <a:rPr lang="ru-RU" sz="1500" dirty="0" smtClean="0">
                <a:latin typeface="+mj-lt"/>
              </a:rPr>
              <a:t>)</a:t>
            </a:r>
            <a:endParaRPr lang="ru-RU" sz="1500" dirty="0">
              <a:latin typeface="+mj-lt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screen"/>
          <a:srcRect b="11242"/>
          <a:stretch>
            <a:fillRect/>
          </a:stretch>
        </p:blipFill>
        <p:spPr bwMode="auto">
          <a:xfrm>
            <a:off x="737582" y="2252645"/>
            <a:ext cx="187451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screen"/>
          <a:srcRect b="12337"/>
          <a:stretch>
            <a:fillRect/>
          </a:stretch>
        </p:blipFill>
        <p:spPr bwMode="auto">
          <a:xfrm>
            <a:off x="3082950" y="2418080"/>
            <a:ext cx="27813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 cstate="screen"/>
          <a:srcRect b="21052"/>
          <a:stretch>
            <a:fillRect/>
          </a:stretch>
        </p:blipFill>
        <p:spPr bwMode="auto">
          <a:xfrm>
            <a:off x="5955733" y="1609703"/>
            <a:ext cx="282257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1090467" y="4047324"/>
            <a:ext cx="121539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електронна</a:t>
            </a:r>
            <a:endParaRPr lang="ru-RU" sz="15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57686" y="3829016"/>
            <a:ext cx="13276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500" dirty="0" err="1" smtClean="0">
                <a:solidFill>
                  <a:srgbClr val="FF0000"/>
                </a:solidFill>
                <a:latin typeface="+mj-lt"/>
              </a:rPr>
              <a:t>орієнтаційна</a:t>
            </a:r>
            <a:endParaRPr lang="ru-RU" sz="15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54352" y="3277865"/>
            <a:ext cx="8180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атомна</a:t>
            </a:r>
            <a:endParaRPr lang="ru-RU" sz="1500" dirty="0" smtClean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9554" y="4218485"/>
            <a:ext cx="4022189" cy="1853041"/>
          </a:xfrm>
          <a:prstGeom prst="rect">
            <a:avLst/>
          </a:prstGeom>
        </p:spPr>
      </p:pic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257295" y="6019404"/>
            <a:ext cx="36724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Орієнтаційна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поляризація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01077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60129" name="Rectangle 1"/>
          <p:cNvSpPr>
            <a:spLocks noChangeArrowheads="1"/>
          </p:cNvSpPr>
          <p:nvPr/>
        </p:nvSpPr>
        <p:spPr bwMode="auto">
          <a:xfrm>
            <a:off x="306252" y="1194598"/>
            <a:ext cx="8501122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проходженні видимого світла (електромагнітних коливань) через речовину, під впливом електричного поля в атомах речовини виникають вимушені коливання зовнішніх (найслабкіше зв'язаних) електронів і ядер.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Наслідком цих коливань є взаємне зміщення і тих, і інших один відносно одного, і в результаті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незбігання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“центрів тяжіння” позитивного і негативного електричного заряду в атомі  атоми стають диполями.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Відбувається електронна поляризація в електромагнітному полі хвилі. </a:t>
            </a:r>
            <a:endParaRPr kumimoji="0" lang="uk-UA" sz="1600" b="1" i="1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56" y="63392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3760131" name="Rectangle 3"/>
          <p:cNvSpPr>
            <a:spLocks noChangeArrowheads="1"/>
          </p:cNvSpPr>
          <p:nvPr/>
        </p:nvSpPr>
        <p:spPr bwMode="auto">
          <a:xfrm>
            <a:off x="306252" y="2764258"/>
            <a:ext cx="8499235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Величина 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електронної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поляризації у різних речовинах неоднакова,  тому що під дією світла молекули різних речовин поляризуються по-різному.  </a:t>
            </a:r>
            <a:endParaRPr kumimoji="0" lang="uk-UA" sz="1600" b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i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наслідок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коливань електронів змінюються дипольні електричні моменти молекул, що призводить до випромінювання когерентних вторинних електромагнітних хвиль з частотою падаючої хвилі. Диполі генерують вторинні хвилі, взаємодія яких зі світловими призводить до виникнення результуючої хвилі, які поширюється в речовині зі швидкістю, відмінною від швидкості світла в первинному середовищі і в іншому напрямі.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Явища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</a:rPr>
              <a:t>, які спостерігаються при цьому,  підкорюються законам заломлення і відбиття світла на поверхні розділу двох прозорих ізотропних середовищ.</a:t>
            </a:r>
            <a:endParaRPr kumimoji="0" lang="uk-UA" sz="1600" b="1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5038084"/>
            <a:ext cx="4032106" cy="1606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5" descr="2_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28" y="2434077"/>
            <a:ext cx="6715144" cy="2674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857752" y="714356"/>
            <a:ext cx="3906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Основні закони геометричної оптики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1214422"/>
            <a:ext cx="8501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Закон відбивання </a:t>
            </a:r>
            <a:r>
              <a:rPr lang="uk-UA" sz="1600" dirty="0" smtClean="0">
                <a:latin typeface="+mj-lt"/>
                <a:ea typeface="Times New Roman" pitchFamily="18" charset="0"/>
              </a:rPr>
              <a:t>– </a:t>
            </a:r>
            <a:r>
              <a:rPr lang="uk-UA" sz="1600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відбитий промінь лежить в одній площині з падаючим променем і перпендикуляром, проведеним до межі розділу двох середовищ в точці падіння; кут відбивання дорівнює куту падіння</a:t>
            </a:r>
            <a:endParaRPr lang="ru-RU" sz="1600" dirty="0" smtClean="0">
              <a:solidFill>
                <a:srgbClr val="0000FF"/>
              </a:solidFill>
              <a:latin typeface="+mj-lt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460375" y="666936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57752" y="714356"/>
            <a:ext cx="3906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Основні закони геометричної оптики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1428736"/>
            <a:ext cx="4572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У </a:t>
            </a:r>
            <a:r>
              <a:rPr lang="ru-RU" sz="1400" b="1" dirty="0" err="1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речовині</a:t>
            </a:r>
            <a:r>
              <a:rPr lang="ru-RU" sz="1400" b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швидкість</a:t>
            </a:r>
            <a:r>
              <a:rPr lang="ru-RU" sz="1400" b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розповсюдження</a:t>
            </a:r>
            <a:r>
              <a:rPr lang="ru-RU" sz="1400" b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електромагнітних</a:t>
            </a:r>
            <a:r>
              <a:rPr lang="ru-RU" sz="1400" b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хвиль</a:t>
            </a:r>
            <a:r>
              <a:rPr lang="ru-RU" sz="1400" b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зменшується</a:t>
            </a:r>
            <a:r>
              <a:rPr lang="ru-RU" sz="1400" b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в </a:t>
            </a:r>
            <a:r>
              <a:rPr lang="en-US" b="1" i="1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n</a:t>
            </a:r>
            <a:r>
              <a:rPr lang="en-US" sz="1400" b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раз</a:t>
            </a:r>
            <a:r>
              <a:rPr lang="uk-UA" sz="1400" b="1" dirty="0" err="1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ів</a:t>
            </a:r>
            <a:r>
              <a:rPr lang="ru-RU" sz="1400" b="1" dirty="0" smtClean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0375" y="1939249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Показник</a:t>
            </a:r>
            <a:r>
              <a:rPr lang="ru-RU" sz="1400" b="1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заломлення</a:t>
            </a:r>
            <a:r>
              <a:rPr lang="ru-RU" sz="1400" b="1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n-US" sz="1600" b="1" i="1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n</a:t>
            </a:r>
            <a:r>
              <a:rPr lang="en-US" sz="1400" b="1" i="1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uk-UA" sz="1400" b="1" i="1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-  </a:t>
            </a:r>
            <a:r>
              <a:rPr lang="ru-RU" sz="1400" dirty="0" err="1" smtClean="0">
                <a:latin typeface="Cambria" pitchFamily="18" charset="0"/>
                <a:ea typeface="Times New Roman" pitchFamily="18" charset="0"/>
              </a:rPr>
              <a:t>фізична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 величина, </a:t>
            </a:r>
            <a:r>
              <a:rPr lang="ru-RU" sz="1400" dirty="0" err="1" smtClean="0">
                <a:latin typeface="Cambria" pitchFamily="18" charset="0"/>
                <a:ea typeface="Times New Roman" pitchFamily="18" charset="0"/>
              </a:rPr>
              <a:t>рівн</a:t>
            </a:r>
            <a:r>
              <a:rPr lang="uk-UA" sz="1400" dirty="0" smtClean="0">
                <a:latin typeface="Cambria" pitchFamily="18" charset="0"/>
                <a:ea typeface="Times New Roman" pitchFamily="18" charset="0"/>
              </a:rPr>
              <a:t>а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  <a:ea typeface="Times New Roman" pitchFamily="18" charset="0"/>
              </a:rPr>
              <a:t>відношенню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  <a:ea typeface="Times New Roman" pitchFamily="18" charset="0"/>
              </a:rPr>
              <a:t>швидкості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  <a:ea typeface="Times New Roman" pitchFamily="18" charset="0"/>
              </a:rPr>
              <a:t>електромагнітних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  <a:ea typeface="Times New Roman" pitchFamily="18" charset="0"/>
              </a:rPr>
              <a:t>хвиль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 у </a:t>
            </a:r>
            <a:r>
              <a:rPr lang="ru-RU" sz="1400" dirty="0" err="1" smtClean="0">
                <a:latin typeface="Cambria" pitchFamily="18" charset="0"/>
                <a:ea typeface="Times New Roman" pitchFamily="18" charset="0"/>
              </a:rPr>
              <a:t>вакуумі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  </a:t>
            </a:r>
            <a:r>
              <a:rPr lang="ru-RU" b="1" i="1" dirty="0" smtClean="0">
                <a:latin typeface="Cambria" pitchFamily="18" charset="0"/>
                <a:ea typeface="Times New Roman" pitchFamily="18" charset="0"/>
              </a:rPr>
              <a:t>с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 до </a:t>
            </a:r>
            <a:r>
              <a:rPr lang="ru-RU" sz="1400" dirty="0" err="1" smtClean="0">
                <a:latin typeface="Cambria" pitchFamily="18" charset="0"/>
                <a:ea typeface="Times New Roman" pitchFamily="18" charset="0"/>
              </a:rPr>
              <a:t>їх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  <a:ea typeface="Times New Roman" pitchFamily="18" charset="0"/>
              </a:rPr>
              <a:t>швидкості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2000" b="1" dirty="0" smtClean="0">
                <a:latin typeface="Cambria" pitchFamily="18" charset="0"/>
                <a:ea typeface="Times New Roman" pitchFamily="18" charset="0"/>
                <a:sym typeface="Symbol"/>
              </a:rPr>
              <a:t></a:t>
            </a:r>
            <a:r>
              <a:rPr lang="en-US" sz="1400" dirty="0" smtClean="0">
                <a:latin typeface="Cambria" pitchFamily="18" charset="0"/>
                <a:ea typeface="Times New Roman" pitchFamily="18" charset="0"/>
                <a:sym typeface="Symbol"/>
              </a:rPr>
              <a:t> 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в </a:t>
            </a:r>
            <a:r>
              <a:rPr lang="ru-RU" sz="1400" dirty="0" err="1" smtClean="0">
                <a:latin typeface="Cambria" pitchFamily="18" charset="0"/>
                <a:ea typeface="Times New Roman" pitchFamily="18" charset="0"/>
              </a:rPr>
              <a:t>середовищі</a:t>
            </a:r>
            <a:r>
              <a:rPr lang="ru-RU" sz="1400" dirty="0" smtClean="0">
                <a:latin typeface="Cambria" pitchFamily="18" charset="0"/>
                <a:ea typeface="Times New Roman" pitchFamily="18" charset="0"/>
              </a:rPr>
              <a:t> .</a:t>
            </a:r>
          </a:p>
        </p:txBody>
      </p:sp>
      <p:graphicFrame>
        <p:nvGraphicFramePr>
          <p:cNvPr id="1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5629413"/>
              </p:ext>
            </p:extLst>
          </p:nvPr>
        </p:nvGraphicFramePr>
        <p:xfrm>
          <a:off x="7335356" y="1194708"/>
          <a:ext cx="928694" cy="96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4715" name="Формула" r:id="rId3" imgW="380880" imgH="393480" progId="Equation.3">
                  <p:embed/>
                </p:oleObj>
              </mc:Choice>
              <mc:Fallback>
                <p:oleObj name="Формула" r:id="rId3" imgW="38088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5356" y="1194708"/>
                        <a:ext cx="928694" cy="966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4709" name="Rectangle 5"/>
          <p:cNvSpPr>
            <a:spLocks noChangeArrowheads="1"/>
          </p:cNvSpPr>
          <p:nvPr/>
        </p:nvSpPr>
        <p:spPr bwMode="auto">
          <a:xfrm>
            <a:off x="285720" y="2608709"/>
            <a:ext cx="8643998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Величина показника заломлення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залежить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від складу індивідуальних речовин і систем, тобто від того, які молекули і в якій концентрації зустріне світловий промінь на своєму шляху, так як під дією світла різні речовини поляризуються по-різному.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залежності показника заломлення від якісного і кількісного складу досліджуваних систем </a:t>
            </a:r>
            <a:r>
              <a:rPr lang="uk-UA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грунтується</a:t>
            </a:r>
            <a:r>
              <a:rPr lang="uk-UA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рефрак</a:t>
            </a:r>
            <a:r>
              <a:rPr kumimoji="0" lang="uk-UA" sz="1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тометричний </a:t>
            </a:r>
            <a:r>
              <a:rPr kumimoji="0" lang="uk-UA" sz="1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аналіз.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рефрактометричному методі вимірюють показник заломлення середовища.</a:t>
            </a: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84711" name="Picture 7" descr="Картинки по запросу refraction coefficien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051304"/>
            <a:ext cx="4195158" cy="2546048"/>
          </a:xfrm>
          <a:prstGeom prst="rect">
            <a:avLst/>
          </a:prstGeom>
          <a:noFill/>
        </p:spPr>
      </p:pic>
      <p:pic>
        <p:nvPicPr>
          <p:cNvPr id="3784713" name="Picture 9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4476134"/>
            <a:ext cx="2552405" cy="169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5292080" y="1458384"/>
            <a:ext cx="1828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  <a:latin typeface="+mj-lt"/>
              </a:rPr>
              <a:t>закон </a:t>
            </a:r>
            <a:r>
              <a:rPr lang="uk-UA" b="1" dirty="0" err="1" smtClean="0">
                <a:solidFill>
                  <a:srgbClr val="FF0000"/>
                </a:solidFill>
                <a:latin typeface="+mj-lt"/>
              </a:rPr>
              <a:t>Снеліуса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357430"/>
            <a:ext cx="8929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Закон заломлення </a:t>
            </a:r>
            <a:r>
              <a:rPr lang="uk-UA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– падаючий промінь, заломлений промінь і перпендикуляр, проведений до межі розділу двох середовищ в точці падіння, лежать в одній площині; відношення синуса кута падіння до синуса кута заломлення є величина стала  для даних середовищ: </a:t>
            </a:r>
            <a:endParaRPr lang="ru-RU" sz="1600" dirty="0" smtClean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://vvolschphysics.ucoz.ru/_fr/0/359625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0275" y="3233250"/>
            <a:ext cx="2861836" cy="2786082"/>
          </a:xfrm>
          <a:prstGeom prst="rect">
            <a:avLst/>
          </a:prstGeom>
          <a:noFill/>
        </p:spPr>
      </p:pic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214282" y="3714752"/>
          <a:ext cx="2145993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9119" name="Формула" r:id="rId4" imgW="1091880" imgH="431640" progId="Equation.3">
                  <p:embed/>
                </p:oleObj>
              </mc:Choice>
              <mc:Fallback>
                <p:oleObj name="Формула" r:id="rId4" imgW="109188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3714752"/>
                        <a:ext cx="2145993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7156" y="4714884"/>
          <a:ext cx="8731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9120" name="Формула" r:id="rId6" imgW="444240" imgH="215640" progId="Equation.3">
                  <p:embed/>
                </p:oleObj>
              </mc:Choice>
              <mc:Fallback>
                <p:oleObj name="Формула" r:id="rId6" imgW="44424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156" y="4714884"/>
                        <a:ext cx="873125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59107" name="Rectangle 3"/>
          <p:cNvSpPr>
            <a:spLocks noChangeArrowheads="1"/>
          </p:cNvSpPr>
          <p:nvPr/>
        </p:nvSpPr>
        <p:spPr bwMode="auto">
          <a:xfrm>
            <a:off x="285720" y="1030886"/>
            <a:ext cx="8429684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Відхилення світлового променя від початкового напрямку при переході його з одного середовища в інше тим більше, чим більша різниця в швидкостях поширення світла в двох даних середовищах.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найбільшою швидкістю світло поширюється у вакуумі  - 3∙10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 на секунду.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Вакуум є найменш оптично густим середовищем.</a:t>
            </a:r>
            <a:endParaRPr kumimoji="0" lang="uk-UA" sz="2000" b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43240" y="785794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59281" y="3429000"/>
            <a:ext cx="34275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 переході світла з оптично менш густого середовища 1 в середовище 2 з більшою оптичною густиною (з більшим значенням показника заломлення) 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кут падіння світла завжди більший кута заломлення 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759109" name="AutoShape 5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59111" name="AutoShape 7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0375" y="105273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43256" y="634507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Суть рефрактометричних методів аналізу. Рефракція</a:t>
            </a:r>
            <a:endParaRPr lang="ru-RU" dirty="0"/>
          </a:p>
        </p:txBody>
      </p:sp>
      <p:sp>
        <p:nvSpPr>
          <p:cNvPr id="3762179" name="Rectangle 3"/>
          <p:cNvSpPr>
            <a:spLocks noChangeArrowheads="1"/>
          </p:cNvSpPr>
          <p:nvPr/>
        </p:nvSpPr>
        <p:spPr bwMode="auto">
          <a:xfrm>
            <a:off x="357158" y="1168256"/>
            <a:ext cx="8501122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показник заломлення впливають фізико-хімічні властивості речовини і зовнішні фактор</a:t>
            </a: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Величина показника заломлення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від природи речовини, її густини, концентрації (для  розчинів) і тиску (для газів)температури, довжини хвилі падаючого світла.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62180" name="Rectangle 4"/>
          <p:cNvSpPr>
            <a:spLocks noChangeArrowheads="1"/>
          </p:cNvSpPr>
          <p:nvPr/>
        </p:nvSpPr>
        <p:spPr bwMode="auto">
          <a:xfrm>
            <a:off x="357158" y="1990074"/>
            <a:ext cx="8501122" cy="184665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9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Природа речовини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ступінь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деформованості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 її молекул під дією світла – ступінь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поляризованості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. Чим інтенсивніша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поляризованість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</a:rPr>
              <a:t>, тим сильніше заломлення світла.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</a:rPr>
              <a:t>Зміна густини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речовини відбивається на величині показника заломлення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.</a:t>
            </a: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Зростання густини веде як правило до збільшення показника заломлення, тобто вони змінюються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симбатно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. Зростання густини може бути наслідком збільшення тиску або перекристалізації твердого тіла при переході речовини з однієї алотропічної модифікації в іншу. Збільшення тиску особливо різко позначається на газових середовища. 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</a:endParaRPr>
          </a:p>
          <a:p>
            <a:pPr marL="0" marR="0" lvl="0" indent="279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Для твердих тіл і  рідин показники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заломлення мало залежать від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тиску</a:t>
            </a:r>
            <a:r>
              <a:rPr lang="uk-UA" sz="1400" dirty="0">
                <a:latin typeface="+mj-lt"/>
                <a:ea typeface="Times New Roman" pitchFamily="18" charset="0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6" name="Рисунок 15" descr="График зависимости коэффициента преломления растворов сахарозы, глицерина, черного щелока, едкого натра, этилового спирта, перекиси водорода от концентрации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4572000" y="3857628"/>
            <a:ext cx="4357718" cy="2667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155575" y="3857628"/>
            <a:ext cx="42021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794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багатьох розчинів спостерігається залежність показника заломлення від концентрації розчину. 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бінарних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розчинів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показника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заломлення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від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складу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має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лінійний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характер</a:t>
            </a:r>
          </a:p>
        </p:txBody>
      </p:sp>
      <p:sp>
        <p:nvSpPr>
          <p:cNvPr id="3762182" name="Rectangle 6"/>
          <p:cNvSpPr>
            <a:spLocks noChangeArrowheads="1"/>
          </p:cNvSpPr>
          <p:nvPr/>
        </p:nvSpPr>
        <p:spPr bwMode="auto">
          <a:xfrm>
            <a:off x="177590" y="5153898"/>
            <a:ext cx="31433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Для розведених розчинів 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L="0" marR="0" lvl="0" indent="279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762181" name="Object 5"/>
          <p:cNvGraphicFramePr>
            <a:graphicFrameLocks noChangeAspect="1"/>
          </p:cNvGraphicFramePr>
          <p:nvPr/>
        </p:nvGraphicFramePr>
        <p:xfrm>
          <a:off x="3071802" y="5143512"/>
          <a:ext cx="1285884" cy="358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2189" name="Equation" r:id="rId5" imgW="800100" imgH="228600" progId="">
                  <p:embed/>
                </p:oleObj>
              </mc:Choice>
              <mc:Fallback>
                <p:oleObj name="Equation" r:id="rId5" imgW="800100" imgH="2286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02" y="5143512"/>
                        <a:ext cx="1285884" cy="3588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161124" y="5467181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  <a:latin typeface="Cambria" pitchFamily="18" charset="0"/>
              </a:rPr>
              <a:t>n</a:t>
            </a:r>
            <a:r>
              <a:rPr lang="uk-UA" sz="1400" baseline="-25000" dirty="0" smtClean="0">
                <a:solidFill>
                  <a:srgbClr val="0000FF"/>
                </a:solidFill>
                <a:latin typeface="Cambria" pitchFamily="18" charset="0"/>
              </a:rPr>
              <a:t>0</a:t>
            </a:r>
            <a:r>
              <a:rPr lang="uk-UA" sz="1400" dirty="0" smtClean="0">
                <a:solidFill>
                  <a:srgbClr val="0000FF"/>
                </a:solidFill>
                <a:latin typeface="Cambria" pitchFamily="18" charset="0"/>
              </a:rPr>
              <a:t> – показник заломлення чистого розчинника; </a:t>
            </a:r>
            <a:endParaRPr lang="en-US" sz="1400" dirty="0" smtClean="0">
              <a:solidFill>
                <a:srgbClr val="0000FF"/>
              </a:solidFill>
              <a:latin typeface="Cambria" pitchFamily="18" charset="0"/>
            </a:endParaRPr>
          </a:p>
          <a:p>
            <a:r>
              <a:rPr lang="uk-UA" sz="1400" dirty="0" smtClean="0">
                <a:solidFill>
                  <a:srgbClr val="0000FF"/>
                </a:solidFill>
                <a:latin typeface="Cambria" pitchFamily="18" charset="0"/>
              </a:rPr>
              <a:t>С – концентрація розчиненої речовини, </a:t>
            </a:r>
            <a:endParaRPr lang="en-US" sz="1400" dirty="0" smtClean="0">
              <a:solidFill>
                <a:srgbClr val="0000FF"/>
              </a:solidFill>
              <a:latin typeface="Cambria" pitchFamily="18" charset="0"/>
            </a:endParaRPr>
          </a:p>
          <a:p>
            <a:r>
              <a:rPr lang="uk-UA" sz="1400" dirty="0" smtClean="0">
                <a:solidFill>
                  <a:srgbClr val="0000FF"/>
                </a:solidFill>
                <a:latin typeface="Cambria" pitchFamily="18" charset="0"/>
              </a:rPr>
              <a:t>К – емпіричний коефіцієнт (рефрактометричний фактор),</a:t>
            </a:r>
            <a:endParaRPr lang="ru-RU" sz="1400" dirty="0">
              <a:solidFill>
                <a:srgbClr val="0000FF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11850</TotalTime>
  <Words>3976</Words>
  <Application>Microsoft Office PowerPoint</Application>
  <PresentationFormat>Экран (4:3)</PresentationFormat>
  <Paragraphs>270</Paragraphs>
  <Slides>34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47" baseType="lpstr">
      <vt:lpstr>Arial</vt:lpstr>
      <vt:lpstr>Bookman Old Style</vt:lpstr>
      <vt:lpstr>Calibri</vt:lpstr>
      <vt:lpstr>Cambria</vt:lpstr>
      <vt:lpstr>Gill Sans MT</vt:lpstr>
      <vt:lpstr>MS Mincho</vt:lpstr>
      <vt:lpstr>Symbol</vt:lpstr>
      <vt:lpstr>Times New Roman</vt:lpstr>
      <vt:lpstr>Wingdings</vt:lpstr>
      <vt:lpstr>Wingdings 3</vt:lpstr>
      <vt:lpstr>Начальная</vt:lpstr>
      <vt:lpstr>Формула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 </cp:lastModifiedBy>
  <cp:revision>1222</cp:revision>
  <dcterms:created xsi:type="dcterms:W3CDTF">2011-09-19T17:30:11Z</dcterms:created>
  <dcterms:modified xsi:type="dcterms:W3CDTF">2021-02-21T22:41:51Z</dcterms:modified>
</cp:coreProperties>
</file>