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1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3" Type="http://schemas.openxmlformats.org/officeDocument/2006/relationships/image" Target="../media/image53.wmf"/><Relationship Id="rId7" Type="http://schemas.openxmlformats.org/officeDocument/2006/relationships/image" Target="../media/image57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6" Type="http://schemas.openxmlformats.org/officeDocument/2006/relationships/image" Target="../media/image56.wmf"/><Relationship Id="rId11" Type="http://schemas.openxmlformats.org/officeDocument/2006/relationships/image" Target="../media/image61.wmf"/><Relationship Id="rId5" Type="http://schemas.openxmlformats.org/officeDocument/2006/relationships/image" Target="../media/image55.wmf"/><Relationship Id="rId10" Type="http://schemas.openxmlformats.org/officeDocument/2006/relationships/image" Target="../media/image60.wmf"/><Relationship Id="rId4" Type="http://schemas.openxmlformats.org/officeDocument/2006/relationships/image" Target="../media/image54.wmf"/><Relationship Id="rId9" Type="http://schemas.openxmlformats.org/officeDocument/2006/relationships/image" Target="../media/image59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Relationship Id="rId4" Type="http://schemas.openxmlformats.org/officeDocument/2006/relationships/image" Target="../media/image67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Relationship Id="rId5" Type="http://schemas.openxmlformats.org/officeDocument/2006/relationships/image" Target="../media/image73.wmf"/><Relationship Id="rId4" Type="http://schemas.openxmlformats.org/officeDocument/2006/relationships/image" Target="../media/image72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8.wmf"/><Relationship Id="rId1" Type="http://schemas.openxmlformats.org/officeDocument/2006/relationships/image" Target="../media/image77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4.wmf"/><Relationship Id="rId1" Type="http://schemas.openxmlformats.org/officeDocument/2006/relationships/image" Target="../media/image83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87.wmf"/><Relationship Id="rId1" Type="http://schemas.openxmlformats.org/officeDocument/2006/relationships/image" Target="../media/image86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4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5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6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13" Type="http://schemas.openxmlformats.org/officeDocument/2006/relationships/image" Target="../media/image38.wmf"/><Relationship Id="rId3" Type="http://schemas.openxmlformats.org/officeDocument/2006/relationships/image" Target="../media/image28.wmf"/><Relationship Id="rId7" Type="http://schemas.openxmlformats.org/officeDocument/2006/relationships/image" Target="../media/image32.wmf"/><Relationship Id="rId12" Type="http://schemas.openxmlformats.org/officeDocument/2006/relationships/image" Target="../media/image37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6" Type="http://schemas.openxmlformats.org/officeDocument/2006/relationships/image" Target="../media/image31.wmf"/><Relationship Id="rId11" Type="http://schemas.openxmlformats.org/officeDocument/2006/relationships/image" Target="../media/image36.wmf"/><Relationship Id="rId5" Type="http://schemas.openxmlformats.org/officeDocument/2006/relationships/image" Target="../media/image30.wmf"/><Relationship Id="rId10" Type="http://schemas.openxmlformats.org/officeDocument/2006/relationships/image" Target="../media/image35.wmf"/><Relationship Id="rId4" Type="http://schemas.openxmlformats.org/officeDocument/2006/relationships/image" Target="../media/image29.wmf"/><Relationship Id="rId9" Type="http://schemas.openxmlformats.org/officeDocument/2006/relationships/image" Target="../media/image3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6" Type="http://schemas.openxmlformats.org/officeDocument/2006/relationships/image" Target="../media/image50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A8EC1-B1A9-469A-AA0D-9F8F2A104BD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FE4DD-9041-46AE-A92B-9D846D229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A8EC1-B1A9-469A-AA0D-9F8F2A104BD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FE4DD-9041-46AE-A92B-9D846D229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A8EC1-B1A9-469A-AA0D-9F8F2A104BD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FE4DD-9041-46AE-A92B-9D846D229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A8EC1-B1A9-469A-AA0D-9F8F2A104BD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FE4DD-9041-46AE-A92B-9D846D229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A8EC1-B1A9-469A-AA0D-9F8F2A104BD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FE4DD-9041-46AE-A92B-9D846D229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A8EC1-B1A9-469A-AA0D-9F8F2A104BD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FE4DD-9041-46AE-A92B-9D846D229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A8EC1-B1A9-469A-AA0D-9F8F2A104BD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FE4DD-9041-46AE-A92B-9D846D229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A8EC1-B1A9-469A-AA0D-9F8F2A104BD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FE4DD-9041-46AE-A92B-9D846D229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A8EC1-B1A9-469A-AA0D-9F8F2A104BD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FE4DD-9041-46AE-A92B-9D846D229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A8EC1-B1A9-469A-AA0D-9F8F2A104BD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FE4DD-9041-46AE-A92B-9D846D229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A8EC1-B1A9-469A-AA0D-9F8F2A104BD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FE4DD-9041-46AE-A92B-9D846D229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A8EC1-B1A9-469A-AA0D-9F8F2A104BD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FE4DD-9041-46AE-A92B-9D846D22910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30.wmf"/><Relationship Id="rId18" Type="http://schemas.openxmlformats.org/officeDocument/2006/relationships/oleObject" Target="../embeddings/oleObject18.bin"/><Relationship Id="rId26" Type="http://schemas.openxmlformats.org/officeDocument/2006/relationships/oleObject" Target="../embeddings/oleObject22.bin"/><Relationship Id="rId3" Type="http://schemas.openxmlformats.org/officeDocument/2006/relationships/image" Target="../media/image39.png"/><Relationship Id="rId21" Type="http://schemas.openxmlformats.org/officeDocument/2006/relationships/image" Target="../media/image34.wmf"/><Relationship Id="rId7" Type="http://schemas.openxmlformats.org/officeDocument/2006/relationships/image" Target="../media/image27.wmf"/><Relationship Id="rId12" Type="http://schemas.openxmlformats.org/officeDocument/2006/relationships/oleObject" Target="../embeddings/oleObject15.bin"/><Relationship Id="rId17" Type="http://schemas.openxmlformats.org/officeDocument/2006/relationships/image" Target="../media/image32.wmf"/><Relationship Id="rId25" Type="http://schemas.openxmlformats.org/officeDocument/2006/relationships/image" Target="../media/image36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7.bin"/><Relationship Id="rId20" Type="http://schemas.openxmlformats.org/officeDocument/2006/relationships/oleObject" Target="../embeddings/oleObject19.bin"/><Relationship Id="rId29" Type="http://schemas.openxmlformats.org/officeDocument/2006/relationships/oleObject" Target="../embeddings/oleObject23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29.wmf"/><Relationship Id="rId24" Type="http://schemas.openxmlformats.org/officeDocument/2006/relationships/oleObject" Target="../embeddings/oleObject21.bin"/><Relationship Id="rId5" Type="http://schemas.openxmlformats.org/officeDocument/2006/relationships/image" Target="../media/image26.wmf"/><Relationship Id="rId15" Type="http://schemas.openxmlformats.org/officeDocument/2006/relationships/image" Target="../media/image31.wmf"/><Relationship Id="rId23" Type="http://schemas.openxmlformats.org/officeDocument/2006/relationships/image" Target="../media/image35.wmf"/><Relationship Id="rId28" Type="http://schemas.openxmlformats.org/officeDocument/2006/relationships/image" Target="../media/image40.emf"/><Relationship Id="rId10" Type="http://schemas.openxmlformats.org/officeDocument/2006/relationships/oleObject" Target="../embeddings/oleObject14.bin"/><Relationship Id="rId19" Type="http://schemas.openxmlformats.org/officeDocument/2006/relationships/image" Target="../media/image33.wmf"/><Relationship Id="rId4" Type="http://schemas.openxmlformats.org/officeDocument/2006/relationships/oleObject" Target="../embeddings/oleObject11.bin"/><Relationship Id="rId9" Type="http://schemas.openxmlformats.org/officeDocument/2006/relationships/image" Target="../media/image28.wmf"/><Relationship Id="rId14" Type="http://schemas.openxmlformats.org/officeDocument/2006/relationships/oleObject" Target="../embeddings/oleObject16.bin"/><Relationship Id="rId22" Type="http://schemas.openxmlformats.org/officeDocument/2006/relationships/oleObject" Target="../embeddings/oleObject20.bin"/><Relationship Id="rId27" Type="http://schemas.openxmlformats.org/officeDocument/2006/relationships/image" Target="../media/image37.wmf"/><Relationship Id="rId30" Type="http://schemas.openxmlformats.org/officeDocument/2006/relationships/image" Target="../media/image38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2.png"/><Relationship Id="rId4" Type="http://schemas.openxmlformats.org/officeDocument/2006/relationships/image" Target="../media/image41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44.jpeg"/><Relationship Id="rId4" Type="http://schemas.openxmlformats.org/officeDocument/2006/relationships/image" Target="../media/image43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13" Type="http://schemas.openxmlformats.org/officeDocument/2006/relationships/oleObject" Target="../embeddings/oleObject31.bin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4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6.wmf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7.bin"/><Relationship Id="rId10" Type="http://schemas.openxmlformats.org/officeDocument/2006/relationships/image" Target="../media/image48.wmf"/><Relationship Id="rId4" Type="http://schemas.openxmlformats.org/officeDocument/2006/relationships/image" Target="../media/image45.wmf"/><Relationship Id="rId9" Type="http://schemas.openxmlformats.org/officeDocument/2006/relationships/oleObject" Target="../embeddings/oleObject29.bin"/><Relationship Id="rId14" Type="http://schemas.openxmlformats.org/officeDocument/2006/relationships/image" Target="../media/image50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13" Type="http://schemas.openxmlformats.org/officeDocument/2006/relationships/oleObject" Target="../embeddings/oleObject37.bin"/><Relationship Id="rId18" Type="http://schemas.openxmlformats.org/officeDocument/2006/relationships/image" Target="../media/image58.wmf"/><Relationship Id="rId26" Type="http://schemas.openxmlformats.org/officeDocument/2006/relationships/image" Target="../media/image62.png"/><Relationship Id="rId3" Type="http://schemas.openxmlformats.org/officeDocument/2006/relationships/oleObject" Target="../embeddings/oleObject32.bin"/><Relationship Id="rId21" Type="http://schemas.openxmlformats.org/officeDocument/2006/relationships/oleObject" Target="../embeddings/oleObject41.bin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55.wmf"/><Relationship Id="rId17" Type="http://schemas.openxmlformats.org/officeDocument/2006/relationships/oleObject" Target="../embeddings/oleObject39.bin"/><Relationship Id="rId25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7.wmf"/><Relationship Id="rId20" Type="http://schemas.openxmlformats.org/officeDocument/2006/relationships/image" Target="../media/image59.w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2.wmf"/><Relationship Id="rId11" Type="http://schemas.openxmlformats.org/officeDocument/2006/relationships/oleObject" Target="../embeddings/oleObject36.bin"/><Relationship Id="rId24" Type="http://schemas.openxmlformats.org/officeDocument/2006/relationships/image" Target="../media/image60.wmf"/><Relationship Id="rId5" Type="http://schemas.openxmlformats.org/officeDocument/2006/relationships/oleObject" Target="../embeddings/oleObject33.bin"/><Relationship Id="rId15" Type="http://schemas.openxmlformats.org/officeDocument/2006/relationships/oleObject" Target="../embeddings/oleObject38.bin"/><Relationship Id="rId23" Type="http://schemas.openxmlformats.org/officeDocument/2006/relationships/oleObject" Target="../embeddings/oleObject43.bin"/><Relationship Id="rId28" Type="http://schemas.openxmlformats.org/officeDocument/2006/relationships/image" Target="../media/image61.wmf"/><Relationship Id="rId10" Type="http://schemas.openxmlformats.org/officeDocument/2006/relationships/image" Target="../media/image54.wmf"/><Relationship Id="rId19" Type="http://schemas.openxmlformats.org/officeDocument/2006/relationships/oleObject" Target="../embeddings/oleObject40.bin"/><Relationship Id="rId4" Type="http://schemas.openxmlformats.org/officeDocument/2006/relationships/image" Target="../media/image51.wmf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56.wmf"/><Relationship Id="rId22" Type="http://schemas.openxmlformats.org/officeDocument/2006/relationships/oleObject" Target="../embeddings/oleObject42.bin"/><Relationship Id="rId27" Type="http://schemas.openxmlformats.org/officeDocument/2006/relationships/oleObject" Target="../embeddings/oleObject45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5.wmf"/><Relationship Id="rId11" Type="http://schemas.openxmlformats.org/officeDocument/2006/relationships/image" Target="../media/image68.png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67.wmf"/><Relationship Id="rId4" Type="http://schemas.openxmlformats.org/officeDocument/2006/relationships/image" Target="../media/image64.wmf"/><Relationship Id="rId9" Type="http://schemas.openxmlformats.org/officeDocument/2006/relationships/oleObject" Target="../embeddings/oleObject49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13" Type="http://schemas.openxmlformats.org/officeDocument/2006/relationships/image" Target="../media/image73.wmf"/><Relationship Id="rId3" Type="http://schemas.openxmlformats.org/officeDocument/2006/relationships/image" Target="../media/image74.png"/><Relationship Id="rId7" Type="http://schemas.openxmlformats.org/officeDocument/2006/relationships/image" Target="../media/image70.wmf"/><Relationship Id="rId12" Type="http://schemas.openxmlformats.org/officeDocument/2006/relationships/oleObject" Target="../embeddings/oleObject5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51.bin"/><Relationship Id="rId11" Type="http://schemas.openxmlformats.org/officeDocument/2006/relationships/image" Target="../media/image72.wmf"/><Relationship Id="rId5" Type="http://schemas.openxmlformats.org/officeDocument/2006/relationships/image" Target="../media/image69.wmf"/><Relationship Id="rId10" Type="http://schemas.openxmlformats.org/officeDocument/2006/relationships/oleObject" Target="../embeddings/oleObject53.bin"/><Relationship Id="rId4" Type="http://schemas.openxmlformats.org/officeDocument/2006/relationships/oleObject" Target="../embeddings/oleObject50.bin"/><Relationship Id="rId9" Type="http://schemas.openxmlformats.org/officeDocument/2006/relationships/image" Target="../media/image71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9.png"/><Relationship Id="rId7" Type="http://schemas.openxmlformats.org/officeDocument/2006/relationships/image" Target="../media/image7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56.bin"/><Relationship Id="rId5" Type="http://schemas.openxmlformats.org/officeDocument/2006/relationships/image" Target="../media/image77.wmf"/><Relationship Id="rId4" Type="http://schemas.openxmlformats.org/officeDocument/2006/relationships/oleObject" Target="../embeddings/oleObject55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7" Type="http://schemas.openxmlformats.org/officeDocument/2006/relationships/image" Target="../media/image8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84.wmf"/><Relationship Id="rId5" Type="http://schemas.openxmlformats.org/officeDocument/2006/relationships/oleObject" Target="../embeddings/oleObject58.bin"/><Relationship Id="rId4" Type="http://schemas.openxmlformats.org/officeDocument/2006/relationships/image" Target="../media/image83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88.png"/><Relationship Id="rId7" Type="http://schemas.openxmlformats.org/officeDocument/2006/relationships/image" Target="../media/image8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60.bin"/><Relationship Id="rId5" Type="http://schemas.openxmlformats.org/officeDocument/2006/relationships/image" Target="../media/image86.wmf"/><Relationship Id="rId4" Type="http://schemas.openxmlformats.org/officeDocument/2006/relationships/oleObject" Target="../embeddings/oleObject59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94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95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7" Type="http://schemas.openxmlformats.org/officeDocument/2006/relationships/image" Target="../media/image9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100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1.png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7.jpeg"/><Relationship Id="rId4" Type="http://schemas.openxmlformats.org/officeDocument/2006/relationships/image" Target="../media/image13.wmf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20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60375" y="1692061"/>
            <a:ext cx="635798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  <a:p>
            <a:pPr marL="342900" lvl="0" indent="-342900"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міжмолекулярної взаємодії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сорбц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ії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 суть та види адсорбції.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 впливу на адсорбцію. Ізотерма адсорбції.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Абсорбція і розподіл.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Хроматограма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її характеристики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85720" y="742874"/>
            <a:ext cx="82724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uk-UA" sz="2000" dirty="0" smtClean="0">
                <a:solidFill>
                  <a:srgbClr val="FF0000"/>
                </a:solidFill>
                <a:latin typeface="Bookman Old Style" pitchFamily="18" charset="0"/>
                <a:sym typeface="Symbol" pitchFamily="18" charset="2"/>
              </a:rPr>
              <a:t>Сорбція та розподіл молекул між фазами. </a:t>
            </a:r>
            <a:r>
              <a:rPr lang="uk-UA" sz="2000" dirty="0" err="1" smtClean="0">
                <a:solidFill>
                  <a:srgbClr val="FF0000"/>
                </a:solidFill>
                <a:latin typeface="Bookman Old Style" pitchFamily="18" charset="0"/>
                <a:sym typeface="Symbol" pitchFamily="18" charset="2"/>
              </a:rPr>
              <a:t>Хроматограма</a:t>
            </a:r>
            <a:endParaRPr lang="ru-RU" sz="2000" dirty="0" smtClean="0">
              <a:solidFill>
                <a:srgbClr val="FF0000"/>
              </a:solidFill>
              <a:latin typeface="Bookman Old Style" pitchFamily="18" charset="0"/>
              <a:sym typeface="Symbol" pitchFamily="18" charset="2"/>
            </a:endParaRPr>
          </a:p>
        </p:txBody>
      </p:sp>
      <p:sp>
        <p:nvSpPr>
          <p:cNvPr id="3651586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51588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51590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067944" y="457200"/>
            <a:ext cx="18573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latin typeface="Bookman Old Style" pitchFamily="18" charset="0"/>
              </a:rPr>
              <a:t>Лекція 7</a:t>
            </a:r>
            <a:endParaRPr lang="ru-RU" sz="2000" dirty="0">
              <a:latin typeface="Bookman Old Style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0395" y="3883202"/>
            <a:ext cx="3999323" cy="2213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14282" y="4500570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7041" name="Rectangle 1"/>
          <p:cNvSpPr>
            <a:spLocks noChangeArrowheads="1"/>
          </p:cNvSpPr>
          <p:nvPr/>
        </p:nvSpPr>
        <p:spPr bwMode="auto">
          <a:xfrm>
            <a:off x="2643174" y="714356"/>
            <a:ext cx="62150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/>
              <a:t>Потенціали взаємодії газ – поверхня твердого тіла </a:t>
            </a:r>
          </a:p>
        </p:txBody>
      </p:sp>
      <p:pic>
        <p:nvPicPr>
          <p:cNvPr id="6" name="Рисунок 5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57752" y="1285860"/>
            <a:ext cx="385765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7042" name="Object 2"/>
          <p:cNvGraphicFramePr>
            <a:graphicFrameLocks noChangeAspect="1"/>
          </p:cNvGraphicFramePr>
          <p:nvPr/>
        </p:nvGraphicFramePr>
        <p:xfrm>
          <a:off x="285720" y="3929066"/>
          <a:ext cx="3895251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6" r:id="rId4" imgW="2462731" imgH="368140" progId="">
                  <p:embed/>
                </p:oleObj>
              </mc:Choice>
              <mc:Fallback>
                <p:oleObj r:id="rId4" imgW="2462731" imgH="3681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3929066"/>
                        <a:ext cx="3895251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4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7044" name="Object 4"/>
          <p:cNvGraphicFramePr>
            <a:graphicFrameLocks noChangeAspect="1"/>
          </p:cNvGraphicFramePr>
          <p:nvPr/>
        </p:nvGraphicFramePr>
        <p:xfrm>
          <a:off x="785786" y="1500174"/>
          <a:ext cx="1359064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" r:id="rId6" imgW="749300" imgH="393700" progId="">
                  <p:embed/>
                </p:oleObj>
              </mc:Choice>
              <mc:Fallback>
                <p:oleObj r:id="rId6" imgW="749300" imgH="3937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786" y="1500174"/>
                        <a:ext cx="1359064" cy="7143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4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7046" name="Object 6"/>
          <p:cNvGraphicFramePr>
            <a:graphicFrameLocks noChangeAspect="1"/>
          </p:cNvGraphicFramePr>
          <p:nvPr/>
        </p:nvGraphicFramePr>
        <p:xfrm>
          <a:off x="2571736" y="1500174"/>
          <a:ext cx="857256" cy="750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8" r:id="rId8" imgW="456803" imgH="406048" progId="">
                  <p:embed/>
                </p:oleObj>
              </mc:Choice>
              <mc:Fallback>
                <p:oleObj r:id="rId8" imgW="456803" imgH="406048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36" y="1500174"/>
                        <a:ext cx="857256" cy="7500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4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7048" name="Object 8"/>
          <p:cNvGraphicFramePr>
            <a:graphicFrameLocks noChangeAspect="1"/>
          </p:cNvGraphicFramePr>
          <p:nvPr/>
        </p:nvGraphicFramePr>
        <p:xfrm>
          <a:off x="627870" y="2428868"/>
          <a:ext cx="2317976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" r:id="rId10" imgW="1308100" imgH="368300" progId="">
                  <p:embed/>
                </p:oleObj>
              </mc:Choice>
              <mc:Fallback>
                <p:oleObj r:id="rId10" imgW="1308100" imgH="36830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870" y="2428868"/>
                        <a:ext cx="2317976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5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7050" name="Object 10"/>
          <p:cNvGraphicFramePr>
            <a:graphicFrameLocks noChangeAspect="1"/>
          </p:cNvGraphicFramePr>
          <p:nvPr/>
        </p:nvGraphicFramePr>
        <p:xfrm>
          <a:off x="3286116" y="2428868"/>
          <a:ext cx="714380" cy="638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0" r:id="rId12" imgW="444114" imgH="406048" progId="">
                  <p:embed/>
                </p:oleObj>
              </mc:Choice>
              <mc:Fallback>
                <p:oleObj r:id="rId12" imgW="444114" imgH="406048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16" y="2428868"/>
                        <a:ext cx="714380" cy="6383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" name="Прямая соединительная линия 16"/>
          <p:cNvCxnSpPr/>
          <p:nvPr/>
        </p:nvCxnSpPr>
        <p:spPr>
          <a:xfrm>
            <a:off x="428596" y="2357430"/>
            <a:ext cx="4000528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705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7052" name="Object 12"/>
          <p:cNvGraphicFramePr>
            <a:graphicFrameLocks noChangeAspect="1"/>
          </p:cNvGraphicFramePr>
          <p:nvPr/>
        </p:nvGraphicFramePr>
        <p:xfrm>
          <a:off x="357157" y="3286124"/>
          <a:ext cx="3759895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1" r:id="rId14" imgW="2387600" imgH="368300" progId="">
                  <p:embed/>
                </p:oleObj>
              </mc:Choice>
              <mc:Fallback>
                <p:oleObj r:id="rId14" imgW="2387600" imgH="36830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7" y="3286124"/>
                        <a:ext cx="3759895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Прямая соединительная линия 20"/>
          <p:cNvCxnSpPr/>
          <p:nvPr/>
        </p:nvCxnSpPr>
        <p:spPr>
          <a:xfrm>
            <a:off x="357158" y="3143248"/>
            <a:ext cx="4000528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705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7054" name="Object 14"/>
          <p:cNvGraphicFramePr>
            <a:graphicFrameLocks noChangeAspect="1"/>
          </p:cNvGraphicFramePr>
          <p:nvPr/>
        </p:nvGraphicFramePr>
        <p:xfrm>
          <a:off x="4214810" y="3571876"/>
          <a:ext cx="714380" cy="750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2" r:id="rId16" imgW="380670" imgH="406048" progId="">
                  <p:embed/>
                </p:oleObj>
              </mc:Choice>
              <mc:Fallback>
                <p:oleObj r:id="rId16" imgW="380670" imgH="406048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4810" y="3571876"/>
                        <a:ext cx="714380" cy="7500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Прямоугольник 24"/>
          <p:cNvSpPr/>
          <p:nvPr/>
        </p:nvSpPr>
        <p:spPr>
          <a:xfrm>
            <a:off x="285720" y="4572008"/>
            <a:ext cx="35444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 smtClean="0">
                <a:solidFill>
                  <a:srgbClr val="FF0000"/>
                </a:solidFill>
                <a:latin typeface="+mj-lt"/>
                <a:ea typeface="Times New Roman" pitchFamily="18" charset="0"/>
              </a:rPr>
              <a:t>Потенціал </a:t>
            </a:r>
            <a:r>
              <a:rPr lang="uk-UA" sz="1600" b="1" dirty="0" err="1" smtClean="0">
                <a:solidFill>
                  <a:srgbClr val="FF0000"/>
                </a:solidFill>
                <a:latin typeface="+mj-lt"/>
                <a:ea typeface="Times New Roman" pitchFamily="18" charset="0"/>
              </a:rPr>
              <a:t>Леннарда-Джонса</a:t>
            </a:r>
            <a:r>
              <a:rPr lang="uk-UA" sz="1600" b="1" dirty="0" smtClean="0">
                <a:solidFill>
                  <a:srgbClr val="FF0000"/>
                </a:solidFill>
                <a:latin typeface="+mj-lt"/>
                <a:ea typeface="Times New Roman" pitchFamily="18" charset="0"/>
              </a:rPr>
              <a:t> 6-</a:t>
            </a:r>
            <a:r>
              <a:rPr lang="en-US" sz="1600" b="1" dirty="0" smtClean="0">
                <a:solidFill>
                  <a:srgbClr val="FF0000"/>
                </a:solidFill>
                <a:latin typeface="+mj-lt"/>
                <a:ea typeface="Times New Roman" pitchFamily="18" charset="0"/>
              </a:rPr>
              <a:t>12</a:t>
            </a:r>
            <a:endParaRPr lang="ru-RU" sz="1600" b="1" dirty="0" smtClean="0">
              <a:solidFill>
                <a:srgbClr val="FF0000"/>
              </a:solidFill>
              <a:latin typeface="+mj-lt"/>
              <a:ea typeface="Times New Roman" pitchFamily="18" charset="0"/>
            </a:endParaRPr>
          </a:p>
        </p:txBody>
      </p:sp>
      <p:sp>
        <p:nvSpPr>
          <p:cNvPr id="8705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7056" name="Object 16"/>
          <p:cNvGraphicFramePr>
            <a:graphicFrameLocks noChangeAspect="1"/>
          </p:cNvGraphicFramePr>
          <p:nvPr/>
        </p:nvGraphicFramePr>
        <p:xfrm>
          <a:off x="857224" y="4929198"/>
          <a:ext cx="2390986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3" r:id="rId18" imgW="1562100" imgH="469900" progId="">
                  <p:embed/>
                </p:oleObj>
              </mc:Choice>
              <mc:Fallback>
                <p:oleObj r:id="rId18" imgW="1562100" imgH="46990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24" y="4929198"/>
                        <a:ext cx="2390986" cy="7143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Прямоугольник 27"/>
          <p:cNvSpPr/>
          <p:nvPr/>
        </p:nvSpPr>
        <p:spPr>
          <a:xfrm>
            <a:off x="4071934" y="4572008"/>
            <a:ext cx="24363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 smtClean="0">
                <a:solidFill>
                  <a:srgbClr val="FF0000"/>
                </a:solidFill>
                <a:latin typeface="+mj-lt"/>
                <a:ea typeface="Times New Roman" pitchFamily="18" charset="0"/>
              </a:rPr>
              <a:t>Потенціал </a:t>
            </a:r>
            <a:r>
              <a:rPr lang="uk-UA" sz="1600" b="1" dirty="0" err="1" smtClean="0">
                <a:solidFill>
                  <a:srgbClr val="FF0000"/>
                </a:solidFill>
                <a:latin typeface="+mj-lt"/>
                <a:ea typeface="Times New Roman" pitchFamily="18" charset="0"/>
              </a:rPr>
              <a:t>Сюзерленда</a:t>
            </a:r>
            <a:endParaRPr lang="ru-RU" sz="1600" b="1" dirty="0" smtClean="0">
              <a:solidFill>
                <a:srgbClr val="FF0000"/>
              </a:solidFill>
              <a:latin typeface="+mj-lt"/>
              <a:ea typeface="Times New Roman" pitchFamily="18" charset="0"/>
            </a:endParaRPr>
          </a:p>
        </p:txBody>
      </p:sp>
      <p:sp>
        <p:nvSpPr>
          <p:cNvPr id="8705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7058" name="Object 18"/>
          <p:cNvGraphicFramePr>
            <a:graphicFrameLocks noChangeAspect="1"/>
          </p:cNvGraphicFramePr>
          <p:nvPr/>
        </p:nvGraphicFramePr>
        <p:xfrm>
          <a:off x="4214809" y="5000636"/>
          <a:ext cx="1129069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4" r:id="rId20" imgW="685800" imgH="393700" progId="">
                  <p:embed/>
                </p:oleObj>
              </mc:Choice>
              <mc:Fallback>
                <p:oleObj r:id="rId20" imgW="685800" imgH="39370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4809" y="5000636"/>
                        <a:ext cx="1129069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7060" name="Object 20"/>
          <p:cNvGraphicFramePr>
            <a:graphicFrameLocks noChangeAspect="1"/>
          </p:cNvGraphicFramePr>
          <p:nvPr/>
        </p:nvGraphicFramePr>
        <p:xfrm>
          <a:off x="5429256" y="4929198"/>
          <a:ext cx="500066" cy="5921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5" r:id="rId22" imgW="368140" imgH="431613" progId="">
                  <p:embed/>
                </p:oleObj>
              </mc:Choice>
              <mc:Fallback>
                <p:oleObj r:id="rId22" imgW="368140" imgH="431613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6" y="4929198"/>
                        <a:ext cx="500066" cy="59218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63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7062" name="Object 22"/>
          <p:cNvGraphicFramePr>
            <a:graphicFrameLocks noChangeAspect="1"/>
          </p:cNvGraphicFramePr>
          <p:nvPr/>
        </p:nvGraphicFramePr>
        <p:xfrm>
          <a:off x="4071934" y="5643578"/>
          <a:ext cx="1428760" cy="6482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6" r:id="rId24" imgW="1028700" imgH="469900" progId="">
                  <p:embed/>
                </p:oleObj>
              </mc:Choice>
              <mc:Fallback>
                <p:oleObj r:id="rId24" imgW="1028700" imgH="46990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5643578"/>
                        <a:ext cx="1428760" cy="64823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65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7064" name="Object 24"/>
          <p:cNvGraphicFramePr>
            <a:graphicFrameLocks noChangeAspect="1"/>
          </p:cNvGraphicFramePr>
          <p:nvPr/>
        </p:nvGraphicFramePr>
        <p:xfrm>
          <a:off x="5715008" y="5643578"/>
          <a:ext cx="571504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7" r:id="rId26" imgW="380835" imgH="431613" progId="">
                  <p:embed/>
                </p:oleObj>
              </mc:Choice>
              <mc:Fallback>
                <p:oleObj r:id="rId26" imgW="380835" imgH="431613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8" y="5643578"/>
                        <a:ext cx="571504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8" name="Рисунок 37"/>
          <p:cNvPicPr/>
          <p:nvPr/>
        </p:nvPicPr>
        <p:blipFill>
          <a:blip r:embed="rId28" cstate="screen"/>
          <a:srcRect/>
          <a:stretch>
            <a:fillRect/>
          </a:stretch>
        </p:blipFill>
        <p:spPr bwMode="auto">
          <a:xfrm>
            <a:off x="6643670" y="4572008"/>
            <a:ext cx="2286048" cy="1739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Прямоугольник 38"/>
          <p:cNvSpPr/>
          <p:nvPr/>
        </p:nvSpPr>
        <p:spPr>
          <a:xfrm>
            <a:off x="1071538" y="5643578"/>
            <a:ext cx="19778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 smtClean="0">
                <a:solidFill>
                  <a:srgbClr val="FF0000"/>
                </a:solidFill>
                <a:latin typeface="+mj-lt"/>
                <a:ea typeface="Times New Roman" pitchFamily="18" charset="0"/>
              </a:rPr>
              <a:t>Потенціал </a:t>
            </a:r>
            <a:r>
              <a:rPr lang="uk-UA" sz="1600" b="1" dirty="0" err="1" smtClean="0">
                <a:solidFill>
                  <a:srgbClr val="FF0000"/>
                </a:solidFill>
                <a:latin typeface="+mj-lt"/>
                <a:ea typeface="Times New Roman" pitchFamily="18" charset="0"/>
              </a:rPr>
              <a:t>Юкави</a:t>
            </a:r>
            <a:r>
              <a:rPr lang="uk-UA" sz="1600" b="1" dirty="0" smtClean="0">
                <a:solidFill>
                  <a:srgbClr val="FF0000"/>
                </a:solidFill>
                <a:latin typeface="+mj-lt"/>
                <a:ea typeface="Times New Roman" pitchFamily="18" charset="0"/>
              </a:rPr>
              <a:t> </a:t>
            </a:r>
            <a:endParaRPr lang="ru-RU" sz="1600" b="1" dirty="0" smtClean="0">
              <a:solidFill>
                <a:srgbClr val="FF0000"/>
              </a:solidFill>
              <a:latin typeface="+mj-lt"/>
              <a:ea typeface="Times New Roman" pitchFamily="18" charset="0"/>
            </a:endParaRPr>
          </a:p>
        </p:txBody>
      </p:sp>
      <p:sp>
        <p:nvSpPr>
          <p:cNvPr id="87067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7066" name="Object 26"/>
          <p:cNvGraphicFramePr>
            <a:graphicFrameLocks noChangeAspect="1"/>
          </p:cNvGraphicFramePr>
          <p:nvPr/>
        </p:nvGraphicFramePr>
        <p:xfrm>
          <a:off x="809599" y="5929330"/>
          <a:ext cx="2476517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8" r:id="rId29" imgW="1485255" imgH="253890" progId="">
                  <p:embed/>
                </p:oleObj>
              </mc:Choice>
              <mc:Fallback>
                <p:oleObj r:id="rId29" imgW="1485255" imgH="253890" progId="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599" y="5929330"/>
                        <a:ext cx="2476517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00034" y="2643182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6017" name="Rectangle 1"/>
          <p:cNvSpPr>
            <a:spLocks noChangeArrowheads="1"/>
          </p:cNvSpPr>
          <p:nvPr/>
        </p:nvSpPr>
        <p:spPr bwMode="auto">
          <a:xfrm>
            <a:off x="1714480" y="709979"/>
            <a:ext cx="72152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err="1" smtClean="0"/>
              <a:t>Фактори</a:t>
            </a:r>
            <a:r>
              <a:rPr lang="ru-RU" b="1" dirty="0" smtClean="0"/>
              <a:t> </a:t>
            </a:r>
            <a:r>
              <a:rPr lang="uk-UA" b="1" dirty="0" smtClean="0"/>
              <a:t>які </a:t>
            </a:r>
            <a:r>
              <a:rPr lang="ru-RU" b="1" dirty="0" err="1" smtClean="0"/>
              <a:t>впливають</a:t>
            </a:r>
            <a:r>
              <a:rPr lang="ru-RU" b="1" dirty="0" smtClean="0"/>
              <a:t> на </a:t>
            </a:r>
            <a:r>
              <a:rPr lang="ru-RU" b="1" dirty="0" err="1" smtClean="0"/>
              <a:t>адсорбцію</a:t>
            </a:r>
            <a:r>
              <a:rPr lang="ru-RU" b="1" dirty="0" smtClean="0"/>
              <a:t> </a:t>
            </a:r>
            <a:r>
              <a:rPr lang="ru-RU" b="1" dirty="0" err="1" smtClean="0"/>
              <a:t>газів</a:t>
            </a:r>
            <a:r>
              <a:rPr lang="ru-RU" b="1" dirty="0" smtClean="0"/>
              <a:t> </a:t>
            </a:r>
            <a:r>
              <a:rPr lang="ru-RU" b="1" dirty="0" err="1" smtClean="0"/>
              <a:t>поверхнею</a:t>
            </a:r>
            <a:r>
              <a:rPr lang="ru-RU" b="1" dirty="0" smtClean="0"/>
              <a:t> твердого </a:t>
            </a:r>
            <a:r>
              <a:rPr lang="ru-RU" b="1" dirty="0" err="1" smtClean="0"/>
              <a:t>тіла</a:t>
            </a:r>
            <a:endParaRPr lang="ru-RU" b="1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214422"/>
            <a:ext cx="453630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dirty="0" smtClean="0">
                <a:latin typeface="+mj-lt"/>
              </a:rPr>
              <a:t>1. </a:t>
            </a:r>
            <a:r>
              <a:rPr lang="ru-RU" sz="1500" i="1" dirty="0" smtClean="0">
                <a:solidFill>
                  <a:srgbClr val="FF0000"/>
                </a:solidFill>
                <a:latin typeface="+mj-lt"/>
              </a:rPr>
              <a:t>Природа</a:t>
            </a:r>
            <a:r>
              <a:rPr lang="en-US" sz="1500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uk-UA" sz="1500" i="1" dirty="0" smtClean="0">
                <a:solidFill>
                  <a:srgbClr val="FF0000"/>
                </a:solidFill>
                <a:latin typeface="+mj-lt"/>
              </a:rPr>
              <a:t>поверхні </a:t>
            </a:r>
            <a:r>
              <a:rPr lang="ru-RU" sz="1500" i="1" dirty="0" smtClean="0">
                <a:solidFill>
                  <a:srgbClr val="FF0000"/>
                </a:solidFill>
                <a:latin typeface="+mj-lt"/>
              </a:rPr>
              <a:t>адсорбенту</a:t>
            </a:r>
            <a:r>
              <a:rPr lang="ru-RU" sz="1500" i="1" dirty="0" smtClean="0">
                <a:latin typeface="+mj-lt"/>
              </a:rPr>
              <a:t>, </a:t>
            </a:r>
            <a:r>
              <a:rPr lang="ru-RU" sz="1500" i="1" dirty="0" err="1" smtClean="0">
                <a:latin typeface="+mj-lt"/>
              </a:rPr>
              <a:t>його</a:t>
            </a:r>
            <a:r>
              <a:rPr lang="ru-RU" sz="1500" i="1" dirty="0" smtClean="0">
                <a:latin typeface="+mj-lt"/>
              </a:rPr>
              <a:t> </a:t>
            </a:r>
            <a:r>
              <a:rPr lang="ru-RU" sz="1500" i="1" dirty="0" err="1" smtClean="0">
                <a:latin typeface="+mj-lt"/>
              </a:rPr>
              <a:t>пористість</a:t>
            </a:r>
            <a:r>
              <a:rPr lang="ru-RU" sz="1500" dirty="0" smtClean="0">
                <a:latin typeface="+mj-lt"/>
              </a:rPr>
              <a:t>. </a:t>
            </a:r>
            <a:endParaRPr lang="ru-RU" sz="1500" dirty="0">
              <a:latin typeface="+mj-lt"/>
            </a:endParaRPr>
          </a:p>
        </p:txBody>
      </p:sp>
      <p:sp>
        <p:nvSpPr>
          <p:cNvPr id="1044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4449" name="Object 1"/>
          <p:cNvGraphicFramePr>
            <a:graphicFrameLocks noChangeAspect="1"/>
          </p:cNvGraphicFramePr>
          <p:nvPr/>
        </p:nvGraphicFramePr>
        <p:xfrm>
          <a:off x="1000100" y="1571612"/>
          <a:ext cx="1060450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Формула" r:id="rId3" imgW="634725" imgH="393529" progId="Equation.3">
                  <p:embed/>
                </p:oleObj>
              </mc:Choice>
              <mc:Fallback>
                <p:oleObj name="Формула" r:id="rId3" imgW="634725" imgH="393529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0" y="1571612"/>
                        <a:ext cx="1060450" cy="642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2285985" y="1643050"/>
            <a:ext cx="592935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u="sng" dirty="0" err="1" smtClean="0">
                <a:solidFill>
                  <a:srgbClr val="FF0000"/>
                </a:solidFill>
                <a:latin typeface="+mj-lt"/>
              </a:rPr>
              <a:t>Капілярна</a:t>
            </a:r>
            <a:r>
              <a:rPr lang="ru-RU" sz="1500" i="1" u="sng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i="1" u="sng" dirty="0" err="1" smtClean="0">
                <a:solidFill>
                  <a:srgbClr val="FF0000"/>
                </a:solidFill>
                <a:latin typeface="+mj-lt"/>
              </a:rPr>
              <a:t>конденсація</a:t>
            </a:r>
            <a:r>
              <a:rPr lang="ru-RU" sz="1500" i="1" u="sng" dirty="0" smtClean="0">
                <a:solidFill>
                  <a:srgbClr val="FF0000"/>
                </a:solidFill>
                <a:latin typeface="+mj-lt"/>
              </a:rPr>
              <a:t>- </a:t>
            </a:r>
            <a:r>
              <a:rPr lang="ru-RU" sz="1500" dirty="0" err="1" smtClean="0">
                <a:latin typeface="+mj-lt"/>
              </a:rPr>
              <a:t>конденсація</a:t>
            </a:r>
            <a:r>
              <a:rPr lang="ru-RU" sz="1500" dirty="0" smtClean="0">
                <a:latin typeface="+mj-lt"/>
              </a:rPr>
              <a:t> пари </a:t>
            </a:r>
            <a:r>
              <a:rPr lang="ru-RU" sz="1500" dirty="0" err="1" smtClean="0">
                <a:latin typeface="+mj-lt"/>
              </a:rPr>
              <a:t>речовин</a:t>
            </a:r>
            <a:r>
              <a:rPr lang="ru-RU" sz="1500" dirty="0" smtClean="0">
                <a:latin typeface="+mj-lt"/>
              </a:rPr>
              <a:t> у </a:t>
            </a:r>
            <a:r>
              <a:rPr lang="ru-RU" sz="1500" dirty="0" err="1" smtClean="0">
                <a:latin typeface="+mj-lt"/>
              </a:rPr>
              <a:t>вигляді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рідкої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фази</a:t>
            </a:r>
            <a:r>
              <a:rPr lang="ru-RU" sz="1500" dirty="0" smtClean="0">
                <a:latin typeface="+mj-lt"/>
              </a:rPr>
              <a:t> в </a:t>
            </a:r>
            <a:r>
              <a:rPr lang="ru-RU" sz="1500" dirty="0" err="1" smtClean="0">
                <a:latin typeface="+mj-lt"/>
              </a:rPr>
              <a:t>процесі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адсорбції</a:t>
            </a:r>
            <a:r>
              <a:rPr lang="ru-RU" sz="1500" dirty="0" smtClean="0">
                <a:latin typeface="+mj-lt"/>
              </a:rPr>
              <a:t>  в порах адсорбента</a:t>
            </a:r>
            <a:endParaRPr lang="ru-RU" sz="1500" dirty="0"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0034" y="2214554"/>
            <a:ext cx="821537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+mj-lt"/>
              </a:rPr>
              <a:t>Приклад пористого адсорбенту – </a:t>
            </a:r>
            <a:r>
              <a:rPr lang="ru-RU" sz="1500" dirty="0" err="1" smtClean="0">
                <a:latin typeface="+mj-lt"/>
              </a:rPr>
              <a:t>активоване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вугілля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i="1" dirty="0" smtClean="0">
                <a:latin typeface="+mj-lt"/>
              </a:rPr>
              <a:t>S</a:t>
            </a:r>
            <a:r>
              <a:rPr lang="ru-RU" sz="1500" i="1" baseline="-25000" dirty="0" smtClean="0">
                <a:latin typeface="+mj-lt"/>
              </a:rPr>
              <a:t>ПИТ</a:t>
            </a:r>
            <a:r>
              <a:rPr lang="ru-RU" sz="1500" dirty="0" smtClean="0">
                <a:latin typeface="+mj-lt"/>
              </a:rPr>
              <a:t>  до 5</a:t>
            </a:r>
            <a:r>
              <a:rPr lang="ru-RU" sz="1500" baseline="30000" dirty="0" smtClean="0">
                <a:latin typeface="+mj-lt"/>
              </a:rPr>
              <a:t>.</a:t>
            </a:r>
            <a:r>
              <a:rPr lang="ru-RU" sz="1500" dirty="0" smtClean="0">
                <a:latin typeface="+mj-lt"/>
              </a:rPr>
              <a:t>10</a:t>
            </a:r>
            <a:r>
              <a:rPr lang="ru-RU" sz="1500" baseline="30000" dirty="0" smtClean="0">
                <a:latin typeface="+mj-lt"/>
              </a:rPr>
              <a:t>3</a:t>
            </a:r>
            <a:r>
              <a:rPr lang="ru-RU" sz="1500" dirty="0" smtClean="0">
                <a:latin typeface="+mj-lt"/>
              </a:rPr>
              <a:t> м</a:t>
            </a:r>
            <a:r>
              <a:rPr lang="ru-RU" sz="1500" baseline="30000" dirty="0" smtClean="0">
                <a:latin typeface="+mj-lt"/>
              </a:rPr>
              <a:t>2</a:t>
            </a:r>
            <a:r>
              <a:rPr lang="ru-RU" sz="1500" dirty="0" smtClean="0">
                <a:latin typeface="+mj-lt"/>
              </a:rPr>
              <a:t>/г</a:t>
            </a:r>
            <a:endParaRPr lang="ru-RU" sz="1500" dirty="0">
              <a:latin typeface="+mj-lt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500034" y="350043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00034" y="2786058"/>
            <a:ext cx="821537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 smtClean="0">
                <a:latin typeface="+mj-lt"/>
              </a:rPr>
              <a:t>2. </a:t>
            </a:r>
            <a:r>
              <a:rPr lang="ru-RU" sz="1500" i="1" dirty="0" smtClean="0">
                <a:solidFill>
                  <a:srgbClr val="FF0000"/>
                </a:solidFill>
                <a:latin typeface="+mj-lt"/>
              </a:rPr>
              <a:t>Природа </a:t>
            </a:r>
            <a:r>
              <a:rPr lang="ru-RU" sz="1500" i="1" dirty="0" err="1" smtClean="0">
                <a:solidFill>
                  <a:srgbClr val="FF0000"/>
                </a:solidFill>
                <a:latin typeface="+mj-lt"/>
              </a:rPr>
              <a:t>адсорбтиву</a:t>
            </a:r>
            <a:r>
              <a:rPr lang="ru-RU" sz="1500" dirty="0" smtClean="0">
                <a:latin typeface="+mj-lt"/>
              </a:rPr>
              <a:t>. </a:t>
            </a:r>
            <a:r>
              <a:rPr lang="ru-RU" sz="1500" dirty="0" err="1" smtClean="0">
                <a:latin typeface="+mj-lt"/>
              </a:rPr>
              <a:t>Адсорбція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газів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і</a:t>
            </a:r>
            <a:r>
              <a:rPr lang="ru-RU" sz="1500" dirty="0" smtClean="0">
                <a:latin typeface="+mj-lt"/>
              </a:rPr>
              <a:t> пари </a:t>
            </a:r>
            <a:r>
              <a:rPr lang="ru-RU" sz="1500" dirty="0" err="1" smtClean="0">
                <a:latin typeface="+mj-lt"/>
              </a:rPr>
              <a:t>речовин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залежить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від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критичної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температури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їх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зрідження</a:t>
            </a:r>
            <a:r>
              <a:rPr lang="ru-RU" sz="1500" dirty="0" smtClean="0">
                <a:latin typeface="+mj-lt"/>
              </a:rPr>
              <a:t>, </a:t>
            </a:r>
            <a:r>
              <a:rPr lang="ru-RU" sz="1500" dirty="0" err="1" smtClean="0">
                <a:latin typeface="+mj-lt"/>
              </a:rPr>
              <a:t>чим</a:t>
            </a:r>
            <a:r>
              <a:rPr lang="ru-RU" sz="1500" dirty="0" smtClean="0">
                <a:latin typeface="+mj-lt"/>
              </a:rPr>
              <a:t> вона </a:t>
            </a:r>
            <a:r>
              <a:rPr lang="ru-RU" sz="1500" dirty="0" err="1" smtClean="0">
                <a:latin typeface="+mj-lt"/>
              </a:rPr>
              <a:t>вища</a:t>
            </a:r>
            <a:r>
              <a:rPr lang="ru-RU" sz="1500" dirty="0" smtClean="0">
                <a:latin typeface="+mj-lt"/>
              </a:rPr>
              <a:t>, </a:t>
            </a:r>
            <a:r>
              <a:rPr lang="ru-RU" sz="1500" dirty="0" err="1" smtClean="0">
                <a:latin typeface="+mj-lt"/>
              </a:rPr>
              <a:t>тим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краще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відбувається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адсорбція</a:t>
            </a:r>
            <a:r>
              <a:rPr lang="ru-RU" sz="1500" dirty="0" smtClean="0">
                <a:latin typeface="+mj-lt"/>
              </a:rPr>
              <a:t>.</a:t>
            </a:r>
            <a:endParaRPr lang="ru-RU" sz="1500" dirty="0">
              <a:latin typeface="+mj-lt"/>
            </a:endParaRPr>
          </a:p>
        </p:txBody>
      </p:sp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500034" y="3666397"/>
            <a:ext cx="8215370" cy="103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500" dirty="0" smtClean="0">
                <a:latin typeface="+mj-lt"/>
              </a:rPr>
              <a:t>3. </a:t>
            </a:r>
            <a:r>
              <a:rPr lang="uk-UA" sz="1500" i="1" dirty="0" smtClean="0">
                <a:solidFill>
                  <a:srgbClr val="FF0000"/>
                </a:solidFill>
                <a:latin typeface="+mj-lt"/>
              </a:rPr>
              <a:t>Тиск у газовій фазі над поверхнею твердого тіла</a:t>
            </a:r>
            <a:r>
              <a:rPr lang="uk-UA" sz="1500" i="1" dirty="0" smtClean="0">
                <a:latin typeface="+mj-lt"/>
              </a:rPr>
              <a:t>. 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500" dirty="0" smtClean="0">
                <a:latin typeface="+mj-lt"/>
              </a:rPr>
              <a:t>Величина адсорбції пропорційна тиску </a:t>
            </a:r>
            <a:r>
              <a:rPr lang="uk-UA" sz="1500" dirty="0" err="1" smtClean="0">
                <a:latin typeface="+mj-lt"/>
              </a:rPr>
              <a:t>адсорбата</a:t>
            </a:r>
            <a:r>
              <a:rPr lang="uk-UA" sz="1500" dirty="0" smtClean="0">
                <a:latin typeface="+mj-lt"/>
              </a:rPr>
              <a:t> в газовій фазі. Максимального граничного значення адсорбція досягає, коли вся поверхня адсорбційних центрів буде зайнята молекулами </a:t>
            </a:r>
            <a:r>
              <a:rPr lang="uk-UA" sz="1500" dirty="0" err="1" smtClean="0">
                <a:latin typeface="+mj-lt"/>
              </a:rPr>
              <a:t>адсорбату</a:t>
            </a:r>
            <a:r>
              <a:rPr lang="uk-UA" sz="1500" dirty="0" smtClean="0">
                <a:latin typeface="+mj-lt"/>
              </a:rPr>
              <a:t> й утвориться насичений мономолекулярний шар</a:t>
            </a:r>
            <a:r>
              <a:rPr lang="uk-UA" sz="1600" dirty="0" smtClean="0"/>
              <a:t>.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357158" y="4786322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4452" name="Rectangle 4"/>
          <p:cNvSpPr>
            <a:spLocks noChangeArrowheads="1"/>
          </p:cNvSpPr>
          <p:nvPr/>
        </p:nvSpPr>
        <p:spPr bwMode="auto">
          <a:xfrm>
            <a:off x="357158" y="4929198"/>
            <a:ext cx="550072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500" i="1" dirty="0" smtClean="0">
                <a:latin typeface="+mj-lt"/>
              </a:rPr>
              <a:t>4. </a:t>
            </a:r>
            <a:r>
              <a:rPr lang="uk-UA" sz="1500" i="1" dirty="0" smtClean="0">
                <a:solidFill>
                  <a:srgbClr val="FF0000"/>
                </a:solidFill>
                <a:latin typeface="+mj-lt"/>
              </a:rPr>
              <a:t>Температура</a:t>
            </a:r>
            <a:r>
              <a:rPr lang="uk-UA" sz="1500" dirty="0" smtClean="0">
                <a:latin typeface="+mj-lt"/>
              </a:rPr>
              <a:t>. </a:t>
            </a:r>
            <a:endParaRPr lang="en-US" sz="1500" dirty="0" smtClean="0">
              <a:latin typeface="+mj-lt"/>
            </a:endParaRP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500" dirty="0" smtClean="0">
                <a:latin typeface="+mj-lt"/>
              </a:rPr>
              <a:t>Підвищення зменшує фізичну </a:t>
            </a:r>
            <a:endParaRPr lang="en-US" sz="1500" dirty="0" smtClean="0">
              <a:latin typeface="+mj-lt"/>
            </a:endParaRP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500" dirty="0" smtClean="0">
                <a:latin typeface="+mj-lt"/>
              </a:rPr>
              <a:t>адсорбцію та підвищує десорбцію</a:t>
            </a:r>
            <a:r>
              <a:rPr lang="uk-UA" sz="1600" dirty="0" smtClean="0"/>
              <a:t>.</a:t>
            </a: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5000628" y="4857760"/>
            <a:ext cx="3571865" cy="1785950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57158" y="171448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3425" name="Rectangle 1"/>
          <p:cNvSpPr>
            <a:spLocks noChangeArrowheads="1"/>
          </p:cNvSpPr>
          <p:nvPr/>
        </p:nvSpPr>
        <p:spPr bwMode="auto">
          <a:xfrm>
            <a:off x="4357686" y="714356"/>
            <a:ext cx="4357718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/>
              <a:t>Характеристики адсорбції. </a:t>
            </a:r>
            <a:r>
              <a:rPr lang="uk-UA" b="1" dirty="0" err="1" smtClean="0"/>
              <a:t>Селективніть</a:t>
            </a:r>
            <a:r>
              <a:rPr lang="uk-UA" b="1" dirty="0" smtClean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1285860"/>
            <a:ext cx="857256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b="1" i="1" dirty="0" smtClean="0">
                <a:solidFill>
                  <a:srgbClr val="FF0000"/>
                </a:solidFill>
                <a:latin typeface="+mj-lt"/>
              </a:rPr>
              <a:t>Селективність</a:t>
            </a:r>
            <a:r>
              <a:rPr lang="uk-UA" sz="1500" dirty="0" smtClean="0">
                <a:latin typeface="+mj-lt"/>
              </a:rPr>
              <a:t> </a:t>
            </a:r>
            <a:r>
              <a:rPr lang="uk-UA" sz="1500" dirty="0" smtClean="0">
                <a:latin typeface="+mj-lt"/>
              </a:rPr>
              <a:t>-  полягає в неоднаковій здатності компонент суміші газів чи розчину до адсорбції</a:t>
            </a:r>
            <a:endParaRPr lang="ru-RU" sz="1500" dirty="0"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1857364"/>
            <a:ext cx="842968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b="1" i="1" dirty="0" smtClean="0">
                <a:solidFill>
                  <a:srgbClr val="FF0000"/>
                </a:solidFill>
                <a:latin typeface="+mj-lt"/>
              </a:rPr>
              <a:t>Коефіцієнт розділення </a:t>
            </a:r>
            <a:r>
              <a:rPr lang="uk-UA" sz="1500" b="1" i="1" dirty="0" smtClean="0">
                <a:latin typeface="+mj-lt"/>
              </a:rPr>
              <a:t>-</a:t>
            </a:r>
            <a:r>
              <a:rPr lang="uk-UA" sz="1500" dirty="0" smtClean="0">
                <a:latin typeface="+mj-lt"/>
              </a:rPr>
              <a:t> відношення концентрації компонентів, що адсорбуються; </a:t>
            </a:r>
          </a:p>
          <a:p>
            <a:r>
              <a:rPr lang="uk-UA" sz="1500" dirty="0" smtClean="0">
                <a:latin typeface="+mj-lt"/>
              </a:rPr>
              <a:t>показує, у скільки разів відношення величин адсорбції компонентів, що розділяються, відмінне від відношення їх рівноважних концентрацій в об’ємі</a:t>
            </a:r>
            <a:endParaRPr lang="ru-RU" sz="1500" dirty="0" smtClean="0"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2786058"/>
            <a:ext cx="835824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Правило зрівнювання полярності</a:t>
            </a:r>
            <a:r>
              <a:rPr lang="uk-UA" sz="1500" dirty="0" smtClean="0">
                <a:latin typeface="+mj-lt"/>
              </a:rPr>
              <a:t> - речовина може адсорбуватися на поверхні поділу фаз, якщо внаслідок її адсорбції буде зрівнюватися полярність цих фаз. </a:t>
            </a:r>
            <a:endParaRPr lang="ru-RU" sz="1500" dirty="0" smtClean="0"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3286124"/>
            <a:ext cx="8215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latin typeface="+mj-lt"/>
              </a:rPr>
              <a:t>Адсорбція речовини С на межі поділу фаз, утворених речовинами А і В, буде відбуватися, якщо полярність речовини С лежить між значеннями полярності речовин А і В</a:t>
            </a:r>
            <a:r>
              <a:rPr lang="uk-UA" sz="1600" dirty="0" smtClean="0"/>
              <a:t>. </a:t>
            </a:r>
            <a:endParaRPr lang="ru-RU" sz="1600" dirty="0" smtClean="0"/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3857628"/>
            <a:ext cx="821537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Полярність</a:t>
            </a:r>
            <a:r>
              <a:rPr lang="uk-UA" sz="1500" dirty="0" smtClean="0">
                <a:latin typeface="+mj-lt"/>
              </a:rPr>
              <a:t> речовини характеризується за допомогою її діелектричної проникності</a:t>
            </a:r>
            <a:endParaRPr lang="ru-RU" sz="1500" dirty="0"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34905" y="4643446"/>
            <a:ext cx="25512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smtClean="0">
                <a:solidFill>
                  <a:srgbClr val="FF0000"/>
                </a:solidFill>
              </a:rPr>
              <a:t>Умова адсорбції сполуки С 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10342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3426" name="Object 2"/>
          <p:cNvGraphicFramePr>
            <a:graphicFrameLocks noChangeAspect="1"/>
          </p:cNvGraphicFramePr>
          <p:nvPr/>
        </p:nvGraphicFramePr>
        <p:xfrm>
          <a:off x="1306409" y="4929198"/>
          <a:ext cx="1571637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Формула" r:id="rId3" imgW="838200" imgH="228600" progId="Equation.3">
                  <p:embed/>
                </p:oleObj>
              </mc:Choice>
              <mc:Fallback>
                <p:oleObj name="Формула" r:id="rId3" imgW="83820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6409" y="4929198"/>
                        <a:ext cx="1571637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Прямая соединительная линия 13"/>
          <p:cNvCxnSpPr/>
          <p:nvPr/>
        </p:nvCxnSpPr>
        <p:spPr>
          <a:xfrm>
            <a:off x="214282" y="2714620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08420" name="AutoShape 4" descr="data:image/jpeg;base64,/9j/4AAQSkZJRgABAQAAAQABAAD/2wCEAAkGBhASEBQUEhMUFBIVFhcUGBUWFxwYFhYVGBUVGBUXFhgXGyYfGBwjGhUVITEgJScpLC0sFx4xNTAqNSYrLSkBCQoKDgwOGg8PGiokHyEyLCkvNSwwLyk2LDIsNCwsNTEtNCwsLCwpKiosLC8vKSwyKiwsKSwsKSwtLCwsMCksLP/AABEIALsBDQMBIgACEQEDEQH/xAAcAAADAAMBAQEAAAAAAAAAAAAABQYBAgQDBwj/xABJEAACAQMCBAMGAwUFBQQLAAABAgMABBESIQUGEzEiQVEUMlJhgZEjM3EHQnOhsxUWYpOxJHKCwtJTwdHwFzVDVGN0kpSytNP/xAAZAQEAAwEBAAAAAAAAAAAAAAAAAgMEAQX/xAAvEQACAgEDAgQFBAIDAAAAAAAAAQIDERIhMQRRIkFxgRNh0eHxMqGx8JHBFDOS/9oADAMBAAIRAxEAPwD7jRRRQBRRRQBRRRQBWCazSzj/ALkW5H+0W/bb/wBslAM6m+XOH3CXl+8tx1UklQpHoKiLES4Ckuc5UqDsN1zgaiKpKXcO/Puf4if0Y6AYGuC747bRNpkmjRvRmAP19K7zXzi3hhVZRcfn6iWz3LEnJ39auprU85MfVXyqxpS3zyfRkYEZByDvkelbVP8AJELraANkDUxQHyjJ8P07kfIiqCq5x0yaNFU/iQUmsZA1J8dvLiS56ELmJVUEldmYtv38gBjt86rDSnivL6TMHDNHIBp1LjceQIPfGT96nVJRlllXUwnOGIfQVcrcUn6728zmTCa1c+8AGCkMR394Y/Q1VilfCOAx25Ygs7tjU7dyB2AxsBvTQVy2UZSzEdNCcK8Te/8AkKKKKrNIUUUUAUVjNcMPHbZn0LNGz9tIYZJ8wN966k3wRc4x5Z30VjNZrhIKKKKAKKxWaAKKKXca40lsgZgWJOlVX3mO5wPt3rqTbwiM5qC1S4GNFTvC+cVllEUkbxM3u5IKse+MjscVRCuyhKDxIhVbC1Zg8hRRRUS0KKKKAKKKKAKU8wKSIADj/aYvsCWx/Km1KePudVqAM5uUH0CSN/y0A2pdw78+5/iJ/RjpjS7h359z/ET+jHQDGvGWzjYgsisR2JAJH6Zr2oocaT5MAVmilnGeYIrYDXqLNnSijLHHc4yAB23PrXUnJ4RGc4wWqTwhnRSjgvM8NyxVQySAZKOMNp9RgkEfWm9dlFxeGK7I2R1QeUFas4AydgK2pbzBaPLbSonvMuAO2fVfqMj61xLLwdm3GLaOaPnGzZ9AlGScAlSEJ+TkY/nToGvnFyYnhEKRMZu2nG+fmPKr/hkLJDGrnUyoqsfVgoBP3q+6uMEsGLpOona2pY27fwdNFFFZzeKeZ45GtJQmdRG+O5XI1gf8OaiL6G2MCiLeU4Che+r93TjzzX0zFeKWMYbUEUMe7BQD9+9aKrtCwYOp6T40s58sfgzahtC6/f0jV/vYGf517UUVnNyWFgK1d8DPkBmtqwRQ6Qw43fzKZo2VIxuqaQfD5aidyftVPy9xU3ECyEaW3VgO2pSQcfI4z9aVycoMMrFMUiJ9zTnSPRTkbU94bw9IIljT3V9e5JOST8ySTWm2Vbj4TzulrvjPM28Y3y/P5HVSLmbhUkojeMBniJOk7agRvjO2dh/OntYxVEZOLyjbZWrIuLJCDhdxPcRu8XSSJgxzjLEdgoB9fOq8UYrNdnNzIU0qpPDzkKKKKgXhRRRQBRRRQBSnjkgEtmPW5wP19muD/oDTakvMA/Gsf/mj/wDqXVAOqXcO/Puf4if0Y6Y0u4d+fc/xE/ox0AxooooDBqa5jsJBOk6oZFC6GUbkYOQQPMHJ+wqmrGKnCbg8oquqVsdLJLglhI951zGYo1VgNQwWLbYA74Hr+lV1YxRmk5ubyRppVUcJ87maxijNZqBeYxWaKM0AUUZrGaAzRRRQBWCazU3zuW6CLkiNpAsmPgw2x+ROP/JqUI6pJFV1nw4OeM4H0N2j50srY74IOP1xXtXzlrOOGe3a2P4hdVwu2QSNYOO405P0+VfRRVltahjD5Kem6h3ZTWGu24YrNFFUmsKKKM0AUUUUAUUUUAUUUUAUUUUAUn43Hqnsv8Nwz/a1uF/56cUp4hIPbLVP3tM8n/Cqoh/nMv3oBtS7h359z/ET+jHTGl3Dvz7n+In9GOgOfmLjxtwgVNcsmdK5wMDGpifQZH3rg4TzVK0yw3EQQv7jKSQSBnSQe2w713cw8GaYo8ZAljzjVnSwbGQcdvdG+P8AWuGy4DcPcJNcaAI91VTqJbBAJ2AAGa0x+Ho35PNsfUfG8OcZXltjzz8ynrNYFZrMekBqS4jx27kmeO20qsZKliuosw7/ACAB2+lVtT9/y45laSCQRl/eUjIz5kYNXVOKfiMnVRslFaM/PHJvyvxx5xIsqgSxEBivusGzpIHl2O3yp6KVcC4ILdW8WuRyC74xnHYAeQGT9zTWoWadT08FnTqarSs5Cp/mji8sZjihwJJdR1EZ0qukHA9SWH86oKW8Z4KtwF3KOm6uNyM9xjzBwPtXa3FSzLgdRGcq2ociDhnF7uK5SG4bqLJkAkAMrYJHugZGxH2qwFI+G8s6JRLLIZXX3dsBcjBPc5OCR9aeV21xb8JX0sLIxan32zvsZoorl4jxGOBC8jaVH1JPkABuTVSWdkapSUVlnVXnLCrAqwDKdiCMgj5g0n4bzdbTSCMa1c+6HXTq/wB09vp3p4KlKMovDIQshasxeUcNpwW3ibVHEit2yBvj0BPYV2is0VxtvklGKjslgKKKK4SMGpzi/NbRytFDD1WT3yW0qCRnAwCSdxVGamL3hNxHPJLCokWTcjIDKcYPvbEfWralFvxGXqnYorR743GPAOPLcq3hKSIQHQnOCexB8wcHf5U3pDyzwV4TJJLjqSEeFdwqjOBnzO5p9UbNKk9PBPp3N1p2chRRRUC8KKKKAKKKKAKS4D8Szvm3tsfL/aZQSPmR7IP01fOnVJ+XSX68xBHVnfTn4IsQqdvI9MsPk9AOKXcO/Puf4if0Y6Y0u4d+fc/xE/ox0AxooooAopJzXxKSKJREcPI4QN8IwSTvtnap1bq6tZY2aZ5VkZQyu2rIYgeHPukZ8qvhS5Rzkx29XGqelp7cvtkvaKwKzVBsCiiigCiue+vFijeRvdRSxx329PnUk3OF4PxDAnS+HJ1Y/wB7sT9KshVKfBnu6mul4kWtFeFndLJGki+66hh+hAI/1r2NVl6aayjNT/N3D3kSNkUv031lR3IKkZA8yM9vmaoKMVKEnGWUQtrVkHB+ZCC1a4nh6cTxhGV2cqVACkE7nuTjGB61dijFFSss14+RXRQqs75bCiiiqzQFFYNSN9zFdvLItsqBI2KlmBYsVOG8xgZBFThBzexRdfGpJy8+xX0Ul5Z441wja1CyRtpYDsdshhnyP/dTquSi4vDLK7I2RUo8MKKKKiTCiiigCiiigCiivC9vI4kLyMFRe5/0AA3JPYAbkmgOHmDiLxxhId7iY9KLbIViCWkcbeBFBY7jOAo3YA9nDbBIIY4kzojRUXJycKAAST3O3el3BbOR3N1cJomddEcZIJghzkIcbB2IDPjbIVckICXVAFLuHfn3P8RP6MdMaXcO/Puf4if0Y6AY0UVg0BzcR4fHMmhxkE522II7EHyNLLPlOJJFd3klKnKhyMA+RwoGSPnTvNGoVNTklhMpnTXOSlJbm1as4AyTgDfNZzXJxS0MsMkYOC6MoPpkEVBclkm0m0Jm59tQ2MSaP+10eD/XVj54qjjkDAEEEEZBHYg9jUC0UnS6Hs0nV7bLtn/f93HzzVlwSxaG3ijY5ZEVTjtkDy+VaboQivCYekutsk1Pj0xh9j1v7NZY3jb3XUqfXf0qZfly8K9EvH0/j3zj1047/X61XGsaqqhZKHBot6eFjzI8bO1WKNI191FCj9AMD/Sp3jvE7l7gwQN0woBZsAsxYZAGoHAAx96qcUo4ty+JXEiOY5MaSwGQw8sj5etdrklLMiPUVydemv8AbbYX8r8YnMz287a2VdavgAkAgENjb94b/rVRSng3AFgLOWLyPgM522HYAeQpoWFctcXLMTvTRnCtKx7m1ec0yqpZiAoBJJ7ADua3zS/j1g01vJGuNTDbPYkEHB+Rxj61BLL3LptqLa5Fac+2pcAiVUOwlKYT676gPmQKpFOagLiCSSIQi2cSdiSpA+eW93H1q34db9OKNCclEVM+ulQM/wAqvuhCONJj6S62xtT49Mex01N3nLkyyO9u6qJCWZWzsScsQR6nfHzqkrFUxm48GqyqNixIV8B4KLdCNWp3bU7Yxk9gAPIAU1rQyAHBIz6ZrbNJScnlkoQjCOmPCM0UUVEmFFcPE+LJCBkO8jZCRRjMkhHcKCQAO2WYhRkZIrlEd/L3aK2U+SgzSY9dTYRT8tLDbuaAbk0rueZ7VG0B+pJkKUhVpnBPxLEGKD5tgDzNeQ5Vhbedpbk6dJ60hMbDzJgTTDk+ujPl22prbWyRqFRVRQMBVAUADsABsKAVe13sv5cK26b+Och5O+xWGJsYIyctICNsr3xvacuIHWWZ5LiZTlXlIwh33jjUCOM4YjUF1EbEmm9FAYFZoooApdw78+5/iJ/RjpjS7h359z/ET+jHQDGpfnC4lMkMKuY0cMzMpILYKgLkbgb7/Sqipfna4BEcKoGkfLKxyOmFwNQwck7jbt3z6VdR+tGTrf8Ape/b8e4otpprS40Ru0qur+AsWAZUZlYZ7bjG3fNcQ4arw9dpmMx316jq9cgjt9K7eXZja3Om4UFnVgJd9S4BYrjtghTuMHYd/LhljklzOkEax51dM6ipH+IBgMnzwMVvX6v8b9zw3hwXq9t/Dxv/AHvsXXLt08lrC8m7sgJPxejfUb/WmVR83NssiQrbIqu6am1bhMMV0qBjO6tv6D511cA4/O05guAuvSWVlGM4xkMM998/Q1hnTLeR7FXV1+GGW+FnyyU2KKM1Mce4vcmfoWxCEKGZ8Anfsqhtu3mR51XCDm8I03WqqOp/sNOZLp47WRozhgANXw5IBb6A5qIu7HoxCeOZhL72rUSc/wCLPvfoabWvNM0YmjuQJGVCynAXX4lQq4G3d13A7Z22pMsUsBWdoo2jB1dPxaQP8OWIyPLORtW6mDgmn+Txeruja1JZ4+fh352PpFpIzIpYYJUEj0JAyK9TXnBMGVWHZgGH6EZFKOZuMSQqixAdSRiAW3CgdzjzO4+9YIxcpYR7c7FXDVLga3cjLG5UZYKSB6kDYV86ThyyQmd5mMx8WrUdWTv4SO36Cm9vx68t5VW5bqRv3OlVZdsgjSACPljzpLLZTTargKiKTq6QHg9cMP3vn2zW6mtwzl+/+jxurvjdjCe2dn5cblzyxdSSWkTSbuV7n94AkBvqAD9aaVHTczTSxwJbhY3dCWOAdGlimlARjup3PkBXRwHjFyLn2e4IfUrFXwAwK+R0gAjHnjy86zzplvL9jdV1cFphu+FnyyVWKKxUffcYvJppFt3EaRMy50qWYqcMTqBwMg9vSq4VufBpuvjSllN58kWOa1lJ0nHfBx+uNqjY+cJxbsCqm4EgiDfuHUpYORn0U7DzrWPjV7byRmdxJE5AI0qCoJxqXSB69jntVn/Hl8vqZ319e3P09RTBw6KaJppnzMdyW94N5j/Dg+XlVnyjPI9nGZCSfEAT3ZVYhCSe+wG/n3qQukluWadEjVASQukEMPIyZ7k/TvTRuap5IoUgVY5W1BzjITQdOEB23775wPWtNsZTikvwed0tkapuTzx/63W5aZrNSXBeM3SXIguWEmsHS2AGDAasHTgEYB8qrRWGcHB4Z7VNyujlbeW4j4WVa9uy/wCcnTRVJ3FuUDKyjyDSmYEjuY8H3Rh5SzinB4p2U6mjnjDdOWNgJYw2x75DKcDKMGUlRkZAryjkv49mSGceTqxiY+gZGDLntuG39BUC4cUUjk4/dA4/s66b5rJa4P6arlT9xXpDx6U+/Y3Ue+N+i3l3/CmbagHFFLP7b/8AgXH+X/4GvKXmeNQS0V0MbbWszn6CNDn6UA4opD/fS2+C8/8AsLz/APhWy85WxIGm6XPbVZ3Sjz7loQB286AeUu4f+fc/xE/ox1onMtsTjWQfRkdf/wAlFLJea7G1ubhLi5hhctGwWRwpK9JBkAntkH7UB78U5xhikKBJJWX3tAGFPoSxGT+lcHHOI2s0EdwshV1YonhyxbbUhT6A58vXBqZbnbh1vJKPabeVXZnVlkVveJO+DsRmuSPj1gipMbu1ZtbMYhKpYKwQA4z38G4+fyrdGFaw0/ueJZbfPMWsr04+pScuTRT3Gqd26oVisbrpBGMM2rJBOknbbufouk4giZjjlk9mzjqdMnA/+rLfriuW45n4fPOM3VvAqqxLNIq91ZQF3ye/2zXmOdLEW5j6sBYHTqEilc9tmzjHzq1OOrOfbsZnCejGO++HvwUnGLe3t4oGhkOvRhNI1GVfe1HGMbtnPbxVvyjLFJM8ju3tAU+Bhp0oSNTDchvLJzt9ann5k4fF7MReW02iMRsqyqcNktsM5I3Iz8hWYOaOHy3EjNd28C9N4/FKoJZxgYGew75/SoNxcHv7l6jNXJqPbbftz22/u5XSc+2wbAWVk/7UL4P176iP0FcPNV5CHjkhZjOyAjQAVaM5Ks2SMeeCPt6TA50sVtzH1YCwOnUJFK57bNnGPnW6czcPtjG4vLWX8NVZVlUlWGewzuu/8q4o1weV/PIlZfbFxku3l+kfcCW1liuGmZxLo/ELjToTOQUxnI1AH1yBtSxL5JCsU0ki2+cazHjI+fiJTPrj7Vwx8wcPm60pvbWMsmlEMygt41c6hnYeAAZ9TWLznOxlhWITQIT4dTSKFHqSc9u/arE45e/2KZQs0pae/k/Fv5l5xDmyC3bpBZJCgAIjAITbYEsQO3kK5eN8TtJ7VZdbDD4TSPxBJg5TSflnOdsb586lbfmzh8Ekqi5t5g2WDrIp2PrvsRXPBx6w6Jk9ttQ/V6oiMyA6dOnzOA3n+lVKFaw8/c0ytvnqi4552xx9R1wK4SS5T2ouG36YYDQxx+8QTvjOAdv5Vx3F4ikpCZjbZxqAUnH+DJ8Q9Cf5+fMecOH3Uqarq3ijQgsxlVTt2C75JPr2rzTnayijMHtFs57B1lTSR5HOfD+hq7VHPPtnYyuuzTjG2++Hl8bMoeMTWqw25ty5fR+Ho3JTzMmrGPF9c5271tyxewB5JpmcTxoSQ4wFjyNTJgnVvgevy33nk5h4fbdORby1lIXDqsqkgl2fwjPiGXI+lZh5h4dcNLI97awhoyiAyrksWVgSM7KCvbzz8qrbhpazt39y1Ru+IpaN+2NuOfX8FYOfUBy0EqxE+/scD1KjfH6ZNLeYbpEnf2YuXbxSBQCgJGcgkjcjBwMj9KRz86WckYg9otVI2LmZNAHrnO4/nXqebuHWjtouraaNgMESKxB0gEMM58u9IquLyv5Ozd9kcS423xuvQdQPZewsS0hcyZOw63WwdIC50+7nzxjO/eubg06S3Ea3JkGCDGCBoZhuoYgnB2zjtnz8qTx8bsNBl9ttBIZA4i6ye4FYYzqwG8WfpivX++PD7qWPVdW0UaEFmMqqduwUZyST59qlqjh7/b0IaLG45jxjbHPqdl5fojutu0pgJOSEBA330ZYal9P++mfEo7SO1gaJ3LnUYyoy8mo5k1g4wNWM9sHb5VOR87WMMTQ9e2c9g6yIVPoc52+vavVuP8PiigZb20keMPrQTJ+++s6cnfB2+dHKO2/3ORrsxLw+XZ+Hfy/n2H3Kc8b3OZi/tGk6AwAXH7xUgnLY9fLOKuBXy/hvOXDpbtJ3u7aJI8nBlUFmKlcBc5xhic1W/wDpF4T/AO/2v+cv/jWTqGnLKPU6FSVbTXn6Z+Z6WXJNpFPNMnWDz6df48pBKlyCPHke+22cDyAph/YkXrL/AJ8v/XXfRVBuFHEbS2ghkmkaYRxI0jkTTHCopZjgPk7A1z8Pa0mLqpnV48a0kknjdQ2dLFXYZU4bDDIOlhnIOO3mThjXNncwKQrTQyxAnsC6MoJx5b0i4pyncXDPNIYeoxgXogkxNHCZmCu7JkktMW3QgaF27kgPf7Jg7apM+nXl/wCuvOeyt1Kgmc6m0eGWZsMQT4tL+EbHc4Hb1pBbcglZllPSDILIR92aIW8szTKjlQcMkugdsgbgDascO5JnSfWxhCCdJsKMltIuA/i0BjnrA4dnI8XixgUBQW1nbSLqR5Cu+/Xl/dJB7v5EGvccFi9Zf8+X/rqKm5SkX2S3ESDLzxzmJD0WsXcSPrOhUWRnjhXRucM2MjJH0SgOH+xYvWX/AD5f+uvzb+3a3VOLsq5x0YveZmPY+bEmv1BX5j/b9/65b+DF/oaA+cUUUUAUUUUAUUUUAVdcv8l2k9h1y1xJLiXqdAo4tiuel1YMGWRXxksuAAd+xqFqo4Lz21tHEFtoHmgEghuG1iRBJq1AhHCye82NQOM0BiHkK56ccrGPSwhkeNJAZ44JmUJMyeStqXffGoZAzTO9/Z0CzpA2NFzeRtLPKqxpBaui9R8ICp/EQE5OSwwBXAP2gyiIKIYRN04YHnGrqSQQMpSMjVpGdCBiBk6RXon7SJdT64IXjle6aSM6wHW7eJ5EyrBlAaJCCDnagOfmLk5oby3tYcySzQ2zY1qQZpo1LBXGF0aicHPbzNacR5DuYetl4WEMXWYo+fD1FjI04DBgzDZgNtxkV48U5ukmu4rnpQq0KwosQUmHTCoVQVYk4wO2f0NNrr9pskjYe3ieEwNbtHI8zsyNKJQWmMnVJV1GPFsNqA8D+za5Uy9Sa1iWGUQM0khUGQxiRQmVy2VPYb7HamXGf2ZF7yeGweJ1gJj0vOrSySIDrAUIuk7DOQFBONRO1JeO89TXQkDRxr1LlLs6dWzrEItIyfdIGfWmXD/2qTxSTSdCFmlunu+8gCu40spCuNa6TsGzg70ApPIt30Y5MxFpekVg6q9cpMwWF9BPusxAG+dwSAN68+ZuTbmw0GbQVk1AMjal1pjWh2BDDUvyOdia6W56k6cP4EHtEIgRLkqTIEt2DQgAsVBGkAkDJAwa5+aObXvSuqNYwGZyA8j5d8asdV20qMbKuAMnvQCGiiigCiiigCiiigCm3Av3/wDh/wCalNM+DSquvUwHu9zj1oD9oUUVgnHegM0VqsgPYg/pW1AFFFYJoAxWaM1qsqnsQf0NAbVqY1PcD7VkGgGgNeivwj7UdFfhH2rYms0Bp0V+Efajor8I+1b0UBp0V+Efajor8I+1bE1mgNOivwj7UdFfhH2reigNOivwj7UdFfhH2rYGs0Bp0V+Efajor8I+1b0UBp0V+Efajor8I+1b0UBp0V+Efajor8I+1bBh60A0Br0V+Efajor8I+1b1hmAGScCgNeivwj7UdFfhH2reigNOivwj7UdFfhH2reigNOivwj7UdFfhH2rYGs0AUi54tmk4dcoil2aIgKFLkk+Wgbt+lPaKAhriKaxFwyrECLdSrW9t01aVpmARFy+qQjSAuTuR4fI8F3zFex25aKW5uGMN8in2UtKl0Og1kksaW6mNghkPiQKc75GmvodzbJIhR1V0bYqwyD+oNa2djFCuiJFRMk6VAAye5wPOgIvjN9xJeoyPMsXtSxkrAGaK39ljfqRjoyNJmfw6tLgBmGPDlWXGrt/7LR54HupSsRMSQygPIcEGSIKZFjB8TKVJABGCdjU1yXnFYImRZJFRpMhATguRjOkeeMigFfK8QjjSNZJmVYIsK8DQqDqlyyh0DKTjHSJ8Kqmwzko34S1u95JawdKVrq2jWRIAT0H9kE+jw7p7+SNgVJO6mqQ822OgP7TFoZggbUMMzKWUL66lBIx3HbNeknMtmuM3EQBjE4OsYMJBIlznGjCnxdqAg7zi15bFIhJcKWbiTZS0WSWZ4p4BA7Rxw9n1nLqqhg+cjZh2cQur6F7hkE0Sy3Kl5EheUgizt9IVVhlzGXDqWCkZXGoE1VPxywLRytNBq/EjjcsNQ8aJKoPdfGIlYeukHfFesnM9kokLXEQEW0hLjCYbQdR7bP4T6HY4oBPzRLOq2cojkkkiaSR1hjZzqFlcbBfLLkABiMkgdzSf+8fEIrV5MySlLkwJ1ouk0yywqsBGYY84uXRdQRRp1d8ZNd/ee1LQhZAwmLqjLuuY86wT5EFSMeRBzXHdcycOcwSao5vxlijdcP05HQsGB/dyhBBHcMMd6ARNxXiam7XVMZIoZ9C+zMQxRf9nlidYBG7ucEprbJbARdJFO+M3E8NpGOpcNI7qrTRxK8kYYM5JRYWCqMBAemx3XPmw7oeZrbEXUljjeX3ULqScvoXBGxy2APUnA3roseN20zMkUqO6Z1KrAkYYqcj5MCD6EUB8/vOJcQnW0WdLlWYcPlMSWrFHkM6tdNM4QmEx6VOksmMnOrOB2W3HL/pP1GusCWMSTi18UUbCbX7PD0dTaXSIEFZdKyatb9xV3nNNpGJvxkZoEeR0VgXAjxr2+RKg+hYZxmtP7zxrDbSSjT7S6xqFOoBmDEZbA2wvp50BKcV4zxNbaefXLD0bFZ0HQUCSUtcAa+pGSraFiZowQVOOwJBLq5vJBbMZLwxJfsok9n0yyQtaSaTPD0MqvWYxZ0KNJyd9Limj5isbmGRZHiKgMssTsrYXqNFhh55Yacepx3pm3FoBCZzKghA1GQsAgA2JJ8t9v1oCL4HxK+QWUTLMjdCzXoi20wlDEntLSSCPELxkMBHlMaQNJ1DDLki7v20+2GRtVpbTHqQiPRO/UE0Y0qo20ISpyQW8gQAxs+cbR1LNKka9SWNSzjxiJgruPRQWXJPbIziulOaLImQC4hzEHaQawNCxtpkLZ7BWwD6ZGe9ASKca4o2oL19RMYkzbYFvIbuKMpAWiAnj6JlYv48aA2QGADyG/uk4fK0nVaeOSeNWEQMrIlw8cUvTVMMTGFfwoQe4U7Cve+5yto0aTWrxJDNMzIwLfguiOgT3shnwfQ7HGa77bj1s+kLKhLMIwufFrMXV0Y9en4sem9AIeHcSvW4ZK7mUTq8yo7QHqtGszLFJ0hGCxMeDtH89B92ll3x/iAgiKe1dTRN0wbXX7RcJKUjSdliAiidcMH0xagdWVAIqk41zfb28iRaleVmZSgdQU028s+Xz7o0xY+WtT2NdM3MVsmQ0qB1QyFAwLYCayNu50747437UBKp7VC108cTg5uGV+iWYBrpcsnhzJ+HqcIPe0jY13cKmnWxvJEaYyl5Gjklt2ErfhxhJDAEUsduyqM42Xypiec7QxRusiapEjkWNmCtokbSpOTgDORnsSMeYra05xtGaZXlSN4GmDqzjISEjW5HkMEH5Ag+dAS/EOY+IR2oZBdMxt71Eb2YyO10rQ+yMVSAYBHXwxRFOMkdq7eN8Lurk4kkm6QvoQIlhjK9JUjbU+uJtYEmo6uw29KoL3mi2jkij16mkm6Hh30P0GnGv0ygX5+NfLJGbLmi2cQ6pYlkmRJFj6isSHBK4KnDZ0tgjvpOM4oCVh45xBhcnN0I/wAJgzWv4sAa4kWdYlEQEhSIKQPxcd8uDivX+1uI+0Wyh5uiUiIZ7Rh1y0sgm9oVIm6LCIRkZMIy5JBAKit4Zx22uc9CaOXAVjoYHCtnSdvI6W3/AMJ9DXfQEnzBxa6S9hSHr6AYdQWAvDIskjLJqcRsVKKoYnXGBqXOrOBwC94mls7M87s8cL59nXXBmcpOY0WMa2WHx6GDHI7EHTV3RQE1yAsns0hk6uWubhg00ZikdDK2iRkKrp1Lg+6o37DsKWiigCiiigCiiigClt/wVZZY5GJ/DSaPAxuJggY58iNH86ZUUBEycjzRtaGGRNUUylpTEikRR2tzGmoDHUOqbcAgDUSAu9dsfIMKwmJZJAptYbQHCEgQu7rJgrgks+6kadgMVU0UBLXPJJYJifpOC5Z4okRsuYiWQjxKfwk94srfvK2FxleRY8t49tZdT00Drm5S4ZS4GWUsijy2G+SAaqKKAQJyrp0dOVlKzXMxOAc+0vI7qPTBfY79q5YuSSMN7Q3UE0M2rQMEwxtGAwLEtlWySTnO/wAqqaKAlhyMoI0zuFKQxyLpXxrBPJNHg4yh1SsCd8jGMHeu/hvLKQypIHYlUnTGAAevOszE48wVxTqigJdOR1BcdZ+mRdhF0rlDduXmJbu2CTpG2Ad9RwQy4nwLqpABIUaCRJVbAIYorJhh5ghz9cU2ooCYv+Ro5Qn4jAoCF8KkZ9pjuAWBG/ijAx6E9jg12ScsqbToagpDiYOiKoEomEwbQNsaxuDud8nJzTuigJF/2fIxDNLrcm4164kZGW5kjeVemdhgxgAnOxOdVdC8jRBCokbBS8j3RGGLy4jnfKspVgpjCgEYIJzVNRQEpJyErxusk8jF7e6tie+lLpo2bRrLEBekNIJPc/ID04by9KL9p5CdCQJEN1CyzdmnCDJQhNKbtkjO2wJp6KAmOJ8kiaRmM7iNpHm0BV2ke1e2Y6sZI0OSAfPzxgD1blImYyddwpUqUVQur8HpYYj3wPeGoFgezafDVFRQEvb8kAR6WmZj0La31aVHhtpGdGwPM6sHy28qxccjLIZA8zmN2uJAgVQVe4Rkc6huQFZsA+Zz5ACpooCZh5NZXWQzsZRcrdE6AFJFr7KV0g7AxknOcg/avC2/Z+iJFGJnMSLaqylVy5tG1Qtq7rkgahuDp2xk5raKAR8vcqpaadDs2m2gtRkD3YDIVbbzPUOfLYU8oooAooooAoooo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08422" name="Picture 6" descr="http://www.td.mw.tum.de/tum-td/de/forschung/themen/Hydro_Storage/GraphAdsorption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786314" y="4357694"/>
            <a:ext cx="4000528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00034" y="292893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929190" y="714356"/>
            <a:ext cx="4000528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/>
              <a:t>Характеристики адсорбції. Швидкість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1285860"/>
            <a:ext cx="21018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smtClean="0">
                <a:solidFill>
                  <a:srgbClr val="FF0000"/>
                </a:solidFill>
                <a:latin typeface="+mj-lt"/>
              </a:rPr>
              <a:t>Швидкість адсорбції</a:t>
            </a:r>
            <a:endParaRPr lang="ru-RU" sz="16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36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3665" name="Object 1"/>
          <p:cNvGraphicFramePr>
            <a:graphicFrameLocks noChangeAspect="1"/>
          </p:cNvGraphicFramePr>
          <p:nvPr/>
        </p:nvGraphicFramePr>
        <p:xfrm>
          <a:off x="368300" y="1643063"/>
          <a:ext cx="257175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" name="Формула" r:id="rId3" imgW="1409088" imgH="393529" progId="Equation.3">
                  <p:embed/>
                </p:oleObj>
              </mc:Choice>
              <mc:Fallback>
                <p:oleObj name="Формула" r:id="rId3" imgW="1409088" imgH="393529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" y="1643063"/>
                        <a:ext cx="2571750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6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3667" name="Object 3"/>
          <p:cNvGraphicFramePr>
            <a:graphicFrameLocks noChangeAspect="1"/>
          </p:cNvGraphicFramePr>
          <p:nvPr/>
        </p:nvGraphicFramePr>
        <p:xfrm>
          <a:off x="3471855" y="1214422"/>
          <a:ext cx="457203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5" name="Формула" r:id="rId5" imgW="304668" imgH="241195" progId="Equation.3">
                  <p:embed/>
                </p:oleObj>
              </mc:Choice>
              <mc:Fallback>
                <p:oleObj name="Формула" r:id="rId5" imgW="304668" imgH="241195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1855" y="1214422"/>
                        <a:ext cx="457203" cy="357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3929058" y="1214422"/>
            <a:ext cx="514350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latin typeface="+mj-lt"/>
              </a:rPr>
              <a:t>-</a:t>
            </a:r>
            <a:r>
              <a:rPr lang="en-US" sz="1500" dirty="0" smtClean="0">
                <a:latin typeface="+mj-lt"/>
              </a:rPr>
              <a:t> </a:t>
            </a:r>
            <a:r>
              <a:rPr lang="uk-UA" sz="1500" dirty="0" smtClean="0">
                <a:latin typeface="+mj-lt"/>
              </a:rPr>
              <a:t>рівноважне значення адсорбції, що відповідає рівноважній концентрації </a:t>
            </a:r>
            <a:r>
              <a:rPr lang="uk-UA" sz="1500" dirty="0" err="1" smtClean="0">
                <a:latin typeface="+mj-lt"/>
              </a:rPr>
              <a:t>адсорбтиву</a:t>
            </a:r>
            <a:r>
              <a:rPr lang="uk-UA" sz="1500" dirty="0" smtClean="0">
                <a:latin typeface="+mj-lt"/>
              </a:rPr>
              <a:t> при температурі Т</a:t>
            </a:r>
            <a:endParaRPr lang="ru-RU" sz="1500" dirty="0"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00430" y="1857364"/>
            <a:ext cx="573734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500" dirty="0" smtClean="0"/>
              <a:t>- </a:t>
            </a:r>
            <a:r>
              <a:rPr lang="uk-UA" sz="1500" dirty="0" smtClean="0">
                <a:latin typeface="+mj-lt"/>
              </a:rPr>
              <a:t>значення адсорбції (концентрації </a:t>
            </a:r>
            <a:r>
              <a:rPr lang="uk-UA" sz="1500" dirty="0" err="1" smtClean="0">
                <a:latin typeface="+mj-lt"/>
              </a:rPr>
              <a:t>адсорбтиву</a:t>
            </a:r>
            <a:r>
              <a:rPr lang="uk-UA" sz="1500" dirty="0" smtClean="0">
                <a:latin typeface="+mj-lt"/>
              </a:rPr>
              <a:t>) в момент часу t</a:t>
            </a:r>
            <a:endParaRPr lang="ru-RU" sz="1500" dirty="0" smtClean="0">
              <a:latin typeface="+mj-lt"/>
            </a:endParaRPr>
          </a:p>
        </p:txBody>
      </p:sp>
      <p:graphicFrame>
        <p:nvGraphicFramePr>
          <p:cNvPr id="113669" name="Object 5"/>
          <p:cNvGraphicFramePr>
            <a:graphicFrameLocks noChangeAspect="1"/>
          </p:cNvGraphicFramePr>
          <p:nvPr/>
        </p:nvGraphicFramePr>
        <p:xfrm>
          <a:off x="3357554" y="1900228"/>
          <a:ext cx="228600" cy="24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" name="Формула" r:id="rId7" imgW="152268" imgH="164957" progId="Equation.3">
                  <p:embed/>
                </p:oleObj>
              </mc:Choice>
              <mc:Fallback>
                <p:oleObj name="Формула" r:id="rId7" imgW="152268" imgH="164957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54" y="1900228"/>
                        <a:ext cx="228600" cy="242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3571868" y="2214554"/>
            <a:ext cx="242072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500" dirty="0" smtClean="0"/>
              <a:t> </a:t>
            </a:r>
            <a:r>
              <a:rPr lang="uk-UA" sz="1500" i="1" dirty="0" smtClean="0">
                <a:latin typeface="+mj-lt"/>
              </a:rPr>
              <a:t>k</a:t>
            </a:r>
            <a:r>
              <a:rPr lang="uk-UA" sz="1500" dirty="0" smtClean="0">
                <a:latin typeface="+mj-lt"/>
              </a:rPr>
              <a:t>    </a:t>
            </a:r>
            <a:r>
              <a:rPr lang="uk-UA" sz="1500" dirty="0" err="1" smtClean="0">
                <a:latin typeface="+mj-lt"/>
              </a:rPr>
              <a:t>-константа</a:t>
            </a:r>
            <a:r>
              <a:rPr lang="uk-UA" sz="1500" dirty="0" smtClean="0">
                <a:latin typeface="+mj-lt"/>
              </a:rPr>
              <a:t> швидкості</a:t>
            </a:r>
            <a:endParaRPr lang="ru-RU" sz="1500" dirty="0" smtClean="0">
              <a:latin typeface="+mj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7158" y="2571744"/>
            <a:ext cx="864399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Чим вища температура, тим більша швидкість дифузії і тим швидше досягається стан рівноваги </a:t>
            </a:r>
            <a:endParaRPr lang="ru-RU" sz="1500" dirty="0" smtClean="0">
              <a:solidFill>
                <a:srgbClr val="0D0DE3"/>
              </a:solidFill>
              <a:latin typeface="+mj-lt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28596" y="6072206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500034" y="3105835"/>
            <a:ext cx="835824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i="1" dirty="0" err="1" smtClean="0">
                <a:solidFill>
                  <a:srgbClr val="FF0000"/>
                </a:solidFill>
                <a:latin typeface="+mj-lt"/>
              </a:rPr>
              <a:t>Гібсівська</a:t>
            </a:r>
            <a:r>
              <a:rPr lang="uk-UA" sz="1500" i="1" dirty="0" smtClean="0">
                <a:solidFill>
                  <a:srgbClr val="FF0000"/>
                </a:solidFill>
                <a:latin typeface="+mj-lt"/>
              </a:rPr>
              <a:t> адсорбція </a:t>
            </a:r>
            <a:r>
              <a:rPr lang="uk-UA" sz="1500" dirty="0" smtClean="0">
                <a:latin typeface="+mj-lt"/>
              </a:rPr>
              <a:t>– міра надлишкового вмісту компонента в поверхневому шарі</a:t>
            </a:r>
            <a:endParaRPr lang="ru-RU" sz="1500" dirty="0">
              <a:latin typeface="+mj-lt"/>
            </a:endParaRPr>
          </a:p>
        </p:txBody>
      </p:sp>
      <p:sp>
        <p:nvSpPr>
          <p:cNvPr id="11367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3670" name="Object 6"/>
          <p:cNvGraphicFramePr>
            <a:graphicFrameLocks noChangeAspect="1"/>
          </p:cNvGraphicFramePr>
          <p:nvPr/>
        </p:nvGraphicFramePr>
        <p:xfrm>
          <a:off x="492125" y="3457575"/>
          <a:ext cx="1227138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7" name="Формула" r:id="rId9" imgW="723586" imgH="469696" progId="Equation.3">
                  <p:embed/>
                </p:oleObj>
              </mc:Choice>
              <mc:Fallback>
                <p:oleObj name="Формула" r:id="rId9" imgW="723586" imgH="469696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125" y="3457575"/>
                        <a:ext cx="1227138" cy="801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67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3672" name="Object 8"/>
          <p:cNvGraphicFramePr>
            <a:graphicFrameLocks noChangeAspect="1"/>
          </p:cNvGraphicFramePr>
          <p:nvPr/>
        </p:nvGraphicFramePr>
        <p:xfrm>
          <a:off x="1857356" y="3714752"/>
          <a:ext cx="255588" cy="27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8" name="Формула" r:id="rId11" imgW="126835" imgH="139518" progId="Equation.3">
                  <p:embed/>
                </p:oleObj>
              </mc:Choice>
              <mc:Fallback>
                <p:oleObj name="Формула" r:id="rId11" imgW="126835" imgH="139518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56" y="3714752"/>
                        <a:ext cx="255588" cy="271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2071670" y="3486151"/>
            <a:ext cx="657229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latin typeface="+mj-lt"/>
              </a:rPr>
              <a:t>надлишок числа молів </a:t>
            </a:r>
            <a:r>
              <a:rPr lang="uk-UA" sz="1500" dirty="0" err="1" smtClean="0">
                <a:latin typeface="+mj-lt"/>
              </a:rPr>
              <a:t>адсорбату</a:t>
            </a:r>
            <a:r>
              <a:rPr lang="uk-UA" sz="1500" dirty="0" smtClean="0">
                <a:latin typeface="+mj-lt"/>
              </a:rPr>
              <a:t> в поверхневому шарі площею </a:t>
            </a:r>
            <a:r>
              <a:rPr lang="uk-UA" sz="1500" dirty="0" err="1" smtClean="0">
                <a:latin typeface="+mj-lt"/>
              </a:rPr>
              <a:t>А</a:t>
            </a:r>
            <a:r>
              <a:rPr lang="uk-UA" sz="1500" baseline="-25000" dirty="0" err="1" smtClean="0">
                <a:latin typeface="+mj-lt"/>
              </a:rPr>
              <a:t>площа</a:t>
            </a:r>
            <a:r>
              <a:rPr lang="uk-UA" sz="1500" baseline="-25000" dirty="0" smtClean="0">
                <a:latin typeface="+mj-lt"/>
              </a:rPr>
              <a:t> </a:t>
            </a:r>
            <a:r>
              <a:rPr lang="uk-UA" sz="1500" dirty="0" smtClean="0">
                <a:latin typeface="+mj-lt"/>
              </a:rPr>
              <a:t>у порівнянні з його вмістом у такому ж елементі об</a:t>
            </a:r>
            <a:r>
              <a:rPr lang="ru-RU" sz="1500" dirty="0" smtClean="0">
                <a:latin typeface="+mj-lt"/>
              </a:rPr>
              <a:t>’</a:t>
            </a:r>
            <a:r>
              <a:rPr lang="uk-UA" sz="1500" dirty="0" err="1" smtClean="0">
                <a:latin typeface="+mj-lt"/>
              </a:rPr>
              <a:t>єму</a:t>
            </a:r>
            <a:r>
              <a:rPr lang="uk-UA" sz="1500" dirty="0" smtClean="0">
                <a:latin typeface="+mj-lt"/>
              </a:rPr>
              <a:t> фази (газової, рідинної), прилеглої до адсорбенту</a:t>
            </a:r>
            <a:endParaRPr lang="ru-RU" sz="1500" dirty="0" smtClean="0">
              <a:latin typeface="+mj-lt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7158" y="4429132"/>
            <a:ext cx="850112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Фундаментальне рівняння </a:t>
            </a:r>
            <a:r>
              <a:rPr lang="uk-UA" sz="1500" dirty="0" err="1" smtClean="0">
                <a:solidFill>
                  <a:srgbClr val="FF0000"/>
                </a:solidFill>
                <a:latin typeface="+mj-lt"/>
              </a:rPr>
              <a:t>Гіббса</a:t>
            </a:r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 для </a:t>
            </a:r>
            <a:r>
              <a:rPr lang="uk-UA" sz="1500" dirty="0" err="1" smtClean="0">
                <a:solidFill>
                  <a:srgbClr val="FF0000"/>
                </a:solidFill>
                <a:latin typeface="+mj-lt"/>
              </a:rPr>
              <a:t>міжфазного</a:t>
            </a:r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 шару (при постійних температурі і тиску) </a:t>
            </a:r>
            <a:endParaRPr lang="ru-RU" sz="1500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357158" y="4286256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367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3674" name="Object 10"/>
          <p:cNvGraphicFramePr>
            <a:graphicFrameLocks noChangeAspect="1"/>
          </p:cNvGraphicFramePr>
          <p:nvPr/>
        </p:nvGraphicFramePr>
        <p:xfrm>
          <a:off x="2928926" y="4786322"/>
          <a:ext cx="1968514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9" name="Формула" r:id="rId13" imgW="1193800" imgH="342900" progId="Equation.3">
                  <p:embed/>
                </p:oleObj>
              </mc:Choice>
              <mc:Fallback>
                <p:oleObj name="Формула" r:id="rId13" imgW="1193800" imgH="3429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8926" y="4786322"/>
                        <a:ext cx="1968514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Прямоугольник 27"/>
          <p:cNvSpPr/>
          <p:nvPr/>
        </p:nvSpPr>
        <p:spPr>
          <a:xfrm>
            <a:off x="285720" y="5214950"/>
            <a:ext cx="85725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Фізичний зміст : </a:t>
            </a:r>
          </a:p>
          <a:p>
            <a:r>
              <a:rPr lang="uk-UA" sz="1500" dirty="0" smtClean="0">
                <a:latin typeface="+mj-lt"/>
              </a:rPr>
              <a:t>рушійною силою процесу адсорбції є прямування системи до зниження поверхневого натягу</a:t>
            </a:r>
            <a:endParaRPr lang="ru-RU" sz="15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85720" y="292893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2641" name="Rectangle 1"/>
          <p:cNvSpPr>
            <a:spLocks noChangeArrowheads="1"/>
          </p:cNvSpPr>
          <p:nvPr/>
        </p:nvSpPr>
        <p:spPr bwMode="auto">
          <a:xfrm>
            <a:off x="4357686" y="755016"/>
            <a:ext cx="42862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/>
              <a:t>Адсорбція: феноменологічний підхід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214422"/>
            <a:ext cx="571504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i="1" u="sng" dirty="0" smtClean="0">
                <a:solidFill>
                  <a:srgbClr val="FF0000"/>
                </a:solidFill>
                <a:latin typeface="+mj-lt"/>
              </a:rPr>
              <a:t>Середній час життя молекул на поверхні</a:t>
            </a:r>
            <a:r>
              <a:rPr lang="uk-UA" sz="1500" i="1" u="sng" dirty="0" smtClean="0">
                <a:latin typeface="+mj-lt"/>
              </a:rPr>
              <a:t>  </a:t>
            </a:r>
            <a:r>
              <a:rPr lang="uk-UA" sz="1500" i="1" dirty="0" smtClean="0">
                <a:latin typeface="+mj-lt"/>
              </a:rPr>
              <a:t>τ  (час адсорбції)</a:t>
            </a:r>
            <a:r>
              <a:rPr lang="uk-UA" sz="1500" dirty="0" smtClean="0">
                <a:latin typeface="+mj-lt"/>
              </a:rPr>
              <a:t> – </a:t>
            </a:r>
          </a:p>
          <a:p>
            <a:r>
              <a:rPr lang="uk-UA" sz="1500" dirty="0" smtClean="0">
                <a:latin typeface="+mj-lt"/>
              </a:rPr>
              <a:t>час, протягом якого адатом знаходиться на поверхні </a:t>
            </a:r>
            <a:r>
              <a:rPr lang="uk-UA" sz="1500" dirty="0" err="1" smtClean="0">
                <a:latin typeface="+mj-lt"/>
              </a:rPr>
              <a:t>адсорбата</a:t>
            </a:r>
            <a:endParaRPr lang="ru-RU" sz="1500" dirty="0">
              <a:latin typeface="+mj-lt"/>
            </a:endParaRPr>
          </a:p>
        </p:txBody>
      </p:sp>
      <p:sp>
        <p:nvSpPr>
          <p:cNvPr id="11264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2642" name="Object 2"/>
          <p:cNvGraphicFramePr>
            <a:graphicFrameLocks noChangeAspect="1"/>
          </p:cNvGraphicFramePr>
          <p:nvPr/>
        </p:nvGraphicFramePr>
        <p:xfrm>
          <a:off x="6643702" y="1214422"/>
          <a:ext cx="1700905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4" r:id="rId3" imgW="952087" imgH="406224" progId="">
                  <p:embed/>
                </p:oleObj>
              </mc:Choice>
              <mc:Fallback>
                <p:oleObj r:id="rId3" imgW="952087" imgH="406224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3702" y="1214422"/>
                        <a:ext cx="1700905" cy="7143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2500298" y="1928802"/>
            <a:ext cx="621507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 smtClean="0">
                <a:solidFill>
                  <a:srgbClr val="FF0000"/>
                </a:solidFill>
              </a:rPr>
              <a:t>Q</a:t>
            </a:r>
            <a:r>
              <a:rPr lang="uk-UA" sz="1400" dirty="0" smtClean="0"/>
              <a:t> - </a:t>
            </a:r>
            <a:r>
              <a:rPr lang="uk-UA" sz="1500" dirty="0" smtClean="0">
                <a:latin typeface="+mj-lt"/>
              </a:rPr>
              <a:t>енергія взаємодії молекули з поверхнею, </a:t>
            </a:r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теплота адсорбції</a:t>
            </a:r>
            <a:endParaRPr lang="ru-RU" sz="1500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2447504"/>
            <a:ext cx="31842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uk-UA" sz="1600" i="1" dirty="0" smtClean="0"/>
              <a:t>τ</a:t>
            </a:r>
            <a:r>
              <a:rPr lang="uk-UA" sz="1600" baseline="-25000" dirty="0" smtClean="0"/>
              <a:t>0</a:t>
            </a:r>
            <a:r>
              <a:rPr lang="uk-UA" sz="1600" dirty="0" smtClean="0"/>
              <a:t> - </a:t>
            </a:r>
            <a:r>
              <a:rPr lang="uk-UA" sz="1500" dirty="0" smtClean="0">
                <a:latin typeface="+mj-lt"/>
              </a:rPr>
              <a:t>період атомних коливань</a:t>
            </a:r>
            <a:endParaRPr lang="ru-RU" sz="1500" dirty="0" smtClean="0">
              <a:latin typeface="+mj-lt"/>
            </a:endParaRPr>
          </a:p>
        </p:txBody>
      </p:sp>
      <p:sp>
        <p:nvSpPr>
          <p:cNvPr id="11264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2644" name="Object 4"/>
          <p:cNvGraphicFramePr>
            <a:graphicFrameLocks noChangeAspect="1"/>
          </p:cNvGraphicFramePr>
          <p:nvPr/>
        </p:nvGraphicFramePr>
        <p:xfrm>
          <a:off x="500035" y="3071810"/>
          <a:ext cx="1357322" cy="4362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5" r:id="rId5" imgW="533632" imgH="165172" progId="">
                  <p:embed/>
                </p:oleObj>
              </mc:Choice>
              <mc:Fallback>
                <p:oleObj r:id="rId5" imgW="533632" imgH="165172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5" y="3071810"/>
                        <a:ext cx="1357322" cy="4362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286000" y="3105835"/>
            <a:ext cx="650084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latin typeface="+mj-lt"/>
              </a:rPr>
              <a:t>N - число ударів молекул об одиницю поверхні за одиницю часу</a:t>
            </a:r>
            <a:endParaRPr lang="ru-RU" sz="1500" dirty="0" smtClean="0">
              <a:latin typeface="+mj-lt"/>
            </a:endParaRPr>
          </a:p>
        </p:txBody>
      </p:sp>
      <p:sp>
        <p:nvSpPr>
          <p:cNvPr id="11264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2646" name="Object 6"/>
          <p:cNvGraphicFramePr>
            <a:graphicFrameLocks noChangeAspect="1"/>
          </p:cNvGraphicFramePr>
          <p:nvPr/>
        </p:nvGraphicFramePr>
        <p:xfrm>
          <a:off x="571472" y="3571876"/>
          <a:ext cx="1143008" cy="6891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6" name="Формула" r:id="rId7" imgW="647640" imgH="393480" progId="Equation.3">
                  <p:embed/>
                </p:oleObj>
              </mc:Choice>
              <mc:Fallback>
                <p:oleObj name="Формула" r:id="rId7" imgW="64764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3571876"/>
                        <a:ext cx="1143008" cy="6891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4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2650" name="Object 10"/>
          <p:cNvGraphicFramePr>
            <a:graphicFrameLocks noChangeAspect="1"/>
          </p:cNvGraphicFramePr>
          <p:nvPr/>
        </p:nvGraphicFramePr>
        <p:xfrm>
          <a:off x="6726238" y="3417888"/>
          <a:ext cx="1300162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7" name="Формула" r:id="rId9" imgW="736560" imgH="469800" progId="Equation.3">
                  <p:embed/>
                </p:oleObj>
              </mc:Choice>
              <mc:Fallback>
                <p:oleObj name="Формула" r:id="rId9" imgW="736560" imgH="4698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6238" y="3417888"/>
                        <a:ext cx="1300162" cy="822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51" name="Object 11"/>
          <p:cNvGraphicFramePr>
            <a:graphicFrameLocks noChangeAspect="1"/>
          </p:cNvGraphicFramePr>
          <p:nvPr/>
        </p:nvGraphicFramePr>
        <p:xfrm>
          <a:off x="2285984" y="3500438"/>
          <a:ext cx="29210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8" name="Формула" r:id="rId11" imgW="165028" imgH="228501" progId="Equation.3">
                  <p:embed/>
                </p:oleObj>
              </mc:Choice>
              <mc:Fallback>
                <p:oleObj name="Формула" r:id="rId11" imgW="165028" imgH="228501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5984" y="3500438"/>
                        <a:ext cx="292100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2519333" y="3559376"/>
            <a:ext cx="650084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err="1" smtClean="0">
                <a:latin typeface="+mj-lt"/>
              </a:rPr>
              <a:t>-середня</a:t>
            </a:r>
            <a:r>
              <a:rPr lang="uk-UA" sz="1500" dirty="0" smtClean="0">
                <a:latin typeface="+mj-lt"/>
              </a:rPr>
              <a:t> швидкість руху молекул</a:t>
            </a:r>
            <a:endParaRPr lang="ru-RU" sz="1500" dirty="0" smtClean="0">
              <a:latin typeface="+mj-lt"/>
            </a:endParaRPr>
          </a:p>
        </p:txBody>
      </p:sp>
      <p:sp>
        <p:nvSpPr>
          <p:cNvPr id="11265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2652" name="Object 12"/>
          <p:cNvGraphicFramePr>
            <a:graphicFrameLocks noChangeAspect="1"/>
          </p:cNvGraphicFramePr>
          <p:nvPr/>
        </p:nvGraphicFramePr>
        <p:xfrm>
          <a:off x="357158" y="4500570"/>
          <a:ext cx="2691845" cy="785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9" r:id="rId13" imgW="1536700" imgH="444500" progId="">
                  <p:embed/>
                </p:oleObj>
              </mc:Choice>
              <mc:Fallback>
                <p:oleObj r:id="rId13" imgW="1536700" imgH="44450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500570"/>
                        <a:ext cx="2691845" cy="7858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5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2654" name="Object 14"/>
          <p:cNvGraphicFramePr>
            <a:graphicFrameLocks noChangeAspect="1"/>
          </p:cNvGraphicFramePr>
          <p:nvPr/>
        </p:nvGraphicFramePr>
        <p:xfrm>
          <a:off x="285720" y="5357826"/>
          <a:ext cx="2838964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0" r:id="rId15" imgW="1295400" imgH="419100" progId="">
                  <p:embed/>
                </p:oleObj>
              </mc:Choice>
              <mc:Fallback>
                <p:oleObj r:id="rId15" imgW="1295400" imgH="419100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5357826"/>
                        <a:ext cx="2838964" cy="7143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5" name="Прямая соединительная линия 24"/>
          <p:cNvCxnSpPr/>
          <p:nvPr/>
        </p:nvCxnSpPr>
        <p:spPr>
          <a:xfrm>
            <a:off x="285720" y="435769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265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2656" name="Object 16"/>
          <p:cNvGraphicFramePr>
            <a:graphicFrameLocks noChangeAspect="1"/>
          </p:cNvGraphicFramePr>
          <p:nvPr/>
        </p:nvGraphicFramePr>
        <p:xfrm>
          <a:off x="1142976" y="6072206"/>
          <a:ext cx="1143008" cy="57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1" r:id="rId17" imgW="850900" imgH="431800" progId="">
                  <p:embed/>
                </p:oleObj>
              </mc:Choice>
              <mc:Fallback>
                <p:oleObj r:id="rId17" imgW="850900" imgH="43180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6072206"/>
                        <a:ext cx="1143008" cy="577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5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286116" y="4929198"/>
            <a:ext cx="3214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solidFill>
                  <a:srgbClr val="FF0000"/>
                </a:solidFill>
                <a:latin typeface="+mj-lt"/>
              </a:rPr>
              <a:t>кількість адсорбованого газу прямо пропорційна його тиску </a:t>
            </a:r>
            <a:endParaRPr lang="ru-RU" sz="1300" dirty="0">
              <a:solidFill>
                <a:srgbClr val="FF0000"/>
              </a:solidFill>
            </a:endParaRPr>
          </a:p>
        </p:txBody>
      </p:sp>
      <p:graphicFrame>
        <p:nvGraphicFramePr>
          <p:cNvPr id="112663" name="Object 23"/>
          <p:cNvGraphicFramePr>
            <a:graphicFrameLocks noChangeAspect="1"/>
          </p:cNvGraphicFramePr>
          <p:nvPr/>
        </p:nvGraphicFramePr>
        <p:xfrm>
          <a:off x="500034" y="3071810"/>
          <a:ext cx="29210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2" name="Формула" r:id="rId19" imgW="165028" imgH="228501" progId="Equation.3">
                  <p:embed/>
                </p:oleObj>
              </mc:Choice>
              <mc:Fallback>
                <p:oleObj name="Формула" r:id="rId19" imgW="165028" imgH="228501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4" y="3071810"/>
                        <a:ext cx="292100" cy="4000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64" name="Object 24"/>
          <p:cNvGraphicFramePr>
            <a:graphicFrameLocks noChangeAspect="1"/>
          </p:cNvGraphicFramePr>
          <p:nvPr/>
        </p:nvGraphicFramePr>
        <p:xfrm>
          <a:off x="285720" y="4643446"/>
          <a:ext cx="29210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3" name="Формула" r:id="rId21" imgW="165028" imgH="228501" progId="Equation.3">
                  <p:embed/>
                </p:oleObj>
              </mc:Choice>
              <mc:Fallback>
                <p:oleObj name="Формула" r:id="rId21" imgW="165028" imgH="228501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4643446"/>
                        <a:ext cx="292100" cy="4000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65" name="Object 25"/>
          <p:cNvGraphicFramePr>
            <a:graphicFrameLocks noChangeAspect="1"/>
          </p:cNvGraphicFramePr>
          <p:nvPr/>
        </p:nvGraphicFramePr>
        <p:xfrm>
          <a:off x="214282" y="5500702"/>
          <a:ext cx="29210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4" name="Формула" r:id="rId22" imgW="165028" imgH="228501" progId="Equation.3">
                  <p:embed/>
                </p:oleObj>
              </mc:Choice>
              <mc:Fallback>
                <p:oleObj name="Формула" r:id="rId22" imgW="165028" imgH="228501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5500702"/>
                        <a:ext cx="292100" cy="4000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66" name="Object 26"/>
          <p:cNvGraphicFramePr>
            <a:graphicFrameLocks noChangeAspect="1"/>
          </p:cNvGraphicFramePr>
          <p:nvPr/>
        </p:nvGraphicFramePr>
        <p:xfrm>
          <a:off x="3428992" y="4357694"/>
          <a:ext cx="1647825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5" name="Формула" r:id="rId23" imgW="634725" imgH="228501" progId="Equation.3">
                  <p:embed/>
                </p:oleObj>
              </mc:Choice>
              <mc:Fallback>
                <p:oleObj name="Формула" r:id="rId23" imgW="634725" imgH="228501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8992" y="4357694"/>
                        <a:ext cx="1647825" cy="5873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67" name="Object 27"/>
          <p:cNvGraphicFramePr>
            <a:graphicFrameLocks noChangeAspect="1"/>
          </p:cNvGraphicFramePr>
          <p:nvPr/>
        </p:nvGraphicFramePr>
        <p:xfrm>
          <a:off x="500034" y="2357430"/>
          <a:ext cx="292100" cy="4016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6" name="Формула" r:id="rId25" imgW="165028" imgH="228501" progId="Equation.3">
                  <p:embed/>
                </p:oleObj>
              </mc:Choice>
              <mc:Fallback>
                <p:oleObj name="Формула" r:id="rId25" imgW="165028" imgH="228501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4" y="2357430"/>
                        <a:ext cx="292100" cy="40163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Прямоугольник 38"/>
          <p:cNvSpPr/>
          <p:nvPr/>
        </p:nvSpPr>
        <p:spPr>
          <a:xfrm>
            <a:off x="717524" y="2395530"/>
            <a:ext cx="33635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i="1" dirty="0" smtClean="0"/>
              <a:t>- </a:t>
            </a:r>
            <a:r>
              <a:rPr lang="uk-UA" sz="1500" dirty="0" smtClean="0">
                <a:latin typeface="+mj-lt"/>
              </a:rPr>
              <a:t>концентрація молекул на поверхні</a:t>
            </a:r>
            <a:endParaRPr lang="ru-RU" sz="1500" dirty="0" smtClean="0">
              <a:latin typeface="+mj-lt"/>
            </a:endParaRPr>
          </a:p>
        </p:txBody>
      </p:sp>
      <p:pic>
        <p:nvPicPr>
          <p:cNvPr id="36" name="Picture 4" descr="Adsorption of Molecule"/>
          <p:cNvPicPr>
            <a:picLocks noChangeAspect="1" noChangeArrowheads="1"/>
          </p:cNvPicPr>
          <p:nvPr/>
        </p:nvPicPr>
        <p:blipFill>
          <a:blip r:embed="rId26" cstate="screen"/>
          <a:srcRect/>
          <a:stretch>
            <a:fillRect/>
          </a:stretch>
        </p:blipFill>
        <p:spPr bwMode="auto">
          <a:xfrm>
            <a:off x="6572264" y="4714884"/>
            <a:ext cx="2357422" cy="1358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6"/>
          <p:cNvSpPr txBox="1"/>
          <p:nvPr/>
        </p:nvSpPr>
        <p:spPr>
          <a:xfrm>
            <a:off x="5000628" y="4500570"/>
            <a:ext cx="42382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 smtClean="0">
                <a:solidFill>
                  <a:srgbClr val="0D0DE3"/>
                </a:solidFill>
                <a:latin typeface="+mj-lt"/>
              </a:rPr>
              <a:t>Рівняння Генрі </a:t>
            </a:r>
            <a:r>
              <a:rPr lang="uk-UA" sz="1400" dirty="0" smtClean="0">
                <a:solidFill>
                  <a:srgbClr val="FF0000"/>
                </a:solidFill>
                <a:latin typeface="+mj-lt"/>
              </a:rPr>
              <a:t>(мала ступінь покриття поверхні )</a:t>
            </a:r>
            <a:endParaRPr lang="ru-RU" sz="1400" dirty="0">
              <a:solidFill>
                <a:srgbClr val="0D0DE3"/>
              </a:solidFill>
              <a:latin typeface="+mj-lt"/>
            </a:endParaRPr>
          </a:p>
        </p:txBody>
      </p:sp>
      <p:graphicFrame>
        <p:nvGraphicFramePr>
          <p:cNvPr id="2110482" name="Object 18"/>
          <p:cNvGraphicFramePr>
            <a:graphicFrameLocks noChangeAspect="1"/>
          </p:cNvGraphicFramePr>
          <p:nvPr/>
        </p:nvGraphicFramePr>
        <p:xfrm>
          <a:off x="3786182" y="6286520"/>
          <a:ext cx="2009779" cy="4423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7" name="Формула" r:id="rId27" imgW="1028520" imgH="228600" progId="Equation.3">
                  <p:embed/>
                </p:oleObj>
              </mc:Choice>
              <mc:Fallback>
                <p:oleObj name="Формула" r:id="rId27" imgW="1028520" imgH="22860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182" y="6286520"/>
                        <a:ext cx="2009779" cy="44236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0" name="Прямая соединительная линия 39"/>
          <p:cNvCxnSpPr/>
          <p:nvPr/>
        </p:nvCxnSpPr>
        <p:spPr>
          <a:xfrm>
            <a:off x="3367046" y="5643578"/>
            <a:ext cx="2776590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071802" y="6072206"/>
            <a:ext cx="53916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Рівняння </a:t>
            </a:r>
            <a:r>
              <a:rPr lang="uk-UA" sz="1500" dirty="0" err="1" smtClean="0">
                <a:solidFill>
                  <a:srgbClr val="0D0DE3"/>
                </a:solidFill>
                <a:latin typeface="+mj-lt"/>
              </a:rPr>
              <a:t>Фрейндліха</a:t>
            </a:r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(середня ступінь покриття поверхні )</a:t>
            </a:r>
            <a:endParaRPr lang="ru-RU" sz="1500" dirty="0">
              <a:solidFill>
                <a:srgbClr val="0D0DE3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57158" y="5214950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5500694" y="714356"/>
            <a:ext cx="3141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Модель адсорбції </a:t>
            </a:r>
            <a:r>
              <a:rPr lang="uk-UA" b="1" dirty="0" err="1" smtClean="0"/>
              <a:t>Ленгмюра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111617" name="Rectangle 1"/>
          <p:cNvSpPr>
            <a:spLocks noChangeArrowheads="1"/>
          </p:cNvSpPr>
          <p:nvPr/>
        </p:nvSpPr>
        <p:spPr bwMode="auto">
          <a:xfrm>
            <a:off x="357158" y="1192327"/>
            <a:ext cx="8786842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Адсорбція</a:t>
            </a:r>
            <a:r>
              <a:rPr lang="uk-UA" sz="1500" dirty="0" smtClean="0">
                <a:latin typeface="+mj-lt"/>
              </a:rPr>
              <a:t>  викликається </a:t>
            </a:r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валентними</a:t>
            </a:r>
            <a:r>
              <a:rPr lang="uk-UA" sz="1500" dirty="0" smtClean="0">
                <a:latin typeface="+mj-lt"/>
              </a:rPr>
              <a:t> </a:t>
            </a:r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силами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uk-UA" sz="1500" dirty="0" smtClean="0">
                <a:latin typeface="+mj-lt"/>
              </a:rPr>
              <a:t>	(хімічними при цьому вважаються всі сили, що зумовлюють </a:t>
            </a:r>
            <a:r>
              <a:rPr lang="uk-UA" sz="1500" dirty="0" err="1" smtClean="0">
                <a:latin typeface="+mj-lt"/>
              </a:rPr>
              <a:t>когезійну</a:t>
            </a:r>
            <a:r>
              <a:rPr lang="uk-UA" sz="1500" dirty="0" smtClean="0">
                <a:latin typeface="+mj-lt"/>
              </a:rPr>
              <a:t> міцність речовини та поверхневий натяг, а також діють при випаровуванні та кристалізації).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1986969"/>
            <a:ext cx="828680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 startAt="2"/>
            </a:pPr>
            <a:r>
              <a:rPr lang="uk-UA" sz="1500" dirty="0" smtClean="0">
                <a:latin typeface="+mj-lt"/>
              </a:rPr>
              <a:t>Адсорбція </a:t>
            </a:r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відбувається на активних центрах </a:t>
            </a:r>
          </a:p>
          <a:p>
            <a:pPr marL="342900" indent="-342900"/>
            <a:r>
              <a:rPr lang="uk-UA" sz="1500" dirty="0" smtClean="0">
                <a:latin typeface="+mj-lt"/>
              </a:rPr>
              <a:t>	(неоднорідності поверхні, ребра і кути кристалів, дефекти поверхні).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2643182"/>
            <a:ext cx="4572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500" dirty="0" smtClean="0">
                <a:latin typeface="+mj-lt"/>
              </a:rPr>
              <a:t>3. Адсорбційні </a:t>
            </a:r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центри енергетично еквівалентні</a:t>
            </a:r>
            <a:r>
              <a:rPr lang="uk-UA" sz="1400" dirty="0" smtClean="0"/>
              <a:t>.</a:t>
            </a:r>
            <a:endParaRPr lang="ru-RU" sz="1400" dirty="0" smtClean="0"/>
          </a:p>
        </p:txBody>
      </p:sp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357190" y="3158637"/>
            <a:ext cx="81439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400" dirty="0" smtClean="0"/>
              <a:t>4. </a:t>
            </a:r>
            <a:r>
              <a:rPr lang="uk-UA" sz="1500" dirty="0" smtClean="0">
                <a:latin typeface="+mj-lt"/>
              </a:rPr>
              <a:t>На поверхні адсорбенту утворюється тільки </a:t>
            </a:r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мономолекулярний шар </a:t>
            </a:r>
            <a:r>
              <a:rPr lang="uk-UA" sz="1500" dirty="0" smtClean="0">
                <a:latin typeface="+mj-lt"/>
              </a:rPr>
              <a:t>молекул </a:t>
            </a:r>
          </a:p>
          <a:p>
            <a:pPr marL="180975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500" dirty="0" err="1" smtClean="0">
                <a:latin typeface="+mj-lt"/>
              </a:rPr>
              <a:t>адсорбату</a:t>
            </a:r>
            <a:r>
              <a:rPr lang="uk-UA" sz="1500" dirty="0" smtClean="0">
                <a:latin typeface="+mj-lt"/>
              </a:rPr>
              <a:t>, тобто існує адсорбційне насичення (межа адсорбції).</a:t>
            </a:r>
          </a:p>
        </p:txBody>
      </p:sp>
      <p:sp>
        <p:nvSpPr>
          <p:cNvPr id="111619" name="Rectangle 3"/>
          <p:cNvSpPr>
            <a:spLocks noChangeArrowheads="1"/>
          </p:cNvSpPr>
          <p:nvPr/>
        </p:nvSpPr>
        <p:spPr bwMode="auto">
          <a:xfrm>
            <a:off x="357158" y="3724635"/>
            <a:ext cx="892971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400" dirty="0" smtClean="0"/>
              <a:t>5.   </a:t>
            </a:r>
            <a:r>
              <a:rPr lang="uk-UA" sz="1500" dirty="0" smtClean="0">
                <a:latin typeface="+mj-lt"/>
              </a:rPr>
              <a:t>Адсорбція </a:t>
            </a:r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локалізована</a:t>
            </a:r>
            <a:r>
              <a:rPr lang="uk-UA" sz="1500" dirty="0" smtClean="0">
                <a:latin typeface="+mj-lt"/>
              </a:rPr>
              <a:t> - молекули </a:t>
            </a:r>
            <a:r>
              <a:rPr lang="uk-UA" sz="1500" dirty="0" err="1" smtClean="0">
                <a:latin typeface="+mj-lt"/>
              </a:rPr>
              <a:t>адсорбату</a:t>
            </a:r>
            <a:r>
              <a:rPr lang="uk-UA" sz="1500" dirty="0" smtClean="0">
                <a:latin typeface="+mj-lt"/>
              </a:rPr>
              <a:t> </a:t>
            </a:r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не переміщуються по поверхні</a:t>
            </a:r>
            <a:r>
              <a:rPr lang="uk-UA" sz="1500" dirty="0" smtClean="0">
                <a:latin typeface="+mj-lt"/>
              </a:rPr>
              <a:t>, а кожний центр 	взаємодіє тільки з однією молекулою </a:t>
            </a:r>
            <a:r>
              <a:rPr lang="uk-UA" sz="1500" dirty="0" err="1" smtClean="0">
                <a:latin typeface="+mj-lt"/>
              </a:rPr>
              <a:t>адсорбату</a:t>
            </a:r>
            <a:r>
              <a:rPr lang="uk-UA" sz="1500" dirty="0" smtClean="0">
                <a:latin typeface="+mj-lt"/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4376330"/>
            <a:ext cx="821537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 smtClean="0"/>
              <a:t>6.  </a:t>
            </a:r>
            <a:r>
              <a:rPr lang="uk-UA" sz="1500" dirty="0" smtClean="0">
                <a:latin typeface="+mj-lt"/>
              </a:rPr>
              <a:t>Адсорбовані молекули </a:t>
            </a:r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не взаємодіють між собою</a:t>
            </a:r>
            <a:endParaRPr lang="ru-RU" sz="1500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355410" y="4806716"/>
            <a:ext cx="3544047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400" dirty="0" smtClean="0"/>
              <a:t>7.  </a:t>
            </a:r>
            <a:r>
              <a:rPr lang="uk-UA" sz="1500" dirty="0" smtClean="0">
                <a:latin typeface="+mj-lt"/>
              </a:rPr>
              <a:t>Рівновага має </a:t>
            </a:r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динамічний</a:t>
            </a:r>
            <a:r>
              <a:rPr lang="uk-UA" sz="1500" dirty="0" smtClean="0">
                <a:latin typeface="+mj-lt"/>
              </a:rPr>
              <a:t> характер</a:t>
            </a:r>
          </a:p>
        </p:txBody>
      </p:sp>
      <p:pic>
        <p:nvPicPr>
          <p:cNvPr id="13" name="Picture 3" descr="langmuir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572396" y="1928802"/>
            <a:ext cx="1219184" cy="1724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381622" y="4214818"/>
            <a:ext cx="3476658" cy="2419349"/>
            <a:chOff x="3892" y="2403"/>
            <a:chExt cx="2370" cy="1659"/>
          </a:xfrm>
        </p:grpSpPr>
        <p:sp>
          <p:nvSpPr>
            <p:cNvPr id="15" name="Freeform 7"/>
            <p:cNvSpPr>
              <a:spLocks/>
            </p:cNvSpPr>
            <p:nvPr/>
          </p:nvSpPr>
          <p:spPr bwMode="auto">
            <a:xfrm>
              <a:off x="3892" y="2717"/>
              <a:ext cx="2001" cy="1345"/>
            </a:xfrm>
            <a:custGeom>
              <a:avLst/>
              <a:gdLst/>
              <a:ahLst/>
              <a:cxnLst>
                <a:cxn ang="0">
                  <a:pos x="12" y="198"/>
                </a:cxn>
                <a:cxn ang="0">
                  <a:pos x="12" y="257"/>
                </a:cxn>
                <a:cxn ang="0">
                  <a:pos x="0" y="422"/>
                </a:cxn>
                <a:cxn ang="0">
                  <a:pos x="0" y="505"/>
                </a:cxn>
                <a:cxn ang="0">
                  <a:pos x="0" y="576"/>
                </a:cxn>
                <a:cxn ang="0">
                  <a:pos x="12" y="659"/>
                </a:cxn>
                <a:cxn ang="0">
                  <a:pos x="59" y="742"/>
                </a:cxn>
                <a:cxn ang="0">
                  <a:pos x="119" y="859"/>
                </a:cxn>
                <a:cxn ang="0">
                  <a:pos x="189" y="954"/>
                </a:cxn>
                <a:cxn ang="0">
                  <a:pos x="237" y="1013"/>
                </a:cxn>
                <a:cxn ang="0">
                  <a:pos x="320" y="1084"/>
                </a:cxn>
                <a:cxn ang="0">
                  <a:pos x="438" y="1132"/>
                </a:cxn>
                <a:cxn ang="0">
                  <a:pos x="568" y="1179"/>
                </a:cxn>
                <a:cxn ang="0">
                  <a:pos x="734" y="1214"/>
                </a:cxn>
                <a:cxn ang="0">
                  <a:pos x="865" y="1237"/>
                </a:cxn>
                <a:cxn ang="0">
                  <a:pos x="1030" y="1262"/>
                </a:cxn>
                <a:cxn ang="0">
                  <a:pos x="1149" y="1273"/>
                </a:cxn>
                <a:cxn ang="0">
                  <a:pos x="1314" y="1296"/>
                </a:cxn>
                <a:cxn ang="0">
                  <a:pos x="1457" y="1320"/>
                </a:cxn>
                <a:cxn ang="0">
                  <a:pos x="1622" y="1320"/>
                </a:cxn>
                <a:cxn ang="0">
                  <a:pos x="1765" y="1344"/>
                </a:cxn>
                <a:cxn ang="0">
                  <a:pos x="1847" y="1344"/>
                </a:cxn>
                <a:cxn ang="0">
                  <a:pos x="1942" y="1344"/>
                </a:cxn>
                <a:cxn ang="0">
                  <a:pos x="2107" y="1332"/>
                </a:cxn>
                <a:cxn ang="0">
                  <a:pos x="2250" y="1332"/>
                </a:cxn>
                <a:cxn ang="0">
                  <a:pos x="2392" y="1320"/>
                </a:cxn>
                <a:cxn ang="0">
                  <a:pos x="2464" y="1296"/>
                </a:cxn>
                <a:cxn ang="0">
                  <a:pos x="2558" y="1237"/>
                </a:cxn>
                <a:cxn ang="0">
                  <a:pos x="2617" y="1072"/>
                </a:cxn>
                <a:cxn ang="0">
                  <a:pos x="2665" y="906"/>
                </a:cxn>
                <a:cxn ang="0">
                  <a:pos x="2700" y="812"/>
                </a:cxn>
                <a:cxn ang="0">
                  <a:pos x="2723" y="742"/>
                </a:cxn>
                <a:cxn ang="0">
                  <a:pos x="2736" y="670"/>
                </a:cxn>
                <a:cxn ang="0">
                  <a:pos x="2736" y="529"/>
                </a:cxn>
                <a:cxn ang="0">
                  <a:pos x="2736" y="339"/>
                </a:cxn>
                <a:cxn ang="0">
                  <a:pos x="2736" y="269"/>
                </a:cxn>
                <a:cxn ang="0">
                  <a:pos x="2736" y="198"/>
                </a:cxn>
                <a:cxn ang="0">
                  <a:pos x="2736" y="127"/>
                </a:cxn>
                <a:cxn ang="0">
                  <a:pos x="2736" y="56"/>
                </a:cxn>
                <a:cxn ang="0">
                  <a:pos x="2702" y="0"/>
                </a:cxn>
              </a:cxnLst>
              <a:rect l="0" t="0" r="r" b="b"/>
              <a:pathLst>
                <a:path w="2737" h="1345">
                  <a:moveTo>
                    <a:pt x="42" y="0"/>
                  </a:moveTo>
                  <a:lnTo>
                    <a:pt x="12" y="198"/>
                  </a:lnTo>
                  <a:lnTo>
                    <a:pt x="12" y="233"/>
                  </a:lnTo>
                  <a:lnTo>
                    <a:pt x="12" y="257"/>
                  </a:lnTo>
                  <a:lnTo>
                    <a:pt x="0" y="352"/>
                  </a:lnTo>
                  <a:lnTo>
                    <a:pt x="0" y="422"/>
                  </a:lnTo>
                  <a:lnTo>
                    <a:pt x="0" y="458"/>
                  </a:lnTo>
                  <a:lnTo>
                    <a:pt x="0" y="505"/>
                  </a:lnTo>
                  <a:lnTo>
                    <a:pt x="0" y="541"/>
                  </a:lnTo>
                  <a:lnTo>
                    <a:pt x="0" y="576"/>
                  </a:lnTo>
                  <a:lnTo>
                    <a:pt x="0" y="623"/>
                  </a:lnTo>
                  <a:lnTo>
                    <a:pt x="12" y="659"/>
                  </a:lnTo>
                  <a:lnTo>
                    <a:pt x="35" y="695"/>
                  </a:lnTo>
                  <a:lnTo>
                    <a:pt x="59" y="742"/>
                  </a:lnTo>
                  <a:lnTo>
                    <a:pt x="83" y="812"/>
                  </a:lnTo>
                  <a:lnTo>
                    <a:pt x="119" y="859"/>
                  </a:lnTo>
                  <a:lnTo>
                    <a:pt x="153" y="906"/>
                  </a:lnTo>
                  <a:lnTo>
                    <a:pt x="189" y="954"/>
                  </a:lnTo>
                  <a:lnTo>
                    <a:pt x="201" y="978"/>
                  </a:lnTo>
                  <a:lnTo>
                    <a:pt x="237" y="1013"/>
                  </a:lnTo>
                  <a:lnTo>
                    <a:pt x="284" y="1060"/>
                  </a:lnTo>
                  <a:lnTo>
                    <a:pt x="320" y="1084"/>
                  </a:lnTo>
                  <a:lnTo>
                    <a:pt x="343" y="1108"/>
                  </a:lnTo>
                  <a:lnTo>
                    <a:pt x="438" y="1132"/>
                  </a:lnTo>
                  <a:lnTo>
                    <a:pt x="485" y="1155"/>
                  </a:lnTo>
                  <a:lnTo>
                    <a:pt x="568" y="1179"/>
                  </a:lnTo>
                  <a:lnTo>
                    <a:pt x="639" y="1190"/>
                  </a:lnTo>
                  <a:lnTo>
                    <a:pt x="734" y="1214"/>
                  </a:lnTo>
                  <a:lnTo>
                    <a:pt x="769" y="1226"/>
                  </a:lnTo>
                  <a:lnTo>
                    <a:pt x="865" y="1237"/>
                  </a:lnTo>
                  <a:lnTo>
                    <a:pt x="959" y="1249"/>
                  </a:lnTo>
                  <a:lnTo>
                    <a:pt x="1030" y="1262"/>
                  </a:lnTo>
                  <a:lnTo>
                    <a:pt x="1124" y="1273"/>
                  </a:lnTo>
                  <a:lnTo>
                    <a:pt x="1149" y="1273"/>
                  </a:lnTo>
                  <a:lnTo>
                    <a:pt x="1243" y="1285"/>
                  </a:lnTo>
                  <a:lnTo>
                    <a:pt x="1314" y="1296"/>
                  </a:lnTo>
                  <a:lnTo>
                    <a:pt x="1385" y="1309"/>
                  </a:lnTo>
                  <a:lnTo>
                    <a:pt x="1457" y="1320"/>
                  </a:lnTo>
                  <a:lnTo>
                    <a:pt x="1551" y="1320"/>
                  </a:lnTo>
                  <a:lnTo>
                    <a:pt x="1622" y="1320"/>
                  </a:lnTo>
                  <a:lnTo>
                    <a:pt x="1717" y="1332"/>
                  </a:lnTo>
                  <a:lnTo>
                    <a:pt x="1765" y="1344"/>
                  </a:lnTo>
                  <a:lnTo>
                    <a:pt x="1800" y="1344"/>
                  </a:lnTo>
                  <a:lnTo>
                    <a:pt x="1847" y="1344"/>
                  </a:lnTo>
                  <a:lnTo>
                    <a:pt x="1871" y="1344"/>
                  </a:lnTo>
                  <a:lnTo>
                    <a:pt x="1942" y="1344"/>
                  </a:lnTo>
                  <a:lnTo>
                    <a:pt x="2037" y="1332"/>
                  </a:lnTo>
                  <a:lnTo>
                    <a:pt x="2107" y="1332"/>
                  </a:lnTo>
                  <a:lnTo>
                    <a:pt x="2156" y="1332"/>
                  </a:lnTo>
                  <a:lnTo>
                    <a:pt x="2250" y="1332"/>
                  </a:lnTo>
                  <a:lnTo>
                    <a:pt x="2321" y="1320"/>
                  </a:lnTo>
                  <a:lnTo>
                    <a:pt x="2392" y="1320"/>
                  </a:lnTo>
                  <a:lnTo>
                    <a:pt x="2439" y="1309"/>
                  </a:lnTo>
                  <a:lnTo>
                    <a:pt x="2464" y="1296"/>
                  </a:lnTo>
                  <a:lnTo>
                    <a:pt x="2511" y="1273"/>
                  </a:lnTo>
                  <a:lnTo>
                    <a:pt x="2558" y="1237"/>
                  </a:lnTo>
                  <a:lnTo>
                    <a:pt x="2582" y="1166"/>
                  </a:lnTo>
                  <a:lnTo>
                    <a:pt x="2617" y="1072"/>
                  </a:lnTo>
                  <a:lnTo>
                    <a:pt x="2629" y="1002"/>
                  </a:lnTo>
                  <a:lnTo>
                    <a:pt x="2665" y="906"/>
                  </a:lnTo>
                  <a:lnTo>
                    <a:pt x="2676" y="859"/>
                  </a:lnTo>
                  <a:lnTo>
                    <a:pt x="2700" y="812"/>
                  </a:lnTo>
                  <a:lnTo>
                    <a:pt x="2712" y="776"/>
                  </a:lnTo>
                  <a:lnTo>
                    <a:pt x="2723" y="742"/>
                  </a:lnTo>
                  <a:lnTo>
                    <a:pt x="2736" y="695"/>
                  </a:lnTo>
                  <a:lnTo>
                    <a:pt x="2736" y="670"/>
                  </a:lnTo>
                  <a:lnTo>
                    <a:pt x="2736" y="599"/>
                  </a:lnTo>
                  <a:lnTo>
                    <a:pt x="2736" y="529"/>
                  </a:lnTo>
                  <a:lnTo>
                    <a:pt x="2736" y="435"/>
                  </a:lnTo>
                  <a:lnTo>
                    <a:pt x="2736" y="339"/>
                  </a:lnTo>
                  <a:lnTo>
                    <a:pt x="2736" y="305"/>
                  </a:lnTo>
                  <a:lnTo>
                    <a:pt x="2736" y="269"/>
                  </a:lnTo>
                  <a:lnTo>
                    <a:pt x="2736" y="233"/>
                  </a:lnTo>
                  <a:lnTo>
                    <a:pt x="2736" y="198"/>
                  </a:lnTo>
                  <a:lnTo>
                    <a:pt x="2736" y="162"/>
                  </a:lnTo>
                  <a:lnTo>
                    <a:pt x="2736" y="127"/>
                  </a:lnTo>
                  <a:lnTo>
                    <a:pt x="2736" y="92"/>
                  </a:lnTo>
                  <a:lnTo>
                    <a:pt x="2736" y="56"/>
                  </a:lnTo>
                  <a:lnTo>
                    <a:pt x="2736" y="21"/>
                  </a:lnTo>
                  <a:lnTo>
                    <a:pt x="2702" y="0"/>
                  </a:lnTo>
                </a:path>
              </a:pathLst>
            </a:custGeom>
            <a:pattFill prst="wdUpDiag">
              <a:fgClr>
                <a:schemeClr val="tx1"/>
              </a:fgClr>
              <a:bgClr>
                <a:schemeClr val="bg1"/>
              </a:bgClr>
            </a:patt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auto">
            <a:xfrm>
              <a:off x="3943" y="2702"/>
              <a:ext cx="1922" cy="1176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714" y="16"/>
                </a:cxn>
                <a:cxn ang="0">
                  <a:pos x="681" y="308"/>
                </a:cxn>
                <a:cxn ang="0">
                  <a:pos x="827" y="584"/>
                </a:cxn>
                <a:cxn ang="0">
                  <a:pos x="779" y="965"/>
                </a:cxn>
                <a:cxn ang="0">
                  <a:pos x="795" y="1087"/>
                </a:cxn>
                <a:cxn ang="0">
                  <a:pos x="1200" y="1176"/>
                </a:cxn>
                <a:cxn ang="0">
                  <a:pos x="1582" y="1119"/>
                </a:cxn>
                <a:cxn ang="0">
                  <a:pos x="1265" y="762"/>
                </a:cxn>
                <a:cxn ang="0">
                  <a:pos x="1452" y="527"/>
                </a:cxn>
                <a:cxn ang="0">
                  <a:pos x="1371" y="227"/>
                </a:cxn>
                <a:cxn ang="0">
                  <a:pos x="1395" y="16"/>
                </a:cxn>
                <a:cxn ang="0">
                  <a:pos x="1922" y="0"/>
                </a:cxn>
              </a:cxnLst>
              <a:rect l="0" t="0" r="r" b="b"/>
              <a:pathLst>
                <a:path w="1922" h="1176">
                  <a:moveTo>
                    <a:pt x="0" y="8"/>
                  </a:moveTo>
                  <a:lnTo>
                    <a:pt x="714" y="16"/>
                  </a:lnTo>
                  <a:lnTo>
                    <a:pt x="681" y="308"/>
                  </a:lnTo>
                  <a:lnTo>
                    <a:pt x="827" y="584"/>
                  </a:lnTo>
                  <a:lnTo>
                    <a:pt x="779" y="965"/>
                  </a:lnTo>
                  <a:lnTo>
                    <a:pt x="795" y="1087"/>
                  </a:lnTo>
                  <a:lnTo>
                    <a:pt x="1200" y="1176"/>
                  </a:lnTo>
                  <a:lnTo>
                    <a:pt x="1582" y="1119"/>
                  </a:lnTo>
                  <a:lnTo>
                    <a:pt x="1265" y="762"/>
                  </a:lnTo>
                  <a:lnTo>
                    <a:pt x="1452" y="527"/>
                  </a:lnTo>
                  <a:lnTo>
                    <a:pt x="1371" y="227"/>
                  </a:lnTo>
                  <a:lnTo>
                    <a:pt x="1395" y="16"/>
                  </a:lnTo>
                  <a:lnTo>
                    <a:pt x="1922" y="0"/>
                  </a:lnTo>
                </a:path>
              </a:pathLst>
            </a:custGeom>
            <a:solidFill>
              <a:schemeClr val="bg1"/>
            </a:solidFill>
            <a:ln w="28575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Rectangle 9"/>
            <p:cNvSpPr>
              <a:spLocks noChangeArrowheads="1"/>
            </p:cNvSpPr>
            <p:nvPr/>
          </p:nvSpPr>
          <p:spPr bwMode="auto">
            <a:xfrm>
              <a:off x="4879" y="3036"/>
              <a:ext cx="396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ctr" eaLnBrk="0" hangingPunct="0"/>
              <a:r>
                <a:rPr lang="uk-UA" sz="1600" dirty="0" smtClean="0"/>
                <a:t>Пора</a:t>
              </a:r>
              <a:endParaRPr lang="en-GB" sz="1600" dirty="0"/>
            </a:p>
          </p:txBody>
        </p:sp>
        <p:sp>
          <p:nvSpPr>
            <p:cNvPr id="18" name="Rectangle 10"/>
            <p:cNvSpPr>
              <a:spLocks noChangeArrowheads="1"/>
            </p:cNvSpPr>
            <p:nvPr/>
          </p:nvSpPr>
          <p:spPr bwMode="auto">
            <a:xfrm>
              <a:off x="3930" y="3080"/>
              <a:ext cx="580" cy="18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36000" tIns="36000" rIns="36000" bIns="36000">
              <a:spAutoFit/>
            </a:bodyPr>
            <a:lstStyle/>
            <a:p>
              <a:pPr algn="ctr" defTabSz="762000" eaLnBrk="0" hangingPunct="0"/>
              <a:r>
                <a:rPr lang="uk-UA" sz="1400" dirty="0" smtClean="0"/>
                <a:t>Пористе ТТ</a:t>
              </a:r>
              <a:endParaRPr lang="en-GB" sz="1400" dirty="0"/>
            </a:p>
          </p:txBody>
        </p:sp>
        <p:sp>
          <p:nvSpPr>
            <p:cNvPr id="19" name="Oval 11"/>
            <p:cNvSpPr>
              <a:spLocks noChangeArrowheads="1"/>
            </p:cNvSpPr>
            <p:nvPr/>
          </p:nvSpPr>
          <p:spPr bwMode="auto">
            <a:xfrm>
              <a:off x="4665" y="3067"/>
              <a:ext cx="56" cy="6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Oval 12"/>
            <p:cNvSpPr>
              <a:spLocks noChangeArrowheads="1"/>
            </p:cNvSpPr>
            <p:nvPr/>
          </p:nvSpPr>
          <p:spPr bwMode="auto">
            <a:xfrm>
              <a:off x="5410" y="3714"/>
              <a:ext cx="56" cy="6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Oval 13"/>
            <p:cNvSpPr>
              <a:spLocks noChangeArrowheads="1"/>
            </p:cNvSpPr>
            <p:nvPr/>
          </p:nvSpPr>
          <p:spPr bwMode="auto">
            <a:xfrm>
              <a:off x="5303" y="3778"/>
              <a:ext cx="56" cy="6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Oval 14"/>
            <p:cNvSpPr>
              <a:spLocks noChangeArrowheads="1"/>
            </p:cNvSpPr>
            <p:nvPr/>
          </p:nvSpPr>
          <p:spPr bwMode="auto">
            <a:xfrm>
              <a:off x="5294" y="3558"/>
              <a:ext cx="56" cy="6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Oval 15"/>
            <p:cNvSpPr>
              <a:spLocks noChangeArrowheads="1"/>
            </p:cNvSpPr>
            <p:nvPr/>
          </p:nvSpPr>
          <p:spPr bwMode="auto">
            <a:xfrm>
              <a:off x="5195" y="3468"/>
              <a:ext cx="56" cy="6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Oval 16"/>
            <p:cNvSpPr>
              <a:spLocks noChangeArrowheads="1"/>
            </p:cNvSpPr>
            <p:nvPr/>
          </p:nvSpPr>
          <p:spPr bwMode="auto">
            <a:xfrm>
              <a:off x="5299" y="3068"/>
              <a:ext cx="56" cy="6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Oval 17"/>
            <p:cNvSpPr>
              <a:spLocks noChangeArrowheads="1"/>
            </p:cNvSpPr>
            <p:nvPr/>
          </p:nvSpPr>
          <p:spPr bwMode="auto">
            <a:xfrm>
              <a:off x="5274" y="3303"/>
              <a:ext cx="56" cy="6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Oval 18"/>
            <p:cNvSpPr>
              <a:spLocks noChangeArrowheads="1"/>
            </p:cNvSpPr>
            <p:nvPr/>
          </p:nvSpPr>
          <p:spPr bwMode="auto">
            <a:xfrm>
              <a:off x="4736" y="3358"/>
              <a:ext cx="56" cy="6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Oval 19"/>
            <p:cNvSpPr>
              <a:spLocks noChangeArrowheads="1"/>
            </p:cNvSpPr>
            <p:nvPr/>
          </p:nvSpPr>
          <p:spPr bwMode="auto">
            <a:xfrm>
              <a:off x="4703" y="3551"/>
              <a:ext cx="56" cy="6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Oval 20"/>
            <p:cNvSpPr>
              <a:spLocks noChangeArrowheads="1"/>
            </p:cNvSpPr>
            <p:nvPr/>
          </p:nvSpPr>
          <p:spPr bwMode="auto">
            <a:xfrm>
              <a:off x="4823" y="3761"/>
              <a:ext cx="56" cy="6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Oval 21"/>
            <p:cNvSpPr>
              <a:spLocks noChangeArrowheads="1"/>
            </p:cNvSpPr>
            <p:nvPr/>
          </p:nvSpPr>
          <p:spPr bwMode="auto">
            <a:xfrm>
              <a:off x="5105" y="3808"/>
              <a:ext cx="56" cy="6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Oval 22"/>
            <p:cNvSpPr>
              <a:spLocks noChangeArrowheads="1"/>
            </p:cNvSpPr>
            <p:nvPr/>
          </p:nvSpPr>
          <p:spPr bwMode="auto">
            <a:xfrm>
              <a:off x="5272" y="2765"/>
              <a:ext cx="56" cy="6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Oval 23"/>
            <p:cNvSpPr>
              <a:spLocks noChangeArrowheads="1"/>
            </p:cNvSpPr>
            <p:nvPr/>
          </p:nvSpPr>
          <p:spPr bwMode="auto">
            <a:xfrm>
              <a:off x="4614" y="2878"/>
              <a:ext cx="56" cy="6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Oval 24"/>
            <p:cNvSpPr>
              <a:spLocks noChangeArrowheads="1"/>
            </p:cNvSpPr>
            <p:nvPr/>
          </p:nvSpPr>
          <p:spPr bwMode="auto">
            <a:xfrm>
              <a:off x="5407" y="2665"/>
              <a:ext cx="56" cy="6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Oval 25"/>
            <p:cNvSpPr>
              <a:spLocks noChangeArrowheads="1"/>
            </p:cNvSpPr>
            <p:nvPr/>
          </p:nvSpPr>
          <p:spPr bwMode="auto">
            <a:xfrm>
              <a:off x="4513" y="2681"/>
              <a:ext cx="56" cy="6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Oval 26"/>
            <p:cNvSpPr>
              <a:spLocks noChangeArrowheads="1"/>
            </p:cNvSpPr>
            <p:nvPr/>
          </p:nvSpPr>
          <p:spPr bwMode="auto">
            <a:xfrm>
              <a:off x="5263" y="2902"/>
              <a:ext cx="56" cy="6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" name="Oval 27"/>
            <p:cNvSpPr>
              <a:spLocks noChangeArrowheads="1"/>
            </p:cNvSpPr>
            <p:nvPr/>
          </p:nvSpPr>
          <p:spPr bwMode="auto">
            <a:xfrm>
              <a:off x="4694" y="3663"/>
              <a:ext cx="56" cy="6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Rectangle 28"/>
            <p:cNvSpPr>
              <a:spLocks noChangeArrowheads="1"/>
            </p:cNvSpPr>
            <p:nvPr/>
          </p:nvSpPr>
          <p:spPr bwMode="auto">
            <a:xfrm>
              <a:off x="5223" y="2403"/>
              <a:ext cx="1039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uk-UA" sz="1600" i="1" dirty="0" smtClean="0"/>
                <a:t>Активні центри</a:t>
              </a:r>
              <a:endParaRPr lang="en-GB" sz="1600" i="1" dirty="0"/>
            </a:p>
          </p:txBody>
        </p:sp>
        <p:sp>
          <p:nvSpPr>
            <p:cNvPr id="37" name="Arc 29"/>
            <p:cNvSpPr>
              <a:spLocks/>
            </p:cNvSpPr>
            <p:nvPr/>
          </p:nvSpPr>
          <p:spPr bwMode="auto">
            <a:xfrm flipH="1">
              <a:off x="4561" y="2555"/>
              <a:ext cx="672" cy="113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sm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" name="Arc 30"/>
            <p:cNvSpPr>
              <a:spLocks/>
            </p:cNvSpPr>
            <p:nvPr/>
          </p:nvSpPr>
          <p:spPr bwMode="auto">
            <a:xfrm flipH="1">
              <a:off x="4868" y="2545"/>
              <a:ext cx="429" cy="1217"/>
            </a:xfrm>
            <a:custGeom>
              <a:avLst/>
              <a:gdLst>
                <a:gd name="G0" fmla="+- 0 0 0"/>
                <a:gd name="G1" fmla="+- 21571 0 0"/>
                <a:gd name="G2" fmla="+- 21600 0 0"/>
                <a:gd name="T0" fmla="*/ 1117 w 21600"/>
                <a:gd name="T1" fmla="*/ 0 h 21571"/>
                <a:gd name="T2" fmla="*/ 21600 w 21600"/>
                <a:gd name="T3" fmla="*/ 21571 h 21571"/>
                <a:gd name="T4" fmla="*/ 0 w 21600"/>
                <a:gd name="T5" fmla="*/ 21571 h 21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571" fill="none" extrusionOk="0">
                  <a:moveTo>
                    <a:pt x="1117" y="-1"/>
                  </a:moveTo>
                  <a:cubicBezTo>
                    <a:pt x="12596" y="594"/>
                    <a:pt x="21600" y="10075"/>
                    <a:pt x="21600" y="21571"/>
                  </a:cubicBezTo>
                </a:path>
                <a:path w="21600" h="21571" stroke="0" extrusionOk="0">
                  <a:moveTo>
                    <a:pt x="1117" y="-1"/>
                  </a:moveTo>
                  <a:cubicBezTo>
                    <a:pt x="12596" y="594"/>
                    <a:pt x="21600" y="10075"/>
                    <a:pt x="21600" y="21571"/>
                  </a:cubicBezTo>
                  <a:lnTo>
                    <a:pt x="0" y="21571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sm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14282" y="3500438"/>
            <a:ext cx="5357850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5214942" y="642918"/>
            <a:ext cx="32431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Ізотерми адсорбції </a:t>
            </a:r>
            <a:r>
              <a:rPr lang="uk-UA" b="1" dirty="0" err="1" smtClean="0"/>
              <a:t>Ленгмюра</a:t>
            </a:r>
            <a:r>
              <a:rPr lang="uk-UA" b="1" dirty="0" smtClean="0"/>
              <a:t> </a:t>
            </a:r>
            <a:endParaRPr lang="ru-RU" b="1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1214422"/>
            <a:ext cx="835824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latin typeface="+mj-lt"/>
              </a:rPr>
              <a:t>На поверхні є певне число місць (</a:t>
            </a:r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центрів</a:t>
            </a:r>
            <a:r>
              <a:rPr lang="uk-UA" sz="1500" dirty="0" smtClean="0">
                <a:latin typeface="+mj-lt"/>
              </a:rPr>
              <a:t>) адсорбції, які займають площу </a:t>
            </a:r>
            <a:r>
              <a:rPr lang="uk-UA" sz="1500" b="1" i="1" dirty="0" smtClean="0">
                <a:latin typeface="+mj-lt"/>
              </a:rPr>
              <a:t>S</a:t>
            </a:r>
            <a:endParaRPr lang="ru-RU" sz="1500" b="1" i="1" dirty="0"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9545" y="1571612"/>
            <a:ext cx="764386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latin typeface="+mj-lt"/>
              </a:rPr>
              <a:t>Частина цієї площі S</a:t>
            </a:r>
            <a:r>
              <a:rPr lang="uk-UA" sz="1500" baseline="-25000" dirty="0" smtClean="0">
                <a:latin typeface="+mj-lt"/>
              </a:rPr>
              <a:t>1</a:t>
            </a:r>
            <a:r>
              <a:rPr lang="uk-UA" sz="1500" dirty="0" smtClean="0">
                <a:latin typeface="+mj-lt"/>
              </a:rPr>
              <a:t> </a:t>
            </a:r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занята</a:t>
            </a:r>
            <a:r>
              <a:rPr lang="uk-UA" sz="1500" dirty="0" smtClean="0">
                <a:latin typeface="+mj-lt"/>
              </a:rPr>
              <a:t> адсорбованими молекулами, частина S</a:t>
            </a:r>
            <a:r>
              <a:rPr lang="uk-UA" sz="1500" baseline="-25000" dirty="0" smtClean="0">
                <a:latin typeface="+mj-lt"/>
              </a:rPr>
              <a:t>0</a:t>
            </a:r>
            <a:r>
              <a:rPr lang="uk-UA" sz="1500" dirty="0" smtClean="0">
                <a:latin typeface="+mj-lt"/>
              </a:rPr>
              <a:t> = S – S</a:t>
            </a:r>
            <a:r>
              <a:rPr lang="uk-UA" sz="1500" baseline="-25000" dirty="0" smtClean="0">
                <a:latin typeface="+mj-lt"/>
              </a:rPr>
              <a:t>1</a:t>
            </a:r>
            <a:r>
              <a:rPr lang="uk-UA" sz="1500" dirty="0" smtClean="0">
                <a:latin typeface="+mj-lt"/>
              </a:rPr>
              <a:t> - </a:t>
            </a:r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вільна</a:t>
            </a:r>
            <a:endParaRPr lang="ru-RU" sz="1500" dirty="0">
              <a:solidFill>
                <a:srgbClr val="0D0DE3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2071678"/>
            <a:ext cx="800105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latin typeface="+mj-lt"/>
              </a:rPr>
              <a:t>Швидкість </a:t>
            </a:r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випаровування</a:t>
            </a:r>
            <a:r>
              <a:rPr lang="uk-UA" sz="1500" dirty="0" smtClean="0">
                <a:latin typeface="+mj-lt"/>
              </a:rPr>
              <a:t> пропорційна </a:t>
            </a:r>
            <a:r>
              <a:rPr lang="uk-UA" sz="1500" b="1" dirty="0" smtClean="0">
                <a:solidFill>
                  <a:srgbClr val="FF0000"/>
                </a:solidFill>
                <a:latin typeface="+mj-lt"/>
              </a:rPr>
              <a:t>S</a:t>
            </a:r>
            <a:r>
              <a:rPr lang="uk-UA" sz="1500" b="1" baseline="-25000" dirty="0" smtClean="0">
                <a:solidFill>
                  <a:srgbClr val="FF0000"/>
                </a:solidFill>
                <a:latin typeface="+mj-lt"/>
              </a:rPr>
              <a:t>1</a:t>
            </a:r>
            <a:endParaRPr lang="ru-RU" sz="15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86248" y="2071678"/>
            <a:ext cx="580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smtClean="0"/>
              <a:t>К</a:t>
            </a:r>
            <a:r>
              <a:rPr lang="uk-UA" i="1" baseline="-25000" dirty="0" smtClean="0"/>
              <a:t>1</a:t>
            </a:r>
            <a:r>
              <a:rPr lang="uk-UA" i="1" dirty="0" smtClean="0"/>
              <a:t>S</a:t>
            </a:r>
            <a:r>
              <a:rPr lang="uk-UA" i="1" baseline="-25000" dirty="0" smtClean="0"/>
              <a:t>1</a:t>
            </a:r>
            <a:endParaRPr lang="ru-RU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2428868"/>
            <a:ext cx="692948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latin typeface="+mj-lt"/>
              </a:rPr>
              <a:t>Швидкість </a:t>
            </a:r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конденсації</a:t>
            </a:r>
            <a:r>
              <a:rPr lang="uk-UA" sz="1500" dirty="0" smtClean="0">
                <a:latin typeface="+mj-lt"/>
              </a:rPr>
              <a:t> пропорційна вільній поверхні </a:t>
            </a:r>
            <a:r>
              <a:rPr lang="uk-UA" sz="1500" b="1" dirty="0" smtClean="0">
                <a:solidFill>
                  <a:srgbClr val="FF0000"/>
                </a:solidFill>
                <a:latin typeface="+mj-lt"/>
              </a:rPr>
              <a:t>S</a:t>
            </a:r>
            <a:r>
              <a:rPr lang="uk-UA" sz="1500" b="1" baseline="-25000" dirty="0" smtClean="0">
                <a:solidFill>
                  <a:srgbClr val="FF0000"/>
                </a:solidFill>
                <a:latin typeface="+mj-lt"/>
              </a:rPr>
              <a:t>0</a:t>
            </a:r>
            <a:r>
              <a:rPr lang="uk-UA" sz="1500" dirty="0" smtClean="0">
                <a:latin typeface="+mj-lt"/>
              </a:rPr>
              <a:t> і тиску газу </a:t>
            </a:r>
            <a:r>
              <a:rPr lang="uk-UA" sz="1500" b="1" i="1" dirty="0" smtClean="0">
                <a:solidFill>
                  <a:srgbClr val="FF0000"/>
                </a:solidFill>
                <a:latin typeface="+mj-lt"/>
              </a:rPr>
              <a:t>P</a:t>
            </a:r>
            <a:endParaRPr lang="ru-RU" sz="15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15140" y="2428868"/>
            <a:ext cx="704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smtClean="0"/>
              <a:t>К</a:t>
            </a:r>
            <a:r>
              <a:rPr lang="uk-UA" i="1" baseline="-25000" dirty="0" smtClean="0"/>
              <a:t>2</a:t>
            </a:r>
            <a:r>
              <a:rPr lang="uk-UA" i="1" dirty="0" smtClean="0"/>
              <a:t>PS</a:t>
            </a:r>
            <a:r>
              <a:rPr lang="uk-UA" i="1" baseline="-25000" dirty="0" smtClean="0"/>
              <a:t>0</a:t>
            </a:r>
            <a:endParaRPr lang="ru-RU" i="1" dirty="0"/>
          </a:p>
        </p:txBody>
      </p:sp>
      <p:sp>
        <p:nvSpPr>
          <p:cNvPr id="1105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0593" name="Object 1"/>
          <p:cNvGraphicFramePr>
            <a:graphicFrameLocks noChangeAspect="1"/>
          </p:cNvGraphicFramePr>
          <p:nvPr/>
        </p:nvGraphicFramePr>
        <p:xfrm>
          <a:off x="1714480" y="3071810"/>
          <a:ext cx="3643338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r:id="rId3" imgW="1777229" imgH="203112" progId="">
                  <p:embed/>
                </p:oleObj>
              </mc:Choice>
              <mc:Fallback>
                <p:oleObj r:id="rId3" imgW="1777229" imgH="203112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480" y="3071810"/>
                        <a:ext cx="3643338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428596" y="3071810"/>
            <a:ext cx="118494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smtClean="0"/>
              <a:t>У рівновазі </a:t>
            </a:r>
            <a:endParaRPr lang="ru-RU" sz="1600" dirty="0"/>
          </a:p>
        </p:txBody>
      </p:sp>
      <p:sp>
        <p:nvSpPr>
          <p:cNvPr id="1105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0595" name="Object 3"/>
          <p:cNvGraphicFramePr>
            <a:graphicFrameLocks noChangeAspect="1"/>
          </p:cNvGraphicFramePr>
          <p:nvPr/>
        </p:nvGraphicFramePr>
        <p:xfrm>
          <a:off x="571472" y="3540917"/>
          <a:ext cx="785818" cy="6786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9" r:id="rId5" imgW="419100" imgH="368300" progId="">
                  <p:embed/>
                </p:oleObj>
              </mc:Choice>
              <mc:Fallback>
                <p:oleObj r:id="rId5" imgW="419100" imgH="3683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3540917"/>
                        <a:ext cx="785818" cy="6786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1428728" y="3571876"/>
            <a:ext cx="32861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/>
              <a:t>доля поверхні, зайнята адсорбованими молекулами</a:t>
            </a:r>
            <a:endParaRPr lang="ru-RU" sz="1500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14282" y="2928934"/>
            <a:ext cx="592935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05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0597" name="Object 5"/>
          <p:cNvGraphicFramePr>
            <a:graphicFrameLocks noChangeAspect="1"/>
          </p:cNvGraphicFramePr>
          <p:nvPr/>
        </p:nvGraphicFramePr>
        <p:xfrm>
          <a:off x="571471" y="4429132"/>
          <a:ext cx="1928827" cy="4018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r:id="rId7" imgW="914400" imgH="190500" progId="">
                  <p:embed/>
                </p:oleObj>
              </mc:Choice>
              <mc:Fallback>
                <p:oleObj r:id="rId7" imgW="914400" imgH="1905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1" y="4429132"/>
                        <a:ext cx="1928827" cy="4018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6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0599" name="Object 7"/>
          <p:cNvGraphicFramePr>
            <a:graphicFrameLocks noChangeAspect="1"/>
          </p:cNvGraphicFramePr>
          <p:nvPr/>
        </p:nvGraphicFramePr>
        <p:xfrm>
          <a:off x="571471" y="4857760"/>
          <a:ext cx="1402782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1" r:id="rId9" imgW="685800" imgH="203200" progId="">
                  <p:embed/>
                </p:oleObj>
              </mc:Choice>
              <mc:Fallback>
                <p:oleObj r:id="rId9" imgW="685800" imgH="20320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1" y="4857760"/>
                        <a:ext cx="1402782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6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0603" name="Rectangle 11"/>
          <p:cNvSpPr>
            <a:spLocks noChangeArrowheads="1"/>
          </p:cNvSpPr>
          <p:nvPr/>
        </p:nvSpPr>
        <p:spPr bwMode="auto">
          <a:xfrm>
            <a:off x="2000232" y="4929198"/>
            <a:ext cx="20313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Arial" pitchFamily="34" charset="0"/>
                <a:ea typeface="Times New Roman" pitchFamily="18" charset="0"/>
              </a:rPr>
              <a:t> – постійна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rgbClr val="0D0DE3"/>
                </a:solidFill>
                <a:effectLst/>
                <a:latin typeface="Arial" pitchFamily="34" charset="0"/>
                <a:ea typeface="Times New Roman" pitchFamily="18" charset="0"/>
              </a:rPr>
              <a:t>Ленгмюра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Arial" pitchFamily="34" charset="0"/>
              </a:rPr>
              <a:t> </a:t>
            </a:r>
          </a:p>
        </p:txBody>
      </p:sp>
      <p:pic>
        <p:nvPicPr>
          <p:cNvPr id="26" name="Рисунок 25"/>
          <p:cNvPicPr/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4643438" y="3571876"/>
            <a:ext cx="421487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7000892" y="5143512"/>
            <a:ext cx="1132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τ</a:t>
            </a:r>
            <a:r>
              <a:rPr lang="uk-UA" baseline="-25000" dirty="0" smtClean="0"/>
              <a:t>1</a:t>
            </a:r>
            <a:r>
              <a:rPr lang="uk-UA" dirty="0" smtClean="0"/>
              <a:t> &gt; τ</a:t>
            </a:r>
            <a:r>
              <a:rPr lang="uk-UA" baseline="-25000" dirty="0" smtClean="0"/>
              <a:t>2</a:t>
            </a:r>
            <a:r>
              <a:rPr lang="uk-UA" dirty="0" smtClean="0"/>
              <a:t> &gt; τ</a:t>
            </a:r>
            <a:r>
              <a:rPr lang="uk-UA" baseline="-25000" dirty="0" smtClean="0"/>
              <a:t>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57158" y="600076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5500694" y="714356"/>
            <a:ext cx="3141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Модель адсорбції </a:t>
            </a:r>
            <a:r>
              <a:rPr lang="uk-UA" b="1" dirty="0" err="1" smtClean="0"/>
              <a:t>Ленгмюра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3" cstate="screen"/>
          <a:srcRect l="6734" r="4324" b="3371"/>
          <a:stretch>
            <a:fillRect/>
          </a:stretch>
        </p:blipFill>
        <p:spPr bwMode="auto">
          <a:xfrm>
            <a:off x="4286248" y="1500174"/>
            <a:ext cx="4429156" cy="195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1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5169" name="Object 1"/>
          <p:cNvGraphicFramePr>
            <a:graphicFrameLocks noChangeAspect="1"/>
          </p:cNvGraphicFramePr>
          <p:nvPr/>
        </p:nvGraphicFramePr>
        <p:xfrm>
          <a:off x="1500188" y="1643063"/>
          <a:ext cx="1824037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4" name="Формула" r:id="rId4" imgW="952087" imgH="444307" progId="Equation.3">
                  <p:embed/>
                </p:oleObj>
              </mc:Choice>
              <mc:Fallback>
                <p:oleObj name="Формула" r:id="rId4" imgW="952087" imgH="444307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88" y="1643063"/>
                        <a:ext cx="1824037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500034" y="1214422"/>
            <a:ext cx="36449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smtClean="0">
                <a:solidFill>
                  <a:srgbClr val="FF0000"/>
                </a:solidFill>
              </a:rPr>
              <a:t>Рівняння ізотерми адсорбції </a:t>
            </a:r>
            <a:r>
              <a:rPr lang="uk-UA" sz="1600" dirty="0" err="1" smtClean="0">
                <a:solidFill>
                  <a:srgbClr val="FF0000"/>
                </a:solidFill>
              </a:rPr>
              <a:t>Ленгмюра</a:t>
            </a:r>
            <a:r>
              <a:rPr lang="uk-UA" sz="1600" dirty="0" smtClean="0">
                <a:solidFill>
                  <a:srgbClr val="FF0000"/>
                </a:solidFill>
              </a:rPr>
              <a:t> 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85786" y="2571744"/>
            <a:ext cx="35719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latin typeface="+mj-lt"/>
              </a:rPr>
              <a:t>гранична мономолекулярна адсорбція </a:t>
            </a:r>
          </a:p>
          <a:p>
            <a:r>
              <a:rPr lang="uk-UA" sz="1500" dirty="0" smtClean="0">
                <a:latin typeface="+mj-lt"/>
              </a:rPr>
              <a:t>ємність </a:t>
            </a:r>
            <a:r>
              <a:rPr lang="uk-UA" sz="1500" dirty="0" err="1" smtClean="0">
                <a:latin typeface="+mj-lt"/>
              </a:rPr>
              <a:t>моношару</a:t>
            </a:r>
            <a:endParaRPr lang="ru-RU" sz="1500" dirty="0">
              <a:latin typeface="+mj-lt"/>
            </a:endParaRPr>
          </a:p>
        </p:txBody>
      </p:sp>
      <p:sp>
        <p:nvSpPr>
          <p:cNvPr id="1351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5171" name="Object 3"/>
          <p:cNvGraphicFramePr>
            <a:graphicFrameLocks noChangeAspect="1"/>
          </p:cNvGraphicFramePr>
          <p:nvPr/>
        </p:nvGraphicFramePr>
        <p:xfrm>
          <a:off x="285720" y="2625322"/>
          <a:ext cx="428628" cy="37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" name="Формула" r:id="rId6" imgW="228501" imgH="215806" progId="Equation.3">
                  <p:embed/>
                </p:oleObj>
              </mc:Choice>
              <mc:Fallback>
                <p:oleObj name="Формула" r:id="rId6" imgW="228501" imgH="215806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2625322"/>
                        <a:ext cx="428628" cy="375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85720" y="314324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 i="1" dirty="0" smtClean="0"/>
              <a:t>К </a:t>
            </a:r>
            <a:r>
              <a:rPr lang="uk-UA" sz="1600" dirty="0" smtClean="0"/>
              <a:t>— </a:t>
            </a:r>
            <a:r>
              <a:rPr lang="uk-UA" sz="1500" dirty="0" smtClean="0">
                <a:latin typeface="+mj-lt"/>
              </a:rPr>
              <a:t>константа адсорбційної рівноваги </a:t>
            </a:r>
          </a:p>
          <a:p>
            <a:r>
              <a:rPr lang="uk-UA" sz="1600" i="1" dirty="0" smtClean="0"/>
              <a:t>с </a:t>
            </a:r>
            <a:r>
              <a:rPr lang="uk-UA" sz="1600" dirty="0" smtClean="0"/>
              <a:t>— </a:t>
            </a:r>
            <a:r>
              <a:rPr lang="uk-UA" sz="1500" dirty="0" smtClean="0">
                <a:latin typeface="+mj-lt"/>
              </a:rPr>
              <a:t>концентрація </a:t>
            </a:r>
            <a:r>
              <a:rPr lang="uk-UA" sz="1500" dirty="0" err="1" smtClean="0">
                <a:latin typeface="+mj-lt"/>
              </a:rPr>
              <a:t>адсорбтиву</a:t>
            </a:r>
            <a:r>
              <a:rPr lang="uk-UA" sz="1500" dirty="0" smtClean="0">
                <a:latin typeface="+mj-lt"/>
              </a:rPr>
              <a:t> в об'ємній фазі</a:t>
            </a:r>
          </a:p>
          <a:p>
            <a:r>
              <a:rPr lang="uk-UA" sz="1600" dirty="0" smtClean="0"/>
              <a:t> </a:t>
            </a:r>
            <a:r>
              <a:rPr lang="uk-UA" sz="1600" i="1" dirty="0" smtClean="0"/>
              <a:t>р </a:t>
            </a:r>
            <a:r>
              <a:rPr lang="uk-UA" sz="1600" dirty="0" smtClean="0"/>
              <a:t>— </a:t>
            </a:r>
            <a:r>
              <a:rPr lang="uk-UA" sz="1500" dirty="0" smtClean="0">
                <a:latin typeface="+mj-lt"/>
              </a:rPr>
              <a:t>тиск пари </a:t>
            </a:r>
            <a:r>
              <a:rPr lang="uk-UA" sz="1500" dirty="0" err="1" smtClean="0">
                <a:latin typeface="+mj-lt"/>
              </a:rPr>
              <a:t>адсорбату</a:t>
            </a:r>
            <a:endParaRPr lang="ru-RU" sz="1500" dirty="0">
              <a:latin typeface="+mj-lt"/>
            </a:endParaRPr>
          </a:p>
        </p:txBody>
      </p:sp>
      <p:sp>
        <p:nvSpPr>
          <p:cNvPr id="1351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517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5175" name="Object 7"/>
          <p:cNvGraphicFramePr>
            <a:graphicFrameLocks noChangeAspect="1"/>
          </p:cNvGraphicFramePr>
          <p:nvPr/>
        </p:nvGraphicFramePr>
        <p:xfrm>
          <a:off x="2786050" y="4143380"/>
          <a:ext cx="1237097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" name="Формула" r:id="rId8" imgW="672808" imgH="393529" progId="Equation.3">
                  <p:embed/>
                </p:oleObj>
              </mc:Choice>
              <mc:Fallback>
                <p:oleObj name="Формула" r:id="rId8" imgW="672808" imgH="393529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6050" y="4143380"/>
                        <a:ext cx="1237097" cy="7143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5178" name="Object 10"/>
          <p:cNvGraphicFramePr>
            <a:graphicFrameLocks noChangeAspect="1"/>
          </p:cNvGraphicFramePr>
          <p:nvPr/>
        </p:nvGraphicFramePr>
        <p:xfrm>
          <a:off x="6357950" y="4857760"/>
          <a:ext cx="298176" cy="3265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7" name="Формула" r:id="rId10" imgW="203024" imgH="215713" progId="Equation.3">
                  <p:embed/>
                </p:oleObj>
              </mc:Choice>
              <mc:Fallback>
                <p:oleObj name="Формула" r:id="rId10" imgW="203024" imgH="215713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7950" y="4857760"/>
                        <a:ext cx="298176" cy="3265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179" name="Rectangle 11"/>
          <p:cNvSpPr>
            <a:spLocks noChangeArrowheads="1"/>
          </p:cNvSpPr>
          <p:nvPr/>
        </p:nvSpPr>
        <p:spPr bwMode="auto">
          <a:xfrm>
            <a:off x="357158" y="4865454"/>
            <a:ext cx="8358246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500" dirty="0" smtClean="0">
                <a:latin typeface="+mj-lt"/>
              </a:rPr>
              <a:t>Коли одношарове заповнення поверхні завершується, А стає рівним </a:t>
            </a:r>
          </a:p>
        </p:txBody>
      </p:sp>
      <p:sp>
        <p:nvSpPr>
          <p:cNvPr id="13518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5182" name="Object 14"/>
          <p:cNvGraphicFramePr>
            <a:graphicFrameLocks noChangeAspect="1"/>
          </p:cNvGraphicFramePr>
          <p:nvPr/>
        </p:nvGraphicFramePr>
        <p:xfrm>
          <a:off x="6858016" y="4857760"/>
          <a:ext cx="714375" cy="285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8" name="Формула" r:id="rId12" imgW="317087" imgH="177569" progId="Equation.3">
                  <p:embed/>
                </p:oleObj>
              </mc:Choice>
              <mc:Fallback>
                <p:oleObj name="Формула" r:id="rId12" imgW="317087" imgH="177569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16" y="4857760"/>
                        <a:ext cx="714375" cy="2857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4214810" y="3714752"/>
            <a:ext cx="35371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Рівняння </a:t>
            </a:r>
            <a:r>
              <a:rPr lang="uk-UA" sz="1500" dirty="0" err="1" smtClean="0">
                <a:solidFill>
                  <a:srgbClr val="0D0DE3"/>
                </a:solidFill>
                <a:latin typeface="+mj-lt"/>
              </a:rPr>
              <a:t>Ленгмюра</a:t>
            </a:r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 </a:t>
            </a:r>
          </a:p>
          <a:p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(довільна ступінь покриття поверхні )</a:t>
            </a:r>
            <a:endParaRPr lang="ru-RU" sz="1500" dirty="0">
              <a:solidFill>
                <a:srgbClr val="0D0DE3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28596" y="614364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9569" name="Rectangle 1"/>
          <p:cNvSpPr>
            <a:spLocks noChangeArrowheads="1"/>
          </p:cNvSpPr>
          <p:nvPr/>
        </p:nvSpPr>
        <p:spPr bwMode="auto">
          <a:xfrm>
            <a:off x="714348" y="731933"/>
            <a:ext cx="7929618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/>
              <a:t>Теорії </a:t>
            </a:r>
            <a:r>
              <a:rPr lang="uk-UA" b="1" dirty="0" err="1" smtClean="0"/>
              <a:t>полімолекулярної</a:t>
            </a:r>
            <a:r>
              <a:rPr lang="uk-UA" b="1" dirty="0" smtClean="0"/>
              <a:t> адсорбції на твердих поверхнях. Теорія Поляні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285860"/>
            <a:ext cx="1600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 smtClean="0">
                <a:solidFill>
                  <a:srgbClr val="FF0000"/>
                </a:solidFill>
              </a:rPr>
              <a:t> Теорія Поляні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screen"/>
          <a:srcRect l="20684" r="8759"/>
          <a:stretch>
            <a:fillRect/>
          </a:stretch>
        </p:blipFill>
        <p:spPr bwMode="auto">
          <a:xfrm>
            <a:off x="6429388" y="3714752"/>
            <a:ext cx="2466607" cy="188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0" name="Rectangle 2"/>
          <p:cNvSpPr>
            <a:spLocks noChangeArrowheads="1"/>
          </p:cNvSpPr>
          <p:nvPr/>
        </p:nvSpPr>
        <p:spPr bwMode="auto">
          <a:xfrm>
            <a:off x="199995" y="1591093"/>
            <a:ext cx="6300831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Адсорбція обумовлюється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фізичними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 силами.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На поверхні адсорбенту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немає активних центрів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, а адсорбційні сили діють поблизу поверхні й утворюють навколо неї з боку газової фази неперервне силове поле.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Адсорбційні сили діють на порівняно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великі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відстані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 (більші за молекулярний радіус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адсорбтиву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), що дозволяє говорити про існування  біля   поверхні   адсорбенту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адсорбційного об’єму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,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який заповнюється при адсорбції молекулами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адсорбату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Дія адсорбційних сил у міру віддалення від поверхні зменшується і на деякій відстані стає рівною нулю.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Притягання будь-якої молекули поверхнею адсорбенту не залежить від наявності в адсорбційному просторі інших молекул, унаслідок чого і можлива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полімолекулярна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 адсорбція.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Адсорбційні сили не залежать від температури, тобто зі зміною температури адсорбційний об'єм не змінюється. Зниження адсорбції із зростанням температури пояснюється збільшенням інтенсивності теплового руху адсорбованих молекул, а внаслідок цього і десорбції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</a:rPr>
              <a:t> </a:t>
            </a:r>
          </a:p>
        </p:txBody>
      </p:sp>
      <p:pic>
        <p:nvPicPr>
          <p:cNvPr id="3081218" name="Picture 2" descr="http://img2.wikia.nocookie.net/__cb20091019234957/genealogy/images/9/9f/Michaelpolanyi1-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flipH="1">
            <a:off x="7000892" y="1428736"/>
            <a:ext cx="1643074" cy="2113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57158" y="489109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714348" y="1214422"/>
            <a:ext cx="1600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 smtClean="0">
                <a:solidFill>
                  <a:srgbClr val="FF0000"/>
                </a:solidFill>
              </a:rPr>
              <a:t> Теорія Поляні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1500174"/>
            <a:ext cx="40005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Адсорбована речовина знаходиться на поверхні в рідкому стані</a:t>
            </a:r>
            <a:endParaRPr lang="ru-RU" sz="1500" dirty="0">
              <a:solidFill>
                <a:srgbClr val="000000"/>
              </a:solidFill>
              <a:latin typeface="Cambria" pitchFamily="18" charset="0"/>
              <a:ea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5572132" y="1285860"/>
            <a:ext cx="3071834" cy="242889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85720" y="2143116"/>
            <a:ext cx="492922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Адсорбційний потенціал </a:t>
            </a:r>
            <a:r>
              <a:rPr lang="uk-UA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характеризує роботу перенесення 1 моля </a:t>
            </a:r>
            <a:r>
              <a:rPr lang="uk-UA" sz="1500" dirty="0" err="1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адсорбату</a:t>
            </a:r>
            <a:r>
              <a:rPr lang="uk-UA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 з даної точки поля в газову фазу, тобто роботу проти дії адсорбційних сил</a:t>
            </a:r>
            <a:endParaRPr lang="ru-RU" sz="1500" dirty="0">
              <a:solidFill>
                <a:srgbClr val="000000"/>
              </a:solidFill>
              <a:latin typeface="Cambria" pitchFamily="18" charset="0"/>
              <a:ea typeface="Times New Roman" pitchFamily="18" charset="0"/>
            </a:endParaRPr>
          </a:p>
        </p:txBody>
      </p:sp>
      <p:sp>
        <p:nvSpPr>
          <p:cNvPr id="1085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8545" name="Object 1"/>
          <p:cNvGraphicFramePr>
            <a:graphicFrameLocks noChangeAspect="1"/>
          </p:cNvGraphicFramePr>
          <p:nvPr/>
        </p:nvGraphicFramePr>
        <p:xfrm>
          <a:off x="2214546" y="2928934"/>
          <a:ext cx="1635136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" name="Формула" r:id="rId4" imgW="977900" imgH="431800" progId="Equation.3">
                  <p:embed/>
                </p:oleObj>
              </mc:Choice>
              <mc:Fallback>
                <p:oleObj name="Формула" r:id="rId4" imgW="977900" imgH="4318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46" y="2928934"/>
                        <a:ext cx="1635136" cy="7143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8547" name="Object 3"/>
          <p:cNvGraphicFramePr>
            <a:graphicFrameLocks noChangeAspect="1"/>
          </p:cNvGraphicFramePr>
          <p:nvPr/>
        </p:nvGraphicFramePr>
        <p:xfrm>
          <a:off x="446058" y="3903666"/>
          <a:ext cx="297658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" name="Формула" r:id="rId6" imgW="190500" imgH="228600" progId="Equation.3">
                  <p:embed/>
                </p:oleObj>
              </mc:Choice>
              <mc:Fallback>
                <p:oleObj name="Формула" r:id="rId6" imgW="19050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058" y="3903666"/>
                        <a:ext cx="297658" cy="357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49" name="Rectangle 5"/>
          <p:cNvSpPr>
            <a:spLocks noChangeArrowheads="1"/>
          </p:cNvSpPr>
          <p:nvPr/>
        </p:nvSpPr>
        <p:spPr bwMode="auto">
          <a:xfrm>
            <a:off x="571472" y="3714752"/>
            <a:ext cx="75009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— тиск насиченої пари над поверхнею рідкого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адсорбату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 за відсутності адсорбенту;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р 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—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тиск газової фази, що знаходиться в рівновазі з адсорбентом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</a:rPr>
              <a:t>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4317033"/>
            <a:ext cx="85011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в адсорбційному полі можна виділити еквіпотенціальні поверхні, що мають однаковий адсорбційний потенціал</a:t>
            </a:r>
            <a:endParaRPr lang="ru-RU" sz="15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714348" y="731933"/>
            <a:ext cx="7929618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/>
              <a:t>Теорії </a:t>
            </a:r>
            <a:r>
              <a:rPr lang="uk-UA" b="1" dirty="0" err="1" smtClean="0"/>
              <a:t>полімолекулярної</a:t>
            </a:r>
            <a:r>
              <a:rPr lang="uk-UA" b="1" dirty="0" smtClean="0"/>
              <a:t> адсорбції на твердих поверхнях. Теорія Поляні</a:t>
            </a:r>
          </a:p>
        </p:txBody>
      </p:sp>
      <p:pic>
        <p:nvPicPr>
          <p:cNvPr id="19" name="Picture 5" descr="http://www.cchem.berkeley.edu/molsim/teaching/fall2011/CCS/Group7/images/structure/models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1928794" y="4929198"/>
            <a:ext cx="5072098" cy="1814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85720" y="3857628"/>
            <a:ext cx="521497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1357290" y="428604"/>
            <a:ext cx="75009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1600" b="1" dirty="0" smtClean="0"/>
              <a:t>Явища, що призводять до зменшення поверхневої енергії </a:t>
            </a:r>
          </a:p>
          <a:p>
            <a:pPr algn="r"/>
            <a:r>
              <a:rPr lang="uk-UA" sz="1600" b="1" dirty="0" smtClean="0"/>
              <a:t>при зміні поверхневого натягу</a:t>
            </a:r>
            <a:endParaRPr lang="ru-RU" sz="1600" b="1" dirty="0" smtClean="0"/>
          </a:p>
        </p:txBody>
      </p:sp>
      <p:sp>
        <p:nvSpPr>
          <p:cNvPr id="94209" name="Rectangle 1"/>
          <p:cNvSpPr>
            <a:spLocks noChangeArrowheads="1"/>
          </p:cNvSpPr>
          <p:nvPr/>
        </p:nvSpPr>
        <p:spPr bwMode="auto">
          <a:xfrm>
            <a:off x="357158" y="1380336"/>
            <a:ext cx="850112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500" dirty="0" smtClean="0">
                <a:latin typeface="+mj-lt"/>
              </a:rPr>
              <a:t>До зменшення поверхневого натягу приводять  теплові, електричні, фізико-хімічні явища, що відбуваються на поверхні поділу фаз.</a:t>
            </a:r>
          </a:p>
        </p:txBody>
      </p:sp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285720" y="2150810"/>
            <a:ext cx="8858280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Адсорбція</a:t>
            </a:r>
            <a:r>
              <a:rPr lang="uk-UA" sz="1500" dirty="0" smtClean="0">
                <a:latin typeface="+mj-lt"/>
              </a:rPr>
              <a:t> – явище збільшення концентрації одного з компонент системи на границі розділу фаз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28596" y="2000240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428596" y="2500306"/>
            <a:ext cx="51435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Абсорбція</a:t>
            </a:r>
            <a:r>
              <a:rPr lang="ru-RU" sz="1500" dirty="0" smtClean="0">
                <a:latin typeface="+mj-lt"/>
              </a:rPr>
              <a:t>- </a:t>
            </a:r>
            <a:r>
              <a:rPr lang="ru-RU" sz="1500" dirty="0" err="1" smtClean="0">
                <a:latin typeface="+mj-lt"/>
              </a:rPr>
              <a:t>поглинання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газів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парів</a:t>
            </a:r>
            <a:r>
              <a:rPr lang="ru-RU" sz="1500" dirty="0" smtClean="0">
                <a:latin typeface="+mj-lt"/>
              </a:rPr>
              <a:t> як </a:t>
            </a:r>
            <a:r>
              <a:rPr lang="ru-RU" sz="1500" dirty="0" err="1" smtClean="0">
                <a:latin typeface="+mj-lt"/>
              </a:rPr>
              <a:t>поверхнею</a:t>
            </a:r>
            <a:r>
              <a:rPr lang="ru-RU" sz="1500" dirty="0" smtClean="0">
                <a:latin typeface="+mj-lt"/>
              </a:rPr>
              <a:t> так </a:t>
            </a:r>
            <a:r>
              <a:rPr lang="ru-RU" sz="1500" dirty="0" err="1" smtClean="0">
                <a:latin typeface="+mj-lt"/>
              </a:rPr>
              <a:t>і</a:t>
            </a:r>
            <a:r>
              <a:rPr lang="ru-RU" sz="1500" dirty="0" smtClean="0">
                <a:latin typeface="+mj-lt"/>
              </a:rPr>
              <a:t>  </a:t>
            </a:r>
            <a:r>
              <a:rPr lang="ru-RU" sz="1500" dirty="0" err="1" smtClean="0">
                <a:latin typeface="+mj-lt"/>
              </a:rPr>
              <a:t>обємомо</a:t>
            </a:r>
            <a:r>
              <a:rPr lang="ru-RU" sz="1500" dirty="0" smtClean="0">
                <a:latin typeface="+mj-lt"/>
              </a:rPr>
              <a:t> твердого </a:t>
            </a:r>
            <a:r>
              <a:rPr lang="ru-RU" sz="1500" dirty="0" err="1" smtClean="0">
                <a:latin typeface="+mj-lt"/>
              </a:rPr>
              <a:t>тіла</a:t>
            </a:r>
            <a:r>
              <a:rPr lang="ru-RU" sz="1500" dirty="0" smtClean="0">
                <a:latin typeface="+mj-lt"/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3143248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Позитивна адсорбція  </a:t>
            </a:r>
            <a:r>
              <a:rPr lang="uk-UA" sz="1500" dirty="0" smtClean="0">
                <a:latin typeface="+mj-lt"/>
              </a:rPr>
              <a:t>- концентрація компонента в </a:t>
            </a:r>
            <a:r>
              <a:rPr lang="uk-UA" sz="1500" dirty="0" err="1" smtClean="0">
                <a:latin typeface="+mj-lt"/>
              </a:rPr>
              <a:t>приповерхневому</a:t>
            </a:r>
            <a:r>
              <a:rPr lang="uk-UA" sz="1500" dirty="0" smtClean="0">
                <a:latin typeface="+mj-lt"/>
              </a:rPr>
              <a:t> шарі більша, ніж в об’ємі </a:t>
            </a:r>
            <a:endParaRPr lang="ru-RU" sz="1500" dirty="0" smtClean="0">
              <a:latin typeface="+mj-l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8105" y="4071942"/>
            <a:ext cx="4938275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i="1" dirty="0" err="1" smtClean="0">
                <a:solidFill>
                  <a:srgbClr val="0D0DE3"/>
                </a:solidFill>
                <a:latin typeface="+mj-lt"/>
              </a:rPr>
              <a:t>Адсорбтив</a:t>
            </a:r>
            <a:r>
              <a:rPr lang="ru-RU" sz="1500" i="1" dirty="0" smtClean="0">
                <a:latin typeface="+mj-lt"/>
              </a:rPr>
              <a:t>-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речовина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що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поглинається</a:t>
            </a:r>
            <a:r>
              <a:rPr lang="ru-RU" sz="1500" dirty="0" smtClean="0">
                <a:latin typeface="+mj-lt"/>
              </a:rPr>
              <a:t> (</a:t>
            </a:r>
            <a:r>
              <a:rPr lang="ru-RU" sz="1500" dirty="0" err="1" smtClean="0">
                <a:latin typeface="+mj-lt"/>
              </a:rPr>
              <a:t>адсорбується</a:t>
            </a:r>
            <a:r>
              <a:rPr lang="ru-RU" sz="1500" dirty="0" smtClean="0">
                <a:latin typeface="+mj-lt"/>
              </a:rPr>
              <a:t>)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48105" y="4429132"/>
            <a:ext cx="491980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i="1" dirty="0" smtClean="0">
                <a:solidFill>
                  <a:srgbClr val="0D0DE3"/>
                </a:solidFill>
                <a:latin typeface="+mj-lt"/>
              </a:rPr>
              <a:t>Адсорбент</a:t>
            </a:r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500" dirty="0" smtClean="0">
                <a:latin typeface="+mj-lt"/>
              </a:rPr>
              <a:t>– </a:t>
            </a:r>
            <a:r>
              <a:rPr lang="ru-RU" sz="1500" dirty="0" err="1" smtClean="0">
                <a:latin typeface="+mj-lt"/>
              </a:rPr>
              <a:t>матеріал</a:t>
            </a:r>
            <a:r>
              <a:rPr lang="ru-RU" sz="1500" dirty="0" smtClean="0">
                <a:latin typeface="+mj-lt"/>
              </a:rPr>
              <a:t>, </a:t>
            </a:r>
            <a:r>
              <a:rPr lang="ru-RU" sz="1500" dirty="0" err="1" smtClean="0">
                <a:latin typeface="+mj-lt"/>
              </a:rPr>
              <a:t>що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поглинає</a:t>
            </a:r>
            <a:r>
              <a:rPr lang="ru-RU" sz="1500" dirty="0" smtClean="0">
                <a:latin typeface="+mj-lt"/>
              </a:rPr>
              <a:t> газ пару </a:t>
            </a:r>
            <a:r>
              <a:rPr lang="ru-RU" sz="1500" dirty="0" err="1" smtClean="0">
                <a:latin typeface="+mj-lt"/>
              </a:rPr>
              <a:t>чи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рідину</a:t>
            </a:r>
            <a:endParaRPr lang="ru-RU" sz="1500" dirty="0" smtClean="0">
              <a:latin typeface="+mj-l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5720" y="5000636"/>
            <a:ext cx="6572296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Природа </a:t>
            </a: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адсорбційних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сил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500" dirty="0" err="1" smtClean="0">
                <a:latin typeface="+mj-lt"/>
              </a:rPr>
              <a:t>сили</a:t>
            </a:r>
            <a:r>
              <a:rPr lang="ru-RU" sz="1500" dirty="0" smtClean="0">
                <a:latin typeface="+mj-lt"/>
              </a:rPr>
              <a:t> Ван-дер-Ваальса (</a:t>
            </a:r>
            <a:r>
              <a:rPr lang="ru-RU" sz="1500" dirty="0" err="1" smtClean="0">
                <a:latin typeface="+mj-lt"/>
              </a:rPr>
              <a:t>дисперсійні</a:t>
            </a:r>
            <a:r>
              <a:rPr lang="ru-RU" sz="1500" dirty="0" smtClean="0">
                <a:latin typeface="+mj-lt"/>
              </a:rPr>
              <a:t>, </a:t>
            </a:r>
            <a:r>
              <a:rPr lang="ru-RU" sz="1500" dirty="0" err="1" smtClean="0">
                <a:latin typeface="+mj-lt"/>
              </a:rPr>
              <a:t>орієнтаційні</a:t>
            </a:r>
            <a:r>
              <a:rPr lang="ru-RU" sz="1500" dirty="0" smtClean="0">
                <a:latin typeface="+mj-lt"/>
              </a:rPr>
              <a:t>, </a:t>
            </a:r>
            <a:r>
              <a:rPr lang="ru-RU" sz="1500" dirty="0" err="1" smtClean="0">
                <a:latin typeface="+mj-lt"/>
              </a:rPr>
              <a:t>індукційні</a:t>
            </a:r>
            <a:r>
              <a:rPr lang="ru-RU" sz="1500" dirty="0" smtClean="0">
                <a:latin typeface="+mj-lt"/>
              </a:rPr>
              <a:t>),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500" dirty="0" err="1" smtClean="0">
                <a:latin typeface="+mj-lt"/>
              </a:rPr>
              <a:t>утворення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водневого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зв’язку</a:t>
            </a:r>
            <a:r>
              <a:rPr lang="ru-RU" sz="1500" dirty="0" smtClean="0">
                <a:latin typeface="+mj-lt"/>
              </a:rPr>
              <a:t>,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500" dirty="0" err="1" smtClean="0">
                <a:latin typeface="+mj-lt"/>
              </a:rPr>
              <a:t>донорно-акцепторні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взаємодії</a:t>
            </a:r>
            <a:r>
              <a:rPr lang="ru-RU" sz="1500" dirty="0" smtClean="0">
                <a:latin typeface="+mj-lt"/>
              </a:rPr>
              <a:t>,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500" dirty="0" err="1" smtClean="0">
                <a:latin typeface="+mj-lt"/>
              </a:rPr>
              <a:t>утворення</a:t>
            </a:r>
            <a:r>
              <a:rPr lang="ru-RU" sz="1500" dirty="0" smtClean="0">
                <a:latin typeface="+mj-lt"/>
              </a:rPr>
              <a:t> ковалентного </a:t>
            </a:r>
            <a:r>
              <a:rPr lang="ru-RU" sz="1500" dirty="0" err="1" smtClean="0">
                <a:latin typeface="+mj-lt"/>
              </a:rPr>
              <a:t>зв’язку</a:t>
            </a:r>
            <a:endParaRPr lang="ru-RU" sz="1500" dirty="0">
              <a:latin typeface="+mj-lt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285720" y="4929198"/>
            <a:ext cx="521497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" name="Group 10"/>
          <p:cNvGrpSpPr>
            <a:grpSpLocks noChangeAspect="1"/>
          </p:cNvGrpSpPr>
          <p:nvPr/>
        </p:nvGrpSpPr>
        <p:grpSpPr bwMode="auto">
          <a:xfrm>
            <a:off x="6143636" y="4357694"/>
            <a:ext cx="2919402" cy="1895433"/>
            <a:chOff x="568" y="2752"/>
            <a:chExt cx="2144" cy="1392"/>
          </a:xfrm>
        </p:grpSpPr>
        <p:sp>
          <p:nvSpPr>
            <p:cNvPr id="16" name="Rectangle 11"/>
            <p:cNvSpPr>
              <a:spLocks noChangeAspect="1" noChangeArrowheads="1"/>
            </p:cNvSpPr>
            <p:nvPr/>
          </p:nvSpPr>
          <p:spPr bwMode="auto">
            <a:xfrm>
              <a:off x="568" y="3016"/>
              <a:ext cx="2144" cy="1128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0"/>
                    <a:invGamma/>
                    <a:alpha val="6100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17" name="Freeform 12"/>
            <p:cNvSpPr>
              <a:spLocks noChangeAspect="1"/>
            </p:cNvSpPr>
            <p:nvPr/>
          </p:nvSpPr>
          <p:spPr bwMode="auto">
            <a:xfrm>
              <a:off x="1061" y="2752"/>
              <a:ext cx="1224" cy="936"/>
            </a:xfrm>
            <a:custGeom>
              <a:avLst/>
              <a:gdLst/>
              <a:ahLst/>
              <a:cxnLst>
                <a:cxn ang="0">
                  <a:pos x="96" y="264"/>
                </a:cxn>
                <a:cxn ang="0">
                  <a:pos x="24" y="464"/>
                </a:cxn>
                <a:cxn ang="0">
                  <a:pos x="0" y="568"/>
                </a:cxn>
                <a:cxn ang="0">
                  <a:pos x="88" y="736"/>
                </a:cxn>
                <a:cxn ang="0">
                  <a:pos x="136" y="768"/>
                </a:cxn>
                <a:cxn ang="0">
                  <a:pos x="400" y="888"/>
                </a:cxn>
                <a:cxn ang="0">
                  <a:pos x="536" y="936"/>
                </a:cxn>
                <a:cxn ang="0">
                  <a:pos x="648" y="928"/>
                </a:cxn>
                <a:cxn ang="0">
                  <a:pos x="744" y="888"/>
                </a:cxn>
                <a:cxn ang="0">
                  <a:pos x="848" y="832"/>
                </a:cxn>
                <a:cxn ang="0">
                  <a:pos x="1088" y="824"/>
                </a:cxn>
                <a:cxn ang="0">
                  <a:pos x="1136" y="784"/>
                </a:cxn>
                <a:cxn ang="0">
                  <a:pos x="1176" y="744"/>
                </a:cxn>
                <a:cxn ang="0">
                  <a:pos x="1208" y="688"/>
                </a:cxn>
                <a:cxn ang="0">
                  <a:pos x="1224" y="640"/>
                </a:cxn>
                <a:cxn ang="0">
                  <a:pos x="1216" y="552"/>
                </a:cxn>
                <a:cxn ang="0">
                  <a:pos x="1184" y="504"/>
                </a:cxn>
                <a:cxn ang="0">
                  <a:pos x="1168" y="480"/>
                </a:cxn>
                <a:cxn ang="0">
                  <a:pos x="1152" y="432"/>
                </a:cxn>
                <a:cxn ang="0">
                  <a:pos x="1144" y="408"/>
                </a:cxn>
                <a:cxn ang="0">
                  <a:pos x="1096" y="208"/>
                </a:cxn>
                <a:cxn ang="0">
                  <a:pos x="1016" y="120"/>
                </a:cxn>
                <a:cxn ang="0">
                  <a:pos x="784" y="0"/>
                </a:cxn>
                <a:cxn ang="0">
                  <a:pos x="616" y="8"/>
                </a:cxn>
                <a:cxn ang="0">
                  <a:pos x="520" y="56"/>
                </a:cxn>
                <a:cxn ang="0">
                  <a:pos x="352" y="80"/>
                </a:cxn>
                <a:cxn ang="0">
                  <a:pos x="224" y="128"/>
                </a:cxn>
                <a:cxn ang="0">
                  <a:pos x="176" y="168"/>
                </a:cxn>
                <a:cxn ang="0">
                  <a:pos x="160" y="192"/>
                </a:cxn>
                <a:cxn ang="0">
                  <a:pos x="112" y="224"/>
                </a:cxn>
                <a:cxn ang="0">
                  <a:pos x="103" y="263"/>
                </a:cxn>
              </a:cxnLst>
              <a:rect l="0" t="0" r="r" b="b"/>
              <a:pathLst>
                <a:path w="1224" h="936">
                  <a:moveTo>
                    <a:pt x="96" y="264"/>
                  </a:moveTo>
                  <a:cubicBezTo>
                    <a:pt x="85" y="341"/>
                    <a:pt x="58" y="397"/>
                    <a:pt x="24" y="464"/>
                  </a:cubicBezTo>
                  <a:cubicBezTo>
                    <a:pt x="8" y="495"/>
                    <a:pt x="8" y="534"/>
                    <a:pt x="0" y="568"/>
                  </a:cubicBezTo>
                  <a:cubicBezTo>
                    <a:pt x="11" y="677"/>
                    <a:pt x="6" y="677"/>
                    <a:pt x="88" y="736"/>
                  </a:cubicBezTo>
                  <a:cubicBezTo>
                    <a:pt x="113" y="754"/>
                    <a:pt x="105" y="765"/>
                    <a:pt x="136" y="768"/>
                  </a:cubicBezTo>
                  <a:cubicBezTo>
                    <a:pt x="188" y="793"/>
                    <a:pt x="333" y="860"/>
                    <a:pt x="400" y="888"/>
                  </a:cubicBezTo>
                  <a:cubicBezTo>
                    <a:pt x="443" y="912"/>
                    <a:pt x="490" y="921"/>
                    <a:pt x="536" y="936"/>
                  </a:cubicBezTo>
                  <a:cubicBezTo>
                    <a:pt x="573" y="933"/>
                    <a:pt x="612" y="936"/>
                    <a:pt x="648" y="928"/>
                  </a:cubicBezTo>
                  <a:cubicBezTo>
                    <a:pt x="682" y="920"/>
                    <a:pt x="710" y="896"/>
                    <a:pt x="744" y="888"/>
                  </a:cubicBezTo>
                  <a:cubicBezTo>
                    <a:pt x="783" y="862"/>
                    <a:pt x="805" y="843"/>
                    <a:pt x="848" y="832"/>
                  </a:cubicBezTo>
                  <a:cubicBezTo>
                    <a:pt x="928" y="840"/>
                    <a:pt x="1010" y="850"/>
                    <a:pt x="1088" y="824"/>
                  </a:cubicBezTo>
                  <a:cubicBezTo>
                    <a:pt x="1103" y="809"/>
                    <a:pt x="1121" y="799"/>
                    <a:pt x="1136" y="784"/>
                  </a:cubicBezTo>
                  <a:cubicBezTo>
                    <a:pt x="1189" y="731"/>
                    <a:pt x="1112" y="787"/>
                    <a:pt x="1176" y="744"/>
                  </a:cubicBezTo>
                  <a:cubicBezTo>
                    <a:pt x="1190" y="722"/>
                    <a:pt x="1198" y="713"/>
                    <a:pt x="1208" y="688"/>
                  </a:cubicBezTo>
                  <a:cubicBezTo>
                    <a:pt x="1214" y="672"/>
                    <a:pt x="1224" y="640"/>
                    <a:pt x="1224" y="640"/>
                  </a:cubicBezTo>
                  <a:cubicBezTo>
                    <a:pt x="1221" y="611"/>
                    <a:pt x="1224" y="580"/>
                    <a:pt x="1216" y="552"/>
                  </a:cubicBezTo>
                  <a:cubicBezTo>
                    <a:pt x="1211" y="534"/>
                    <a:pt x="1195" y="520"/>
                    <a:pt x="1184" y="504"/>
                  </a:cubicBezTo>
                  <a:cubicBezTo>
                    <a:pt x="1179" y="496"/>
                    <a:pt x="1171" y="489"/>
                    <a:pt x="1168" y="480"/>
                  </a:cubicBezTo>
                  <a:cubicBezTo>
                    <a:pt x="1163" y="464"/>
                    <a:pt x="1157" y="448"/>
                    <a:pt x="1152" y="432"/>
                  </a:cubicBezTo>
                  <a:cubicBezTo>
                    <a:pt x="1149" y="424"/>
                    <a:pt x="1144" y="408"/>
                    <a:pt x="1144" y="408"/>
                  </a:cubicBezTo>
                  <a:cubicBezTo>
                    <a:pt x="1134" y="338"/>
                    <a:pt x="1118" y="275"/>
                    <a:pt x="1096" y="208"/>
                  </a:cubicBezTo>
                  <a:cubicBezTo>
                    <a:pt x="1082" y="166"/>
                    <a:pt x="1047" y="146"/>
                    <a:pt x="1016" y="120"/>
                  </a:cubicBezTo>
                  <a:cubicBezTo>
                    <a:pt x="942" y="58"/>
                    <a:pt x="879" y="19"/>
                    <a:pt x="784" y="0"/>
                  </a:cubicBezTo>
                  <a:cubicBezTo>
                    <a:pt x="728" y="3"/>
                    <a:pt x="672" y="3"/>
                    <a:pt x="616" y="8"/>
                  </a:cubicBezTo>
                  <a:cubicBezTo>
                    <a:pt x="583" y="11"/>
                    <a:pt x="550" y="43"/>
                    <a:pt x="520" y="56"/>
                  </a:cubicBezTo>
                  <a:cubicBezTo>
                    <a:pt x="469" y="78"/>
                    <a:pt x="407" y="69"/>
                    <a:pt x="352" y="80"/>
                  </a:cubicBezTo>
                  <a:cubicBezTo>
                    <a:pt x="304" y="90"/>
                    <a:pt x="268" y="113"/>
                    <a:pt x="224" y="128"/>
                  </a:cubicBezTo>
                  <a:cubicBezTo>
                    <a:pt x="209" y="143"/>
                    <a:pt x="191" y="153"/>
                    <a:pt x="176" y="168"/>
                  </a:cubicBezTo>
                  <a:cubicBezTo>
                    <a:pt x="169" y="175"/>
                    <a:pt x="167" y="186"/>
                    <a:pt x="160" y="192"/>
                  </a:cubicBezTo>
                  <a:cubicBezTo>
                    <a:pt x="146" y="205"/>
                    <a:pt x="112" y="224"/>
                    <a:pt x="112" y="224"/>
                  </a:cubicBezTo>
                  <a:cubicBezTo>
                    <a:pt x="88" y="260"/>
                    <a:pt x="103" y="219"/>
                    <a:pt x="103" y="263"/>
                  </a:cubicBezTo>
                </a:path>
              </a:pathLst>
            </a:custGeom>
            <a:solidFill>
              <a:schemeClr val="bg1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22" name="Line 13"/>
            <p:cNvSpPr>
              <a:spLocks noChangeAspect="1" noChangeShapeType="1"/>
            </p:cNvSpPr>
            <p:nvPr/>
          </p:nvSpPr>
          <p:spPr bwMode="auto">
            <a:xfrm flipV="1">
              <a:off x="1158" y="3399"/>
              <a:ext cx="66" cy="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23" name="AutoShape 14"/>
            <p:cNvSpPr>
              <a:spLocks noChangeAspect="1" noChangeArrowheads="1"/>
            </p:cNvSpPr>
            <p:nvPr/>
          </p:nvSpPr>
          <p:spPr bwMode="auto">
            <a:xfrm rot="34779807">
              <a:off x="1158" y="3296"/>
              <a:ext cx="173" cy="137"/>
            </a:xfrm>
            <a:custGeom>
              <a:avLst/>
              <a:gdLst>
                <a:gd name="G0" fmla="+- 5400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400"/>
                <a:gd name="G18" fmla="*/ 5400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400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400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2700 w 21600"/>
                <a:gd name="T15" fmla="*/ 10800 h 21600"/>
                <a:gd name="T16" fmla="*/ 10800 w 21600"/>
                <a:gd name="T17" fmla="*/ 5400 h 21600"/>
                <a:gd name="T18" fmla="*/ 18900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rgbClr val="FF3300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24" name="Line 15"/>
            <p:cNvSpPr>
              <a:spLocks noChangeAspect="1" noChangeShapeType="1"/>
            </p:cNvSpPr>
            <p:nvPr/>
          </p:nvSpPr>
          <p:spPr bwMode="auto">
            <a:xfrm>
              <a:off x="1686" y="3474"/>
              <a:ext cx="0" cy="2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grpSp>
          <p:nvGrpSpPr>
            <p:cNvPr id="3" name="Group 16"/>
            <p:cNvGrpSpPr>
              <a:grpSpLocks noChangeAspect="1"/>
            </p:cNvGrpSpPr>
            <p:nvPr/>
          </p:nvGrpSpPr>
          <p:grpSpPr bwMode="auto">
            <a:xfrm flipV="1">
              <a:off x="1620" y="3333"/>
              <a:ext cx="132" cy="216"/>
              <a:chOff x="1584" y="3252"/>
              <a:chExt cx="66" cy="108"/>
            </a:xfrm>
          </p:grpSpPr>
          <p:sp>
            <p:nvSpPr>
              <p:cNvPr id="30" name="AutoShape 17"/>
              <p:cNvSpPr>
                <a:spLocks noChangeAspect="1" noChangeArrowheads="1"/>
              </p:cNvSpPr>
              <p:nvPr/>
            </p:nvSpPr>
            <p:spPr bwMode="auto">
              <a:xfrm>
                <a:off x="1584" y="3252"/>
                <a:ext cx="66" cy="69"/>
              </a:xfrm>
              <a:prstGeom prst="triangle">
                <a:avLst>
                  <a:gd name="adj" fmla="val 50000"/>
                </a:avLst>
              </a:prstGeom>
              <a:solidFill>
                <a:srgbClr val="00FF00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31" name="AutoShape 18"/>
              <p:cNvSpPr>
                <a:spLocks noChangeAspect="1" noChangeArrowheads="1"/>
              </p:cNvSpPr>
              <p:nvPr/>
            </p:nvSpPr>
            <p:spPr bwMode="auto">
              <a:xfrm>
                <a:off x="1584" y="3291"/>
                <a:ext cx="66" cy="69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</p:grpSp>
        <p:sp>
          <p:nvSpPr>
            <p:cNvPr id="26" name="Line 19"/>
            <p:cNvSpPr>
              <a:spLocks noChangeAspect="1" noChangeShapeType="1"/>
            </p:cNvSpPr>
            <p:nvPr/>
          </p:nvSpPr>
          <p:spPr bwMode="auto">
            <a:xfrm flipV="1">
              <a:off x="2124" y="3177"/>
              <a:ext cx="84" cy="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grpSp>
          <p:nvGrpSpPr>
            <p:cNvPr id="4" name="Group 20"/>
            <p:cNvGrpSpPr>
              <a:grpSpLocks noChangeAspect="1"/>
            </p:cNvGrpSpPr>
            <p:nvPr/>
          </p:nvGrpSpPr>
          <p:grpSpPr bwMode="auto">
            <a:xfrm>
              <a:off x="1971" y="3108"/>
              <a:ext cx="156" cy="138"/>
              <a:chOff x="1863" y="3147"/>
              <a:chExt cx="78" cy="75"/>
            </a:xfrm>
          </p:grpSpPr>
          <p:sp>
            <p:nvSpPr>
              <p:cNvPr id="28" name="Rectangle 21"/>
              <p:cNvSpPr>
                <a:spLocks noChangeAspect="1" noChangeArrowheads="1"/>
              </p:cNvSpPr>
              <p:nvPr/>
            </p:nvSpPr>
            <p:spPr bwMode="auto">
              <a:xfrm>
                <a:off x="1863" y="3147"/>
                <a:ext cx="78" cy="75"/>
              </a:xfrm>
              <a:prstGeom prst="rect">
                <a:avLst/>
              </a:prstGeom>
              <a:solidFill>
                <a:srgbClr val="6600CC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29" name="Rectangle 22"/>
              <p:cNvSpPr>
                <a:spLocks noChangeAspect="1" noChangeArrowheads="1"/>
              </p:cNvSpPr>
              <p:nvPr/>
            </p:nvSpPr>
            <p:spPr bwMode="auto">
              <a:xfrm>
                <a:off x="1863" y="3160"/>
                <a:ext cx="54" cy="48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7072330" y="2643182"/>
            <a:ext cx="1285884" cy="903489"/>
            <a:chOff x="1191" y="2871"/>
            <a:chExt cx="890" cy="625"/>
          </a:xfrm>
        </p:grpSpPr>
        <p:sp>
          <p:nvSpPr>
            <p:cNvPr id="33" name="AutoShape 24"/>
            <p:cNvSpPr>
              <a:spLocks noChangeAspect="1" noChangeArrowheads="1"/>
            </p:cNvSpPr>
            <p:nvPr/>
          </p:nvSpPr>
          <p:spPr bwMode="auto">
            <a:xfrm flipV="1">
              <a:off x="1629" y="3381"/>
              <a:ext cx="115" cy="115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FF00"/>
                </a:gs>
                <a:gs pos="100000">
                  <a:srgbClr val="00FF00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34" name="Rectangle 25"/>
            <p:cNvSpPr>
              <a:spLocks noChangeAspect="1" noChangeArrowheads="1"/>
            </p:cNvSpPr>
            <p:nvPr/>
          </p:nvSpPr>
          <p:spPr bwMode="auto">
            <a:xfrm>
              <a:off x="1977" y="3132"/>
              <a:ext cx="104" cy="92"/>
            </a:xfrm>
            <a:prstGeom prst="rect">
              <a:avLst/>
            </a:prstGeom>
            <a:gradFill rotWithShape="1">
              <a:gsLst>
                <a:gs pos="0">
                  <a:srgbClr val="6600CC"/>
                </a:gs>
                <a:gs pos="100000">
                  <a:srgbClr val="6600CC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35" name="Line 26"/>
            <p:cNvSpPr>
              <a:spLocks noChangeAspect="1" noChangeShapeType="1"/>
            </p:cNvSpPr>
            <p:nvPr/>
          </p:nvSpPr>
          <p:spPr bwMode="auto">
            <a:xfrm flipV="1">
              <a:off x="1269" y="3267"/>
              <a:ext cx="54" cy="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36" name="Line 27"/>
            <p:cNvSpPr>
              <a:spLocks noChangeAspect="1" noChangeShapeType="1"/>
            </p:cNvSpPr>
            <p:nvPr/>
          </p:nvSpPr>
          <p:spPr bwMode="auto">
            <a:xfrm flipV="1">
              <a:off x="1687" y="3309"/>
              <a:ext cx="0" cy="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37" name="Line 28"/>
            <p:cNvSpPr>
              <a:spLocks noChangeAspect="1" noChangeShapeType="1"/>
            </p:cNvSpPr>
            <p:nvPr/>
          </p:nvSpPr>
          <p:spPr bwMode="auto">
            <a:xfrm flipH="1">
              <a:off x="1887" y="3174"/>
              <a:ext cx="9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38" name="Freeform 29"/>
            <p:cNvSpPr>
              <a:spLocks noChangeAspect="1"/>
            </p:cNvSpPr>
            <p:nvPr/>
          </p:nvSpPr>
          <p:spPr bwMode="auto">
            <a:xfrm>
              <a:off x="1296" y="2871"/>
              <a:ext cx="650" cy="499"/>
            </a:xfrm>
            <a:custGeom>
              <a:avLst/>
              <a:gdLst/>
              <a:ahLst/>
              <a:cxnLst>
                <a:cxn ang="0">
                  <a:pos x="111" y="81"/>
                </a:cxn>
                <a:cxn ang="0">
                  <a:pos x="30" y="192"/>
                </a:cxn>
                <a:cxn ang="0">
                  <a:pos x="6" y="342"/>
                </a:cxn>
                <a:cxn ang="0">
                  <a:pos x="66" y="435"/>
                </a:cxn>
                <a:cxn ang="0">
                  <a:pos x="222" y="426"/>
                </a:cxn>
                <a:cxn ang="0">
                  <a:pos x="291" y="456"/>
                </a:cxn>
                <a:cxn ang="0">
                  <a:pos x="375" y="447"/>
                </a:cxn>
                <a:cxn ang="0">
                  <a:pos x="582" y="474"/>
                </a:cxn>
                <a:cxn ang="0">
                  <a:pos x="597" y="300"/>
                </a:cxn>
                <a:cxn ang="0">
                  <a:pos x="648" y="195"/>
                </a:cxn>
                <a:cxn ang="0">
                  <a:pos x="606" y="90"/>
                </a:cxn>
                <a:cxn ang="0">
                  <a:pos x="510" y="6"/>
                </a:cxn>
                <a:cxn ang="0">
                  <a:pos x="384" y="54"/>
                </a:cxn>
                <a:cxn ang="0">
                  <a:pos x="282" y="39"/>
                </a:cxn>
                <a:cxn ang="0">
                  <a:pos x="207" y="30"/>
                </a:cxn>
                <a:cxn ang="0">
                  <a:pos x="111" y="81"/>
                </a:cxn>
              </a:cxnLst>
              <a:rect l="0" t="0" r="r" b="b"/>
              <a:pathLst>
                <a:path w="650" h="499">
                  <a:moveTo>
                    <a:pt x="111" y="81"/>
                  </a:moveTo>
                  <a:cubicBezTo>
                    <a:pt x="82" y="108"/>
                    <a:pt x="47" y="149"/>
                    <a:pt x="30" y="192"/>
                  </a:cubicBezTo>
                  <a:cubicBezTo>
                    <a:pt x="13" y="235"/>
                    <a:pt x="0" y="302"/>
                    <a:pt x="6" y="342"/>
                  </a:cubicBezTo>
                  <a:cubicBezTo>
                    <a:pt x="12" y="382"/>
                    <a:pt x="30" y="421"/>
                    <a:pt x="66" y="435"/>
                  </a:cubicBezTo>
                  <a:cubicBezTo>
                    <a:pt x="102" y="449"/>
                    <a:pt x="185" y="423"/>
                    <a:pt x="222" y="426"/>
                  </a:cubicBezTo>
                  <a:cubicBezTo>
                    <a:pt x="259" y="429"/>
                    <a:pt x="266" y="453"/>
                    <a:pt x="291" y="456"/>
                  </a:cubicBezTo>
                  <a:cubicBezTo>
                    <a:pt x="316" y="459"/>
                    <a:pt x="327" y="444"/>
                    <a:pt x="375" y="447"/>
                  </a:cubicBezTo>
                  <a:cubicBezTo>
                    <a:pt x="423" y="450"/>
                    <a:pt x="545" y="499"/>
                    <a:pt x="582" y="474"/>
                  </a:cubicBezTo>
                  <a:cubicBezTo>
                    <a:pt x="619" y="449"/>
                    <a:pt x="586" y="347"/>
                    <a:pt x="597" y="300"/>
                  </a:cubicBezTo>
                  <a:cubicBezTo>
                    <a:pt x="608" y="253"/>
                    <a:pt x="646" y="230"/>
                    <a:pt x="648" y="195"/>
                  </a:cubicBezTo>
                  <a:cubicBezTo>
                    <a:pt x="650" y="160"/>
                    <a:pt x="629" y="122"/>
                    <a:pt x="606" y="90"/>
                  </a:cubicBezTo>
                  <a:cubicBezTo>
                    <a:pt x="583" y="58"/>
                    <a:pt x="547" y="12"/>
                    <a:pt x="510" y="6"/>
                  </a:cubicBezTo>
                  <a:cubicBezTo>
                    <a:pt x="473" y="0"/>
                    <a:pt x="422" y="48"/>
                    <a:pt x="384" y="54"/>
                  </a:cubicBezTo>
                  <a:cubicBezTo>
                    <a:pt x="346" y="60"/>
                    <a:pt x="311" y="43"/>
                    <a:pt x="282" y="39"/>
                  </a:cubicBezTo>
                  <a:cubicBezTo>
                    <a:pt x="253" y="35"/>
                    <a:pt x="235" y="25"/>
                    <a:pt x="207" y="30"/>
                  </a:cubicBezTo>
                  <a:cubicBezTo>
                    <a:pt x="179" y="35"/>
                    <a:pt x="140" y="54"/>
                    <a:pt x="111" y="81"/>
                  </a:cubicBezTo>
                  <a:close/>
                </a:path>
              </a:pathLst>
            </a:cu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39" name="Oval 30"/>
            <p:cNvSpPr>
              <a:spLocks noChangeAspect="1" noChangeArrowheads="1"/>
            </p:cNvSpPr>
            <p:nvPr/>
          </p:nvSpPr>
          <p:spPr bwMode="auto">
            <a:xfrm>
              <a:off x="1191" y="3291"/>
              <a:ext cx="115" cy="11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0000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9711E-6 C 0.00277 0.02566 0.01006 0.0504 0.02604 0.06682 C 0.03142 0.07884 0.04062 0.10427 0.04062 0.10473 C 0.03941 0.12369 0.04305 0.14289 0.0375 0.16138 C 0.03715 0.1667 0.03298 0.16786 0.03142 0.17179 C 0.01753 0.19676 0.02118 0.1778 0.00208 0.19491 C 0.00121 0.20231 -0.01823 0.2178 -0.02014 0.2245 C -0.02032 0.22867 -0.01858 0.23838 -0.01858 0.2393 C -0.01858 0.24693 -0.02744 0.27098 -0.01216 0.27098 " pathEditMode="relative" rAng="0" ptsTypes="fffffffff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" y="1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00034" y="600076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28794" y="714356"/>
            <a:ext cx="7000924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/>
              <a:t>Теорії </a:t>
            </a:r>
            <a:r>
              <a:rPr lang="uk-UA" b="1" dirty="0" err="1" smtClean="0"/>
              <a:t>полімолекулярної</a:t>
            </a:r>
            <a:r>
              <a:rPr lang="uk-UA" b="1" dirty="0" smtClean="0"/>
              <a:t> адсорбції на твердих поверхнях. Теорія БЕТ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214422"/>
            <a:ext cx="1216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 smtClean="0">
                <a:solidFill>
                  <a:srgbClr val="FF0000"/>
                </a:solidFill>
              </a:rPr>
              <a:t>Теорія БЕТ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214422"/>
            <a:ext cx="635798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500" dirty="0" err="1" smtClean="0">
                <a:solidFill>
                  <a:srgbClr val="0D0DE3"/>
                </a:solidFill>
                <a:latin typeface="+mj-lt"/>
              </a:rPr>
              <a:t>Брунауер</a:t>
            </a:r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, </a:t>
            </a:r>
            <a:r>
              <a:rPr lang="uk-UA" sz="1500" dirty="0" err="1" smtClean="0">
                <a:solidFill>
                  <a:srgbClr val="0D0DE3"/>
                </a:solidFill>
                <a:latin typeface="+mj-lt"/>
              </a:rPr>
              <a:t>Еммет</a:t>
            </a:r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 і </a:t>
            </a:r>
            <a:r>
              <a:rPr lang="uk-UA" sz="1500" dirty="0" err="1" smtClean="0">
                <a:solidFill>
                  <a:srgbClr val="0D0DE3"/>
                </a:solidFill>
                <a:latin typeface="+mj-lt"/>
              </a:rPr>
              <a:t>Теллер</a:t>
            </a:r>
            <a:r>
              <a:rPr lang="en-US" sz="15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узагальнили модель </a:t>
            </a:r>
            <a:r>
              <a:rPr lang="uk-UA" sz="1500" dirty="0" err="1" smtClean="0">
                <a:solidFill>
                  <a:srgbClr val="0D0DE3"/>
                </a:solidFill>
                <a:latin typeface="+mj-lt"/>
              </a:rPr>
              <a:t>Ленгмюра</a:t>
            </a:r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 на </a:t>
            </a:r>
            <a:r>
              <a:rPr lang="uk-UA" sz="1500" dirty="0" err="1" smtClean="0">
                <a:solidFill>
                  <a:srgbClr val="0D0DE3"/>
                </a:solidFill>
                <a:latin typeface="+mj-lt"/>
              </a:rPr>
              <a:t>полімолекулярну</a:t>
            </a:r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 адсорбцію</a:t>
            </a:r>
            <a:endParaRPr lang="ru-RU" sz="1500" dirty="0">
              <a:solidFill>
                <a:srgbClr val="0D0DE3"/>
              </a:solidFill>
              <a:latin typeface="+mj-lt"/>
            </a:endParaRPr>
          </a:p>
        </p:txBody>
      </p:sp>
      <p:pic>
        <p:nvPicPr>
          <p:cNvPr id="114690" name="Рисунок 117" descr="37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715140" y="1857364"/>
            <a:ext cx="2238375" cy="581025"/>
          </a:xfrm>
          <a:prstGeom prst="rect">
            <a:avLst/>
          </a:prstGeom>
          <a:noFill/>
        </p:spPr>
      </p:pic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53975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4694" name="Rectangle 6"/>
          <p:cNvSpPr>
            <a:spLocks noChangeArrowheads="1"/>
          </p:cNvSpPr>
          <p:nvPr/>
        </p:nvSpPr>
        <p:spPr bwMode="auto">
          <a:xfrm rot="10800000" flipV="1">
            <a:off x="357158" y="1901342"/>
            <a:ext cx="6000792" cy="378565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55600" indent="-355600" algn="just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uk-UA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На поверхні адсорбенту є рівноцінні в енергетичному відношенні активні центри, які здатні утримувати молекули </a:t>
            </a:r>
            <a:r>
              <a:rPr lang="uk-UA" sz="1500" dirty="0" err="1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адсорбтиву</a:t>
            </a:r>
            <a:r>
              <a:rPr lang="uk-UA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.</a:t>
            </a:r>
            <a:endParaRPr lang="ru-RU" sz="1500" dirty="0" smtClean="0">
              <a:solidFill>
                <a:srgbClr val="000000"/>
              </a:solidFill>
              <a:latin typeface="Cambria" pitchFamily="18" charset="0"/>
              <a:ea typeface="Times New Roman" pitchFamily="18" charset="0"/>
            </a:endParaRPr>
          </a:p>
          <a:p>
            <a:pPr marL="355600" marR="0" lvl="0" indent="-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uk-UA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Кожна молекула першого адсорбційного шару являє собою  можливий центр для адсорбції і утворення другого адсорбційного шару, кожна молекула другого шару є можливим центром адсорбції у третьому шарі.</a:t>
            </a:r>
            <a:endParaRPr lang="ru-RU" sz="1500" dirty="0" smtClean="0">
              <a:solidFill>
                <a:srgbClr val="000000"/>
              </a:solidFill>
              <a:latin typeface="Cambria" pitchFamily="18" charset="0"/>
              <a:ea typeface="Times New Roman" pitchFamily="18" charset="0"/>
            </a:endParaRPr>
          </a:p>
          <a:p>
            <a:pPr marL="266700" marR="0" lvl="0" indent="-266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3.    Взаємодією сусідніх адсорбованих молекул нехтують.</a:t>
            </a:r>
            <a:endParaRPr lang="ru-RU" sz="1500" dirty="0" smtClean="0">
              <a:solidFill>
                <a:srgbClr val="000000"/>
              </a:solidFill>
              <a:latin typeface="Cambria" pitchFamily="18" charset="0"/>
              <a:ea typeface="Times New Roman" pitchFamily="18" charset="0"/>
            </a:endParaRPr>
          </a:p>
          <a:p>
            <a:pPr marL="355600" marR="0" lvl="0" indent="-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4.   Теплота адсорбції в першому шарі може мати особливе значення, яке відображає специфіку взаємодії молекул </a:t>
            </a:r>
            <a:r>
              <a:rPr lang="uk-UA" sz="1500" dirty="0" err="1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адсорбату</a:t>
            </a:r>
            <a:r>
              <a:rPr lang="uk-UA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 з адсорбентом, тоді як у всіх інших шарах теплота адсорбції дорівнює теплоті конденсації рідкого </a:t>
            </a:r>
            <a:r>
              <a:rPr lang="uk-UA" sz="1500" dirty="0" err="1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адсорбату</a:t>
            </a:r>
            <a:r>
              <a:rPr lang="uk-UA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. </a:t>
            </a:r>
            <a:endParaRPr lang="ru-RU" sz="1500" dirty="0" smtClean="0">
              <a:solidFill>
                <a:srgbClr val="000000"/>
              </a:solidFill>
              <a:latin typeface="Cambria" pitchFamily="18" charset="0"/>
              <a:ea typeface="Times New Roman" pitchFamily="18" charset="0"/>
            </a:endParaRPr>
          </a:p>
          <a:p>
            <a:pPr marL="355600" marR="0" lvl="0" indent="-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5.   Конденсація або випаровування мають місце лише на вже покритих або з уже покритих молекулами ділянок поверхні.</a:t>
            </a:r>
            <a:endParaRPr lang="ru-RU" sz="1500" dirty="0" smtClean="0">
              <a:solidFill>
                <a:srgbClr val="000000"/>
              </a:solidFill>
              <a:latin typeface="Cambria" pitchFamily="18" charset="0"/>
              <a:ea typeface="Times New Roman" pitchFamily="18" charset="0"/>
            </a:endParaRPr>
          </a:p>
          <a:p>
            <a:pPr marL="266700" marR="0" lvl="0" indent="-266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6. Припускається, що рівняння </a:t>
            </a:r>
            <a:r>
              <a:rPr lang="uk-UA" sz="1500" dirty="0" err="1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Ленгмюра</a:t>
            </a:r>
            <a:r>
              <a:rPr lang="uk-UA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 придатне не тільки до першого, але і до інших шарів </a:t>
            </a:r>
            <a:r>
              <a:rPr lang="uk-UA" sz="1500" dirty="0" err="1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адсорбтиву</a:t>
            </a:r>
            <a:r>
              <a:rPr lang="uk-UA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.</a:t>
            </a:r>
          </a:p>
        </p:txBody>
      </p:sp>
      <p:pic>
        <p:nvPicPr>
          <p:cNvPr id="11" name="Picture 12" descr="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6429388" y="2714620"/>
            <a:ext cx="2571768" cy="25300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57158" y="600076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928662" y="1214422"/>
            <a:ext cx="1216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 smtClean="0">
                <a:solidFill>
                  <a:srgbClr val="FF0000"/>
                </a:solidFill>
              </a:rPr>
              <a:t>Теорія БЕТ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1269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6977" name="Object 1"/>
          <p:cNvGraphicFramePr>
            <a:graphicFrameLocks noChangeAspect="1"/>
          </p:cNvGraphicFramePr>
          <p:nvPr/>
        </p:nvGraphicFramePr>
        <p:xfrm>
          <a:off x="555625" y="1647825"/>
          <a:ext cx="3255963" cy="690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" name="Формула" r:id="rId3" imgW="2044440" imgH="431640" progId="Equation.3">
                  <p:embed/>
                </p:oleObj>
              </mc:Choice>
              <mc:Fallback>
                <p:oleObj name="Формула" r:id="rId3" imgW="2044440" imgH="431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625" y="1647825"/>
                        <a:ext cx="3255963" cy="690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4000496" y="1357298"/>
            <a:ext cx="48577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С — константа, яка визначається енергією взаємодії </a:t>
            </a:r>
            <a:r>
              <a:rPr lang="uk-UA" sz="1500" dirty="0" err="1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адсорбату</a:t>
            </a:r>
            <a:r>
              <a:rPr lang="uk-UA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 з поверхнею адсорбенту</a:t>
            </a:r>
            <a:endParaRPr lang="ru-RU" sz="1500" dirty="0">
              <a:solidFill>
                <a:srgbClr val="000000"/>
              </a:solidFill>
              <a:latin typeface="Cambria" pitchFamily="18" charset="0"/>
              <a:ea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00496" y="1857364"/>
            <a:ext cx="340888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 err="1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p</a:t>
            </a:r>
            <a:r>
              <a:rPr lang="en-US" sz="1500" baseline="-25000" dirty="0" err="1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s</a:t>
            </a:r>
            <a:r>
              <a:rPr lang="en-US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uk-UA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— тиск насиченої пари </a:t>
            </a:r>
            <a:r>
              <a:rPr lang="uk-UA" sz="1500" dirty="0" err="1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адсорбату</a:t>
            </a:r>
            <a:r>
              <a:rPr lang="uk-UA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 </a:t>
            </a:r>
            <a:endParaRPr lang="ru-RU" sz="1500" dirty="0" smtClean="0">
              <a:solidFill>
                <a:srgbClr val="000000"/>
              </a:solidFill>
              <a:latin typeface="Cambria" pitchFamily="18" charset="0"/>
              <a:ea typeface="Times New Roman" pitchFamily="18" charset="0"/>
            </a:endParaRPr>
          </a:p>
        </p:txBody>
      </p:sp>
      <p:sp>
        <p:nvSpPr>
          <p:cNvPr id="1269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6979" name="Object 3"/>
          <p:cNvGraphicFramePr>
            <a:graphicFrameLocks noChangeAspect="1"/>
          </p:cNvGraphicFramePr>
          <p:nvPr/>
        </p:nvGraphicFramePr>
        <p:xfrm>
          <a:off x="571472" y="3286124"/>
          <a:ext cx="399732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" name="Формула" r:id="rId5" imgW="2019300" imgH="431800" progId="Equation.3">
                  <p:embed/>
                </p:oleObj>
              </mc:Choice>
              <mc:Fallback>
                <p:oleObj name="Формула" r:id="rId5" imgW="2019300" imgH="4318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3286124"/>
                        <a:ext cx="3997325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Рисунок 13"/>
          <p:cNvPicPr/>
          <p:nvPr/>
        </p:nvPicPr>
        <p:blipFill>
          <a:blip r:embed="rId7" cstate="screen"/>
          <a:srcRect l="4810" r="7162"/>
          <a:stretch>
            <a:fillRect/>
          </a:stretch>
        </p:blipFill>
        <p:spPr bwMode="auto">
          <a:xfrm>
            <a:off x="4786314" y="2285992"/>
            <a:ext cx="416691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571472" y="2571744"/>
            <a:ext cx="378621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i="1" dirty="0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При </a:t>
            </a:r>
            <a:r>
              <a:rPr lang="uk-UA" sz="1500" dirty="0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р/</a:t>
            </a:r>
            <a:r>
              <a:rPr lang="uk-UA" sz="1500" dirty="0" err="1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р</a:t>
            </a:r>
            <a:r>
              <a:rPr lang="en-US" sz="1500" baseline="-25000" dirty="0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S</a:t>
            </a:r>
            <a:r>
              <a:rPr lang="ru-RU" sz="1500" dirty="0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&lt;&lt;</a:t>
            </a:r>
            <a:r>
              <a:rPr lang="uk-UA" sz="1500" dirty="0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1 </a:t>
            </a:r>
            <a:r>
              <a:rPr lang="uk-UA" sz="1500" i="1" dirty="0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рівняння БЕТ </a:t>
            </a:r>
          </a:p>
          <a:p>
            <a:r>
              <a:rPr lang="uk-UA" sz="1500" i="1" dirty="0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переходить у рівняння </a:t>
            </a:r>
            <a:r>
              <a:rPr lang="uk-UA" sz="1500" i="1" dirty="0" err="1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Ленгмюра</a:t>
            </a:r>
            <a:endParaRPr lang="ru-RU" sz="1500" i="1" dirty="0">
              <a:solidFill>
                <a:srgbClr val="0D0DE3"/>
              </a:solidFill>
              <a:latin typeface="Cambria" pitchFamily="18" charset="0"/>
              <a:ea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7158" y="5214950"/>
            <a:ext cx="850112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Оптимальна область застосування рівняння БЕТ 0,05 &lt; р/</a:t>
            </a:r>
            <a:r>
              <a:rPr lang="uk-UA" sz="1500" dirty="0" err="1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р</a:t>
            </a:r>
            <a:r>
              <a:rPr lang="en-US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S </a:t>
            </a:r>
            <a:r>
              <a:rPr lang="uk-UA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&lt; 0,3</a:t>
            </a:r>
            <a:endParaRPr lang="ru-RU" sz="1500" dirty="0">
              <a:solidFill>
                <a:srgbClr val="000000"/>
              </a:solidFill>
              <a:latin typeface="Cambria" pitchFamily="18" charset="0"/>
              <a:ea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28596" y="5572140"/>
            <a:ext cx="835824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При наближенні р/</a:t>
            </a:r>
            <a:r>
              <a:rPr lang="uk-UA" sz="1500" dirty="0" err="1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р</a:t>
            </a:r>
            <a:r>
              <a:rPr lang="en-US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S </a:t>
            </a:r>
            <a:r>
              <a:rPr lang="uk-UA" sz="1500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</a:rPr>
              <a:t>до 1 адсорбція ускладнюється </a:t>
            </a:r>
            <a:r>
              <a:rPr lang="uk-UA" sz="1500" dirty="0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капілярною конденсацією</a:t>
            </a:r>
            <a:endParaRPr lang="ru-RU" sz="1500" dirty="0">
              <a:solidFill>
                <a:srgbClr val="0D0DE3"/>
              </a:solidFill>
              <a:latin typeface="Cambria" pitchFamily="18" charset="0"/>
              <a:ea typeface="Times New Roman" pitchFamily="18" charset="0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1928794" y="714356"/>
            <a:ext cx="7000924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/>
              <a:t>Теорії </a:t>
            </a:r>
            <a:r>
              <a:rPr lang="uk-UA" b="1" dirty="0" err="1" smtClean="0"/>
              <a:t>полімолекулярної</a:t>
            </a:r>
            <a:r>
              <a:rPr lang="uk-UA" b="1" dirty="0" smtClean="0"/>
              <a:t> адсорбції на твердих поверхнях. Теорія БЕТ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857620" y="3071810"/>
            <a:ext cx="1154341" cy="127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14282" y="542926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428596" y="1214422"/>
            <a:ext cx="49292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 smtClean="0">
                <a:latin typeface="Cambria" pitchFamily="18" charset="0"/>
              </a:rPr>
              <a:t>Рівняння </a:t>
            </a:r>
            <a:r>
              <a:rPr lang="uk-UA" sz="1400" dirty="0" err="1" smtClean="0">
                <a:latin typeface="Cambria" pitchFamily="18" charset="0"/>
              </a:rPr>
              <a:t>Ленгмюра</a:t>
            </a:r>
            <a:r>
              <a:rPr lang="uk-UA" sz="1400" dirty="0" smtClean="0">
                <a:latin typeface="Cambria" pitchFamily="18" charset="0"/>
              </a:rPr>
              <a:t> і рівняння БЕТ  використовуються </a:t>
            </a:r>
          </a:p>
          <a:p>
            <a:r>
              <a:rPr lang="uk-UA" sz="1400" dirty="0" smtClean="0">
                <a:latin typeface="Cambria" pitchFamily="18" charset="0"/>
              </a:rPr>
              <a:t>для визначення питомої поверхні адсорбентів</a:t>
            </a:r>
            <a:endParaRPr lang="ru-RU" sz="1400" dirty="0">
              <a:latin typeface="Cambria" pitchFamily="18" charset="0"/>
            </a:endParaRPr>
          </a:p>
        </p:txBody>
      </p:sp>
      <p:sp>
        <p:nvSpPr>
          <p:cNvPr id="136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6193" name="Object 1"/>
          <p:cNvGraphicFramePr>
            <a:graphicFrameLocks noChangeAspect="1"/>
          </p:cNvGraphicFramePr>
          <p:nvPr/>
        </p:nvGraphicFramePr>
        <p:xfrm>
          <a:off x="500034" y="1714488"/>
          <a:ext cx="2571769" cy="497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name="Формула" r:id="rId4" imgW="1168400" imgH="228600" progId="Equation.3">
                  <p:embed/>
                </p:oleObj>
              </mc:Choice>
              <mc:Fallback>
                <p:oleObj name="Формула" r:id="rId4" imgW="116840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4" y="1714488"/>
                        <a:ext cx="2571769" cy="497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61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6195" name="Object 3"/>
          <p:cNvGraphicFramePr>
            <a:graphicFrameLocks noChangeAspect="1"/>
          </p:cNvGraphicFramePr>
          <p:nvPr/>
        </p:nvGraphicFramePr>
        <p:xfrm>
          <a:off x="428596" y="2285992"/>
          <a:ext cx="357190" cy="391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name="Формула" r:id="rId6" imgW="203024" imgH="215713" progId="Equation.3">
                  <p:embed/>
                </p:oleObj>
              </mc:Choice>
              <mc:Fallback>
                <p:oleObj name="Формула" r:id="rId6" imgW="203024" imgH="215713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2285992"/>
                        <a:ext cx="357190" cy="3912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785786" y="228599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400" dirty="0" smtClean="0">
                <a:latin typeface="+mj-lt"/>
              </a:rPr>
              <a:t>площа, яку займає одна молекула </a:t>
            </a:r>
            <a:r>
              <a:rPr lang="uk-UA" sz="1400" dirty="0" err="1" smtClean="0">
                <a:latin typeface="+mj-lt"/>
              </a:rPr>
              <a:t>адсорбату</a:t>
            </a:r>
            <a:r>
              <a:rPr lang="uk-UA" sz="1400" dirty="0" smtClean="0">
                <a:latin typeface="+mj-lt"/>
              </a:rPr>
              <a:t> в насиченому адсорбційному шарі</a:t>
            </a:r>
            <a:endParaRPr lang="ru-RU" sz="1400" dirty="0">
              <a:latin typeface="+mj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596" y="2928934"/>
            <a:ext cx="42148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 smtClean="0">
                <a:latin typeface="+mj-lt"/>
              </a:rPr>
              <a:t>до адсорбції поверхня адсорбенту вільна від молекул </a:t>
            </a:r>
            <a:r>
              <a:rPr lang="uk-UA" sz="1400" dirty="0" err="1" smtClean="0">
                <a:latin typeface="+mj-lt"/>
              </a:rPr>
              <a:t>адсорбату</a:t>
            </a:r>
            <a:r>
              <a:rPr lang="uk-UA" sz="1400" dirty="0" smtClean="0">
                <a:latin typeface="+mj-lt"/>
              </a:rPr>
              <a:t> і поступово заповнюється відповідно до ізотерми адсорбції</a:t>
            </a:r>
            <a:endParaRPr lang="ru-RU" sz="1400" dirty="0">
              <a:latin typeface="+mj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7158" y="5429264"/>
            <a:ext cx="8286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latin typeface="+mj-lt"/>
              </a:rPr>
              <a:t>При адсорбції з рідких розчинів поверхня адсорбенту завжди повністю зайнята молекулами розчинника і розчиненої речовини</a:t>
            </a:r>
            <a:endParaRPr lang="ru-RU" sz="1400" dirty="0" smtClean="0">
              <a:latin typeface="+mj-l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85720" y="5857892"/>
            <a:ext cx="8215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latin typeface="+mj-lt"/>
              </a:rPr>
              <a:t>При обмінній молекулярній адсорбції з розчинів відбувається перерозподіл компонентів між об'ємом розчину і поверхневим шаром</a:t>
            </a:r>
            <a:endParaRPr lang="ru-RU" sz="1400" dirty="0" smtClean="0">
              <a:latin typeface="+mj-lt"/>
            </a:endParaRPr>
          </a:p>
        </p:txBody>
      </p:sp>
      <p:pic>
        <p:nvPicPr>
          <p:cNvPr id="20" name="Content Placeholder 3" descr="Nova-e-Series.jpg"/>
          <p:cNvPicPr>
            <a:picLocks noGrp="1" noChangeAspect="1"/>
          </p:cNvPicPr>
          <p:nvPr>
            <p:ph sz="quarter" idx="1"/>
          </p:nvPr>
        </p:nvPicPr>
        <p:blipFill>
          <a:blip r:embed="rId8" cstate="screen"/>
          <a:srcRect/>
          <a:stretch>
            <a:fillRect/>
          </a:stretch>
        </p:blipFill>
        <p:spPr>
          <a:xfrm>
            <a:off x="5214942" y="1428736"/>
            <a:ext cx="3333330" cy="2714644"/>
          </a:xfrm>
        </p:spPr>
      </p:pic>
      <p:sp>
        <p:nvSpPr>
          <p:cNvPr id="2316292" name="Rectangle 4"/>
          <p:cNvSpPr>
            <a:spLocks noChangeArrowheads="1"/>
          </p:cNvSpPr>
          <p:nvPr/>
        </p:nvSpPr>
        <p:spPr bwMode="auto">
          <a:xfrm>
            <a:off x="357158" y="4322540"/>
            <a:ext cx="85011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400" dirty="0" smtClean="0">
                <a:solidFill>
                  <a:srgbClr val="FF0000"/>
                </a:solidFill>
                <a:latin typeface="+mj-lt"/>
              </a:rPr>
              <a:t>Ємність </a:t>
            </a:r>
            <a:r>
              <a:rPr lang="uk-UA" sz="1400" dirty="0" err="1" smtClean="0">
                <a:solidFill>
                  <a:srgbClr val="FF0000"/>
                </a:solidFill>
                <a:latin typeface="+mj-lt"/>
              </a:rPr>
              <a:t>моношару</a:t>
            </a:r>
            <a:r>
              <a:rPr lang="uk-UA" sz="1400" dirty="0" smtClean="0">
                <a:latin typeface="+mj-lt"/>
              </a:rPr>
              <a:t> – кількість </a:t>
            </a:r>
            <a:r>
              <a:rPr lang="uk-UA" sz="1400" dirty="0" err="1" smtClean="0">
                <a:latin typeface="+mj-lt"/>
              </a:rPr>
              <a:t>адсорбату</a:t>
            </a:r>
            <a:r>
              <a:rPr lang="uk-UA" sz="1400" dirty="0" smtClean="0">
                <a:latin typeface="+mj-lt"/>
              </a:rPr>
              <a:t>, яка розміщується в повністю заповненому адсорбційному шарі товщиною в 1 молекулу – </a:t>
            </a:r>
            <a:r>
              <a:rPr lang="uk-UA" sz="1400" dirty="0" err="1" smtClean="0">
                <a:latin typeface="+mj-lt"/>
              </a:rPr>
              <a:t>моношарі</a:t>
            </a:r>
            <a:r>
              <a:rPr lang="uk-UA" sz="1400" dirty="0" smtClean="0">
                <a:latin typeface="+mj-lt"/>
              </a:rPr>
              <a:t> – на поверхні одиниці маси (1 г) твердого тіла.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57158" y="4929198"/>
            <a:ext cx="878684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solidFill>
                  <a:srgbClr val="0D0DE3"/>
                </a:solidFill>
                <a:latin typeface="+mj-lt"/>
                <a:ea typeface="Calibri" pitchFamily="34" charset="0"/>
                <a:cs typeface="Times New Roman" pitchFamily="18" charset="0"/>
              </a:rPr>
              <a:t>Для гексагонального щільного </a:t>
            </a:r>
            <a:r>
              <a:rPr lang="uk-UA" sz="1500" dirty="0" err="1" smtClean="0">
                <a:solidFill>
                  <a:srgbClr val="0D0DE3"/>
                </a:solidFill>
                <a:latin typeface="+mj-lt"/>
                <a:ea typeface="Calibri" pitchFamily="34" charset="0"/>
                <a:cs typeface="Times New Roman" pitchFamily="18" charset="0"/>
              </a:rPr>
              <a:t>моношару</a:t>
            </a:r>
            <a:r>
              <a:rPr lang="uk-UA" sz="1500" dirty="0" smtClean="0">
                <a:solidFill>
                  <a:srgbClr val="0D0DE3"/>
                </a:solidFill>
                <a:latin typeface="+mj-lt"/>
                <a:ea typeface="Calibri" pitchFamily="34" charset="0"/>
                <a:cs typeface="Times New Roman" pitchFamily="18" charset="0"/>
              </a:rPr>
              <a:t> азоту при 77 К площа молекули азоту становить 16,2 Å</a:t>
            </a:r>
            <a:r>
              <a:rPr lang="uk-UA" sz="1500" baseline="30000" dirty="0" smtClean="0">
                <a:solidFill>
                  <a:srgbClr val="0D0DE3"/>
                </a:solidFill>
                <a:latin typeface="+mj-lt"/>
                <a:ea typeface="Calibri" pitchFamily="34" charset="0"/>
                <a:cs typeface="Times New Roman" pitchFamily="18" charset="0"/>
              </a:rPr>
              <a:t>2</a:t>
            </a:r>
            <a:endParaRPr lang="ru-RU" sz="1500" baseline="30000" dirty="0" smtClean="0">
              <a:solidFill>
                <a:srgbClr val="0D0DE3"/>
              </a:solidFill>
              <a:latin typeface="+mj-lt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1928794" y="714356"/>
            <a:ext cx="7000924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/>
              <a:t>Теорії </a:t>
            </a:r>
            <a:r>
              <a:rPr lang="uk-UA" b="1" dirty="0" err="1" smtClean="0"/>
              <a:t>полімолекулярної</a:t>
            </a:r>
            <a:r>
              <a:rPr lang="uk-UA" b="1" dirty="0" smtClean="0"/>
              <a:t> адсорбції на твердих поверхнях. Теорія БЕТ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024" y="6634322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5" name="Рисунок 4" descr="38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1638209"/>
            <a:ext cx="7600326" cy="1918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267744" y="1120039"/>
            <a:ext cx="29317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ізотерм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адсорбції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5214" y="3342607"/>
            <a:ext cx="28750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ambria" pitchFamily="18" charset="0"/>
              </a:rPr>
              <a:t>І</a:t>
            </a:r>
            <a:r>
              <a:rPr lang="ru-RU" sz="1500" dirty="0" smtClean="0">
                <a:solidFill>
                  <a:srgbClr val="FF0000"/>
                </a:solidFill>
                <a:latin typeface="Cambria" pitchFamily="18" charset="0"/>
              </a:rPr>
              <a:t>- </a:t>
            </a:r>
            <a:r>
              <a:rPr lang="ru-RU" sz="1500" dirty="0" err="1" smtClean="0">
                <a:solidFill>
                  <a:srgbClr val="FF0000"/>
                </a:solidFill>
                <a:latin typeface="Cambria" pitchFamily="18" charset="0"/>
              </a:rPr>
              <a:t>мономолекулярна</a:t>
            </a:r>
            <a:r>
              <a:rPr lang="ru-RU" sz="1500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Cambria" pitchFamily="18" charset="0"/>
              </a:rPr>
              <a:t>адсорбція</a:t>
            </a:r>
            <a:endParaRPr lang="ru-RU" sz="1500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5214" y="3601495"/>
            <a:ext cx="8643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D0DE3"/>
                </a:solidFill>
                <a:latin typeface="Cambria" pitchFamily="18" charset="0"/>
              </a:rPr>
              <a:t>ІІ- </a:t>
            </a:r>
            <a:r>
              <a:rPr lang="ru-RU" sz="1500" dirty="0" smtClean="0">
                <a:solidFill>
                  <a:srgbClr val="0D0DE3"/>
                </a:solidFill>
                <a:latin typeface="Cambria" pitchFamily="18" charset="0"/>
              </a:rPr>
              <a:t>для </a:t>
            </a:r>
            <a:r>
              <a:rPr lang="ru-RU" sz="1500" dirty="0" err="1" smtClean="0">
                <a:solidFill>
                  <a:srgbClr val="0D0DE3"/>
                </a:solidFill>
                <a:latin typeface="Cambria" pitchFamily="18" charset="0"/>
              </a:rPr>
              <a:t>адсорбатів</a:t>
            </a:r>
            <a:r>
              <a:rPr lang="ru-RU" sz="1500" dirty="0" smtClean="0">
                <a:solidFill>
                  <a:srgbClr val="0D0DE3"/>
                </a:solidFill>
                <a:latin typeface="Cambria" pitchFamily="18" charset="0"/>
              </a:rPr>
              <a:t>, </a:t>
            </a:r>
            <a:r>
              <a:rPr lang="ru-RU" sz="1500" dirty="0" err="1" smtClean="0">
                <a:solidFill>
                  <a:srgbClr val="0D0DE3"/>
                </a:solidFill>
                <a:latin typeface="Cambria" pitchFamily="18" charset="0"/>
              </a:rPr>
              <a:t>молекули</a:t>
            </a:r>
            <a:r>
              <a:rPr lang="ru-RU" sz="1500" dirty="0" smtClean="0">
                <a:solidFill>
                  <a:srgbClr val="0D0DE3"/>
                </a:solidFill>
                <a:latin typeface="Cambria" pitchFamily="18" charset="0"/>
              </a:rPr>
              <a:t> </a:t>
            </a:r>
            <a:r>
              <a:rPr lang="ru-RU" sz="1500" dirty="0" err="1" smtClean="0">
                <a:solidFill>
                  <a:srgbClr val="0D0DE3"/>
                </a:solidFill>
                <a:latin typeface="Cambria" pitchFamily="18" charset="0"/>
              </a:rPr>
              <a:t>яких</a:t>
            </a:r>
            <a:r>
              <a:rPr lang="ru-RU" sz="1500" dirty="0" smtClean="0">
                <a:solidFill>
                  <a:srgbClr val="0D0DE3"/>
                </a:solidFill>
                <a:latin typeface="Cambria" pitchFamily="18" charset="0"/>
              </a:rPr>
              <a:t> </a:t>
            </a:r>
            <a:r>
              <a:rPr lang="ru-RU" sz="1500" dirty="0" err="1" smtClean="0">
                <a:solidFill>
                  <a:srgbClr val="0D0DE3"/>
                </a:solidFill>
                <a:latin typeface="Cambria" pitchFamily="18" charset="0"/>
              </a:rPr>
              <a:t>взаємодіють</a:t>
            </a:r>
            <a:r>
              <a:rPr lang="ru-RU" sz="1500" dirty="0" smtClean="0">
                <a:solidFill>
                  <a:srgbClr val="0D0DE3"/>
                </a:solidFill>
                <a:latin typeface="Cambria" pitchFamily="18" charset="0"/>
              </a:rPr>
              <a:t> </a:t>
            </a:r>
            <a:r>
              <a:rPr lang="ru-RU" sz="1500" dirty="0" err="1" smtClean="0">
                <a:solidFill>
                  <a:srgbClr val="0D0DE3"/>
                </a:solidFill>
                <a:latin typeface="Cambria" pitchFamily="18" charset="0"/>
              </a:rPr>
              <a:t>з</a:t>
            </a:r>
            <a:r>
              <a:rPr lang="ru-RU" sz="1500" dirty="0" smtClean="0">
                <a:solidFill>
                  <a:srgbClr val="0D0DE3"/>
                </a:solidFill>
                <a:latin typeface="Cambria" pitchFamily="18" charset="0"/>
              </a:rPr>
              <a:t> </a:t>
            </a:r>
            <a:r>
              <a:rPr lang="ru-RU" sz="1500" dirty="0" err="1" smtClean="0">
                <a:solidFill>
                  <a:srgbClr val="0D0DE3"/>
                </a:solidFill>
                <a:latin typeface="Cambria" pitchFamily="18" charset="0"/>
              </a:rPr>
              <a:t>поверхнею</a:t>
            </a:r>
            <a:r>
              <a:rPr lang="ru-RU" sz="1500" dirty="0" smtClean="0">
                <a:solidFill>
                  <a:srgbClr val="0D0DE3"/>
                </a:solidFill>
                <a:latin typeface="Cambria" pitchFamily="18" charset="0"/>
              </a:rPr>
              <a:t> адсорбенту </a:t>
            </a:r>
            <a:r>
              <a:rPr lang="ru-RU" sz="1500" dirty="0" err="1" smtClean="0">
                <a:solidFill>
                  <a:srgbClr val="0D0DE3"/>
                </a:solidFill>
                <a:latin typeface="Cambria" pitchFamily="18" charset="0"/>
              </a:rPr>
              <a:t>сильніше</a:t>
            </a:r>
            <a:r>
              <a:rPr lang="ru-RU" sz="1500" dirty="0" smtClean="0">
                <a:solidFill>
                  <a:srgbClr val="0D0DE3"/>
                </a:solidFill>
                <a:latin typeface="Cambria" pitchFamily="18" charset="0"/>
              </a:rPr>
              <a:t>, </a:t>
            </a:r>
            <a:r>
              <a:rPr lang="ru-RU" sz="1500" dirty="0" err="1" smtClean="0">
                <a:solidFill>
                  <a:srgbClr val="0D0DE3"/>
                </a:solidFill>
                <a:latin typeface="Cambria" pitchFamily="18" charset="0"/>
              </a:rPr>
              <a:t>ніж</a:t>
            </a:r>
            <a:r>
              <a:rPr lang="ru-RU" sz="1500" dirty="0" smtClean="0">
                <a:solidFill>
                  <a:srgbClr val="0D0DE3"/>
                </a:solidFill>
                <a:latin typeface="Cambria" pitchFamily="18" charset="0"/>
              </a:rPr>
              <a:t> </a:t>
            </a:r>
            <a:r>
              <a:rPr lang="ru-RU" sz="1500" dirty="0" err="1" smtClean="0">
                <a:solidFill>
                  <a:srgbClr val="0D0DE3"/>
                </a:solidFill>
                <a:latin typeface="Cambria" pitchFamily="18" charset="0"/>
              </a:rPr>
              <a:t>між</a:t>
            </a:r>
            <a:r>
              <a:rPr lang="ru-RU" sz="1500" dirty="0" smtClean="0">
                <a:solidFill>
                  <a:srgbClr val="0D0DE3"/>
                </a:solidFill>
                <a:latin typeface="Cambria" pitchFamily="18" charset="0"/>
              </a:rPr>
              <a:t> собою</a:t>
            </a:r>
            <a:endParaRPr lang="ru-RU" sz="1500" dirty="0">
              <a:solidFill>
                <a:srgbClr val="0D0DE3"/>
              </a:solidFill>
              <a:latin typeface="Cambria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0624" y="3916412"/>
            <a:ext cx="82845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ІІІ- для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адсорбатів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молекули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взаємодіють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сильніше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поверхнею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адсорбенту 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5214" y="4180342"/>
            <a:ext cx="807249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 smtClean="0">
                <a:solidFill>
                  <a:srgbClr val="0D0DE3"/>
                </a:solidFill>
              </a:rPr>
              <a:t>IV</a:t>
            </a:r>
            <a:r>
              <a:rPr lang="ru-RU" sz="1500" dirty="0" smtClean="0">
                <a:solidFill>
                  <a:srgbClr val="0D0DE3"/>
                </a:solidFill>
              </a:rPr>
              <a:t> </a:t>
            </a:r>
            <a:r>
              <a:rPr lang="ru-RU" sz="1500" dirty="0" err="1" smtClean="0">
                <a:solidFill>
                  <a:srgbClr val="0D0DE3"/>
                </a:solidFill>
              </a:rPr>
              <a:t>і</a:t>
            </a:r>
            <a:r>
              <a:rPr lang="ru-RU" sz="1500" dirty="0" smtClean="0">
                <a:solidFill>
                  <a:srgbClr val="0D0DE3"/>
                </a:solidFill>
              </a:rPr>
              <a:t> </a:t>
            </a:r>
            <a:r>
              <a:rPr lang="en-US" sz="1500" dirty="0" smtClean="0">
                <a:solidFill>
                  <a:srgbClr val="0D0DE3"/>
                </a:solidFill>
              </a:rPr>
              <a:t>V</a:t>
            </a:r>
            <a:r>
              <a:rPr lang="ru-RU" sz="1500" dirty="0" smtClean="0">
                <a:solidFill>
                  <a:srgbClr val="0D0DE3"/>
                </a:solidFill>
              </a:rPr>
              <a:t> </a:t>
            </a:r>
            <a:r>
              <a:rPr lang="ru-RU" sz="1400" dirty="0" err="1" smtClean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спостерігаються</a:t>
            </a:r>
            <a:r>
              <a:rPr lang="ru-RU" sz="1500" dirty="0" smtClean="0">
                <a:solidFill>
                  <a:srgbClr val="0D0DE3"/>
                </a:solidFill>
              </a:rPr>
              <a:t> на адсорбентах </a:t>
            </a:r>
            <a:r>
              <a:rPr lang="ru-RU" sz="1500" dirty="0" err="1" smtClean="0">
                <a:solidFill>
                  <a:srgbClr val="0D0DE3"/>
                </a:solidFill>
              </a:rPr>
              <a:t>з</a:t>
            </a:r>
            <a:r>
              <a:rPr lang="ru-RU" sz="1500" dirty="0" smtClean="0">
                <a:solidFill>
                  <a:srgbClr val="0D0DE3"/>
                </a:solidFill>
              </a:rPr>
              <a:t> </a:t>
            </a:r>
            <a:r>
              <a:rPr lang="ru-RU" sz="1500" dirty="0" err="1" smtClean="0">
                <a:solidFill>
                  <a:srgbClr val="0D0DE3"/>
                </a:solidFill>
              </a:rPr>
              <a:t>капілярно-пористою</a:t>
            </a:r>
            <a:r>
              <a:rPr lang="ru-RU" sz="1500" dirty="0" smtClean="0">
                <a:solidFill>
                  <a:srgbClr val="0D0DE3"/>
                </a:solidFill>
              </a:rPr>
              <a:t> структурою</a:t>
            </a:r>
            <a:endParaRPr lang="ru-RU" sz="1500" dirty="0">
              <a:solidFill>
                <a:srgbClr val="0D0DE3"/>
              </a:solidFill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928794" y="714356"/>
            <a:ext cx="7000924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/>
              <a:t>Теорії </a:t>
            </a:r>
            <a:r>
              <a:rPr lang="uk-UA" b="1" dirty="0" err="1" smtClean="0"/>
              <a:t>полімолекулярної</a:t>
            </a:r>
            <a:r>
              <a:rPr lang="uk-UA" b="1" dirty="0" smtClean="0"/>
              <a:t> адсорбції на твердих поверхнях. Ізотерми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41220" y="4434187"/>
            <a:ext cx="6270472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Розрізняють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шість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основних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типів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ізотерм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адсорбції</a:t>
            </a:r>
            <a:endParaRPr lang="uk-UA" sz="1500" dirty="0">
              <a:solidFill>
                <a:srgbClr val="FF0000"/>
              </a:solidFill>
              <a:latin typeface="+mj-lt"/>
            </a:endParaRPr>
          </a:p>
          <a:p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Тип </a:t>
            </a:r>
            <a:r>
              <a:rPr lang="en-US" sz="1500" dirty="0" smtClean="0">
                <a:solidFill>
                  <a:srgbClr val="0D0DE3"/>
                </a:solidFill>
                <a:latin typeface="+mj-lt"/>
              </a:rPr>
              <a:t>I </a:t>
            </a:r>
            <a:r>
              <a:rPr lang="ru-RU" sz="1500" dirty="0" err="1" smtClean="0">
                <a:latin typeface="+mj-lt"/>
              </a:rPr>
              <a:t>мікропорист</a:t>
            </a:r>
            <a:r>
              <a:rPr lang="uk-UA" sz="1500" dirty="0" smtClean="0">
                <a:latin typeface="+mj-lt"/>
              </a:rPr>
              <a:t>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тверді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тіл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з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відносно</a:t>
            </a:r>
            <a:r>
              <a:rPr lang="ru-RU" sz="1500" dirty="0" smtClean="0">
                <a:latin typeface="+mj-lt"/>
              </a:rPr>
              <a:t> малою </a:t>
            </a:r>
            <a:r>
              <a:rPr lang="ru-RU" sz="1500" dirty="0" err="1" smtClean="0">
                <a:latin typeface="+mj-lt"/>
              </a:rPr>
              <a:t>часткою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зовнішньої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поверхні</a:t>
            </a:r>
            <a:r>
              <a:rPr lang="ru-RU" sz="1500" dirty="0" smtClean="0">
                <a:latin typeface="+mj-lt"/>
              </a:rPr>
              <a:t>. </a:t>
            </a:r>
          </a:p>
          <a:p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Тип </a:t>
            </a:r>
            <a:r>
              <a:rPr lang="en-US" sz="1500" dirty="0" smtClean="0">
                <a:solidFill>
                  <a:srgbClr val="0D0DE3"/>
                </a:solidFill>
                <a:latin typeface="+mj-lt"/>
              </a:rPr>
              <a:t>II</a:t>
            </a:r>
            <a:r>
              <a:rPr lang="en-US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вказує</a:t>
            </a:r>
            <a:r>
              <a:rPr lang="ru-RU" sz="1500" dirty="0" smtClean="0">
                <a:latin typeface="+mj-lt"/>
              </a:rPr>
              <a:t> на </a:t>
            </a:r>
            <a:r>
              <a:rPr lang="ru-RU" sz="1500" dirty="0" err="1" smtClean="0">
                <a:latin typeface="+mj-lt"/>
              </a:rPr>
              <a:t>полімолекулярного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адсорбцію</a:t>
            </a:r>
            <a:r>
              <a:rPr lang="ru-RU" sz="1500" dirty="0" smtClean="0">
                <a:latin typeface="+mj-lt"/>
              </a:rPr>
              <a:t> на </a:t>
            </a:r>
            <a:r>
              <a:rPr lang="ru-RU" sz="1500" dirty="0" err="1" smtClean="0">
                <a:latin typeface="+mj-lt"/>
              </a:rPr>
              <a:t>непористих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або</a:t>
            </a:r>
            <a:endParaRPr lang="ru-RU" sz="1500" dirty="0" smtClean="0">
              <a:latin typeface="+mj-lt"/>
            </a:endParaRPr>
          </a:p>
          <a:p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макропористих</a:t>
            </a:r>
            <a:r>
              <a:rPr lang="ru-RU" sz="1500" dirty="0" smtClean="0">
                <a:latin typeface="+mj-lt"/>
              </a:rPr>
              <a:t> адсорбентах. </a:t>
            </a:r>
          </a:p>
          <a:p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Тип </a:t>
            </a:r>
            <a:r>
              <a:rPr lang="en-US" sz="1500" dirty="0" smtClean="0">
                <a:solidFill>
                  <a:srgbClr val="0D0DE3"/>
                </a:solidFill>
                <a:latin typeface="+mj-lt"/>
              </a:rPr>
              <a:t>III</a:t>
            </a:r>
            <a:r>
              <a:rPr lang="en-US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характерний</a:t>
            </a:r>
            <a:r>
              <a:rPr lang="ru-RU" sz="1500" dirty="0" smtClean="0">
                <a:latin typeface="+mj-lt"/>
              </a:rPr>
              <a:t> для </a:t>
            </a:r>
            <a:r>
              <a:rPr lang="ru-RU" sz="1500" dirty="0" err="1" smtClean="0">
                <a:latin typeface="+mj-lt"/>
              </a:rPr>
              <a:t>непористих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сорбентів</a:t>
            </a:r>
            <a:r>
              <a:rPr lang="ru-RU" sz="1500" dirty="0" smtClean="0">
                <a:latin typeface="+mj-lt"/>
              </a:rPr>
              <a:t> з малою </a:t>
            </a:r>
            <a:r>
              <a:rPr lang="ru-RU" sz="1500" dirty="0" err="1" smtClean="0">
                <a:latin typeface="+mj-lt"/>
              </a:rPr>
              <a:t>енергією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взаємодії</a:t>
            </a:r>
            <a:r>
              <a:rPr lang="ru-RU" sz="1500" dirty="0" smtClean="0">
                <a:latin typeface="+mj-lt"/>
              </a:rPr>
              <a:t> </a:t>
            </a:r>
            <a:endParaRPr lang="ru-RU" sz="1500" dirty="0" smtClean="0">
              <a:latin typeface="+mj-lt"/>
            </a:endParaRPr>
          </a:p>
          <a:p>
            <a:r>
              <a:rPr lang="ru-RU" sz="1500" dirty="0" smtClean="0">
                <a:latin typeface="+mj-lt"/>
              </a:rPr>
              <a:t>адсорбент-</a:t>
            </a:r>
            <a:r>
              <a:rPr lang="ru-RU" sz="1500" dirty="0" err="1" smtClean="0">
                <a:latin typeface="+mj-lt"/>
              </a:rPr>
              <a:t>адсорбат</a:t>
            </a:r>
            <a:r>
              <a:rPr lang="ru-RU" sz="1500" dirty="0" smtClean="0">
                <a:latin typeface="+mj-lt"/>
              </a:rPr>
              <a:t>. </a:t>
            </a:r>
          </a:p>
          <a:p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Типи</a:t>
            </a:r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en-US" sz="1500" dirty="0" smtClean="0">
                <a:solidFill>
                  <a:srgbClr val="0D0DE3"/>
                </a:solidFill>
                <a:latin typeface="+mj-lt"/>
              </a:rPr>
              <a:t>IV </a:t>
            </a:r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і</a:t>
            </a:r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en-US" sz="1500" dirty="0" smtClean="0">
                <a:solidFill>
                  <a:srgbClr val="0D0DE3"/>
                </a:solidFill>
                <a:latin typeface="+mj-lt"/>
              </a:rPr>
              <a:t>V </a:t>
            </a:r>
            <a:r>
              <a:rPr lang="ru-RU" sz="1500" dirty="0" err="1" smtClean="0">
                <a:latin typeface="+mj-lt"/>
              </a:rPr>
              <a:t>аналогічні</a:t>
            </a:r>
            <a:r>
              <a:rPr lang="ru-RU" sz="1500" dirty="0" smtClean="0">
                <a:latin typeface="+mj-lt"/>
              </a:rPr>
              <a:t> типам </a:t>
            </a:r>
            <a:r>
              <a:rPr lang="en-US" sz="1500" dirty="0" smtClean="0">
                <a:latin typeface="+mj-lt"/>
              </a:rPr>
              <a:t>II </a:t>
            </a:r>
            <a:r>
              <a:rPr lang="ru-RU" sz="1500" dirty="0" err="1" smtClean="0">
                <a:latin typeface="+mj-lt"/>
              </a:rPr>
              <a:t>і</a:t>
            </a:r>
            <a:r>
              <a:rPr lang="ru-RU" sz="1500" dirty="0" smtClean="0">
                <a:latin typeface="+mj-lt"/>
              </a:rPr>
              <a:t> </a:t>
            </a:r>
            <a:r>
              <a:rPr lang="en-US" sz="1500" dirty="0" smtClean="0">
                <a:latin typeface="+mj-lt"/>
              </a:rPr>
              <a:t>III, </a:t>
            </a:r>
            <a:r>
              <a:rPr lang="ru-RU" sz="1500" dirty="0" err="1" smtClean="0">
                <a:latin typeface="+mj-lt"/>
              </a:rPr>
              <a:t>але</a:t>
            </a:r>
            <a:r>
              <a:rPr lang="ru-RU" sz="1500" dirty="0" smtClean="0">
                <a:latin typeface="+mj-lt"/>
              </a:rPr>
              <a:t> для </a:t>
            </a:r>
            <a:r>
              <a:rPr lang="ru-RU" sz="1500" dirty="0" err="1" smtClean="0">
                <a:latin typeface="+mj-lt"/>
              </a:rPr>
              <a:t>пористих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адсорбентів</a:t>
            </a:r>
            <a:r>
              <a:rPr lang="ru-RU" sz="1500" dirty="0" smtClean="0">
                <a:latin typeface="+mj-lt"/>
              </a:rPr>
              <a:t>. </a:t>
            </a:r>
          </a:p>
          <a:p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Тип </a:t>
            </a:r>
            <a:r>
              <a:rPr lang="en-US" sz="1500" dirty="0" smtClean="0">
                <a:solidFill>
                  <a:srgbClr val="0D0DE3"/>
                </a:solidFill>
                <a:latin typeface="+mj-lt"/>
              </a:rPr>
              <a:t>VI</a:t>
            </a:r>
            <a:r>
              <a:rPr lang="en-US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характерний</a:t>
            </a:r>
            <a:r>
              <a:rPr lang="ru-RU" sz="1500" dirty="0" smtClean="0">
                <a:latin typeface="+mj-lt"/>
              </a:rPr>
              <a:t> для </a:t>
            </a:r>
            <a:r>
              <a:rPr lang="ru-RU" sz="1500" dirty="0" err="1" smtClean="0">
                <a:latin typeface="+mj-lt"/>
              </a:rPr>
              <a:t>непористих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адсорбентів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з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однорідною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поверхнею</a:t>
            </a:r>
            <a:r>
              <a:rPr lang="ru-RU" sz="1500" dirty="0" smtClean="0">
                <a:latin typeface="+mj-lt"/>
              </a:rPr>
              <a:t>.</a:t>
            </a:r>
            <a:endParaRPr lang="ru-RU" sz="1500" dirty="0"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072" y="4341472"/>
            <a:ext cx="2161524" cy="24510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500826" y="785794"/>
            <a:ext cx="2386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Абсорбція і розподіл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562498" name="Rectangle 2"/>
          <p:cNvSpPr>
            <a:spLocks noChangeArrowheads="1"/>
          </p:cNvSpPr>
          <p:nvPr/>
        </p:nvSpPr>
        <p:spPr bwMode="auto">
          <a:xfrm>
            <a:off x="71438" y="1214422"/>
            <a:ext cx="8715404" cy="95410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А</a:t>
            </a:r>
            <a:r>
              <a:rPr kumimoji="0" lang="uk-UA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бсорбція</a:t>
            </a:r>
            <a:r>
              <a:rPr kumimoji="0" lang="uk-UA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–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це процес поглинання речовини з газової фази р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ідиною.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MS Mincho" pitchFamily="49" charset="-128"/>
              <a:cs typeface="Times New Roman" pitchFamily="18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Речовину, яка поглинає (абсорбує) компоненти, називають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uk-UA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абсорбентом</a:t>
            </a:r>
            <a:r>
              <a:rPr kumimoji="0" lang="uk-UA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,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Arial Unicode MS" pitchFamily="34" charset="-128"/>
              <a:cs typeface="Times New Roman" pitchFamily="18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а яка поглинається з газової або рідкої фази –</a:t>
            </a:r>
            <a:r>
              <a:rPr kumimoji="0" lang="uk-UA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uk-UA" sz="1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абсорбатом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.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Arial Unicode MS" pitchFamily="34" charset="-128"/>
              <a:cs typeface="Times New Roman" pitchFamily="18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Утримування речовин у рідкій нерухомій фазі відбувається за рахунок сил міжмолекулярної взаємодії.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85720" y="2285992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562499" name="Rectangle 3"/>
          <p:cNvSpPr>
            <a:spLocks noChangeArrowheads="1"/>
          </p:cNvSpPr>
          <p:nvPr/>
        </p:nvSpPr>
        <p:spPr bwMode="auto">
          <a:xfrm>
            <a:off x="142844" y="2326653"/>
            <a:ext cx="835821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При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досягненні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рівноваги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концентрація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речовини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в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розчині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C</a:t>
            </a:r>
            <a:r>
              <a:rPr kumimoji="0" lang="ru-RU" sz="1600" b="0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залежить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від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концентрації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C</a:t>
            </a:r>
            <a:r>
              <a:rPr kumimoji="0" lang="ru-RU" sz="1600" b="0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г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або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парціального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тиску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P</a:t>
            </a:r>
            <a:r>
              <a:rPr kumimoji="0" lang="ru-RU" sz="1600" b="0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г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) компонента в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газі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Дослідження цього процесу показало, що ця функціональна залежність є прямолінійною:</a:t>
            </a: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73544" y="3244334"/>
            <a:ext cx="1728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 smtClean="0">
                <a:solidFill>
                  <a:srgbClr val="FF0000"/>
                </a:solidFill>
                <a:latin typeface="+mj-lt"/>
              </a:rPr>
              <a:t>C</a:t>
            </a:r>
            <a:r>
              <a:rPr lang="uk-UA" baseline="-25000" dirty="0" err="1" smtClean="0">
                <a:solidFill>
                  <a:srgbClr val="FF0000"/>
                </a:solidFill>
                <a:latin typeface="+mj-lt"/>
              </a:rPr>
              <a:t>р</a:t>
            </a:r>
            <a:r>
              <a:rPr lang="uk-UA" dirty="0" err="1" smtClean="0">
                <a:solidFill>
                  <a:srgbClr val="FF0000"/>
                </a:solidFill>
                <a:latin typeface="+mj-lt"/>
              </a:rPr>
              <a:t>=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 К∙ </a:t>
            </a:r>
            <a:r>
              <a:rPr lang="uk-UA" dirty="0" err="1" smtClean="0">
                <a:solidFill>
                  <a:srgbClr val="FF0000"/>
                </a:solidFill>
                <a:latin typeface="+mj-lt"/>
              </a:rPr>
              <a:t>С</a:t>
            </a:r>
            <a:r>
              <a:rPr lang="uk-UA" baseline="-25000" dirty="0" err="1" smtClean="0">
                <a:solidFill>
                  <a:srgbClr val="FF0000"/>
                </a:solidFill>
                <a:latin typeface="+mj-lt"/>
              </a:rPr>
              <a:t>г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 = К∙ </a:t>
            </a:r>
            <a:r>
              <a:rPr lang="uk-UA" dirty="0" err="1" smtClean="0">
                <a:solidFill>
                  <a:srgbClr val="FF0000"/>
                </a:solidFill>
                <a:latin typeface="+mj-lt"/>
              </a:rPr>
              <a:t>P</a:t>
            </a:r>
            <a:r>
              <a:rPr lang="uk-UA" baseline="-25000" dirty="0" err="1" smtClean="0">
                <a:solidFill>
                  <a:srgbClr val="FF0000"/>
                </a:solidFill>
                <a:latin typeface="+mj-lt"/>
              </a:rPr>
              <a:t>г</a:t>
            </a:r>
            <a:endParaRPr lang="ru-RU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786190"/>
            <a:ext cx="792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 smtClean="0">
                <a:latin typeface="+mj-lt"/>
                <a:ea typeface="MS Mincho" pitchFamily="49" charset="-128"/>
                <a:cs typeface="Times New Roman" pitchFamily="18" charset="0"/>
              </a:rPr>
              <a:t>К – </a:t>
            </a:r>
            <a:r>
              <a:rPr lang="uk-UA" sz="1400" dirty="0" smtClean="0">
                <a:solidFill>
                  <a:srgbClr val="0000FF"/>
                </a:solidFill>
                <a:latin typeface="+mj-lt"/>
                <a:ea typeface="MS Mincho" pitchFamily="49" charset="-128"/>
                <a:cs typeface="Times New Roman" pitchFamily="18" charset="0"/>
              </a:rPr>
              <a:t>коефіцієнт пропорційності</a:t>
            </a:r>
            <a:r>
              <a:rPr lang="en-US" sz="1400" dirty="0" smtClean="0">
                <a:solidFill>
                  <a:srgbClr val="0000FF"/>
                </a:solidFill>
                <a:latin typeface="+mj-lt"/>
                <a:ea typeface="MS Mincho" pitchFamily="49" charset="-128"/>
                <a:cs typeface="Times New Roman" pitchFamily="18" charset="0"/>
              </a:rPr>
              <a:t>,</a:t>
            </a:r>
            <a:r>
              <a:rPr lang="uk-UA" sz="1400" dirty="0" smtClean="0">
                <a:solidFill>
                  <a:srgbClr val="0000FF"/>
                </a:solidFill>
                <a:latin typeface="+mj-lt"/>
                <a:ea typeface="MS Mincho" pitchFamily="49" charset="-128"/>
                <a:cs typeface="Times New Roman" pitchFamily="18" charset="0"/>
              </a:rPr>
              <a:t> константа </a:t>
            </a:r>
            <a:r>
              <a:rPr lang="uk-UA" sz="1400" dirty="0" err="1" smtClean="0">
                <a:solidFill>
                  <a:srgbClr val="0000FF"/>
                </a:solidFill>
                <a:latin typeface="+mj-lt"/>
                <a:ea typeface="MS Mincho" pitchFamily="49" charset="-128"/>
                <a:cs typeface="Times New Roman" pitchFamily="18" charset="0"/>
              </a:rPr>
              <a:t>Рауля</a:t>
            </a:r>
            <a:r>
              <a:rPr lang="uk-UA" sz="1400" dirty="0" smtClean="0">
                <a:latin typeface="+mj-lt"/>
                <a:ea typeface="MS Mincho" pitchFamily="49" charset="-128"/>
                <a:cs typeface="Times New Roman" pitchFamily="18" charset="0"/>
              </a:rPr>
              <a:t>,  </a:t>
            </a:r>
          </a:p>
          <a:p>
            <a:r>
              <a:rPr lang="uk-UA" sz="1400" i="1" dirty="0" smtClean="0">
                <a:solidFill>
                  <a:srgbClr val="0000FF"/>
                </a:solidFill>
                <a:latin typeface="+mj-lt"/>
                <a:ea typeface="MS Mincho" pitchFamily="49" charset="-128"/>
                <a:cs typeface="Times New Roman" pitchFamily="18" charset="0"/>
              </a:rPr>
              <a:t>залежить від характеристик рідкої і газової фаз та температури</a:t>
            </a:r>
            <a:endParaRPr lang="ru-RU" sz="1400" i="1" dirty="0" smtClean="0">
              <a:solidFill>
                <a:srgbClr val="0000FF"/>
              </a:solidFill>
              <a:latin typeface="+mj-lt"/>
              <a:ea typeface="MS Mincho" pitchFamily="49" charset="-128"/>
              <a:cs typeface="Times New Roman" pitchFamily="18" charset="0"/>
            </a:endParaRPr>
          </a:p>
        </p:txBody>
      </p:sp>
      <p:sp>
        <p:nvSpPr>
          <p:cNvPr id="3562500" name="Rectangle 4"/>
          <p:cNvSpPr>
            <a:spLocks noChangeArrowheads="1"/>
          </p:cNvSpPr>
          <p:nvPr/>
        </p:nvSpPr>
        <p:spPr bwMode="auto">
          <a:xfrm>
            <a:off x="142844" y="4572008"/>
            <a:ext cx="8072462" cy="16004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400" dirty="0" smtClean="0">
                <a:latin typeface="+mj-lt"/>
                <a:ea typeface="MS Mincho" pitchFamily="49" charset="-128"/>
                <a:cs typeface="Times New Roman" pitchFamily="18" charset="0"/>
              </a:rPr>
              <a:t>Розподіл розчиненої речовини між рухомою газовою і нерухомою рідкою фазами здійснюється за рахунок процесу розчинення і випаровування газу, що є компонентом аналізованої суміші, рідкою плівкою, розподіленою тонким шаром по поверхні твердого носія – </a:t>
            </a:r>
            <a:r>
              <a:rPr lang="uk-UA" sz="1400" dirty="0" err="1" smtClean="0">
                <a:solidFill>
                  <a:srgbClr val="FF0000"/>
                </a:solidFill>
                <a:latin typeface="+mj-lt"/>
                <a:ea typeface="MS Mincho" pitchFamily="49" charset="-128"/>
                <a:cs typeface="Times New Roman" pitchFamily="18" charset="0"/>
              </a:rPr>
              <a:t>газо-абсорбційна</a:t>
            </a:r>
            <a:r>
              <a:rPr lang="uk-UA" sz="1400" dirty="0" smtClean="0">
                <a:solidFill>
                  <a:srgbClr val="FF0000"/>
                </a:solidFill>
                <a:latin typeface="+mj-lt"/>
                <a:ea typeface="MS Mincho" pitchFamily="49" charset="-128"/>
                <a:cs typeface="Times New Roman" pitchFamily="18" charset="0"/>
              </a:rPr>
              <a:t> хроматографія.</a:t>
            </a:r>
            <a:endParaRPr lang="ru-RU" sz="1400" dirty="0" smtClean="0">
              <a:solidFill>
                <a:srgbClr val="FF0000"/>
              </a:solidFill>
              <a:latin typeface="+mj-lt"/>
              <a:ea typeface="MS Mincho" pitchFamily="49" charset="-128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 smtClean="0">
              <a:latin typeface="+mj-lt"/>
              <a:ea typeface="MS Mincho" pitchFamily="49" charset="-128"/>
              <a:cs typeface="Times New Roman" pitchFamily="18" charset="0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400" i="1" dirty="0" smtClean="0">
                <a:solidFill>
                  <a:srgbClr val="0000FF"/>
                </a:solidFill>
                <a:latin typeface="+mj-lt"/>
                <a:ea typeface="MS Mincho" pitchFamily="49" charset="-128"/>
                <a:cs typeface="Times New Roman" pitchFamily="18" charset="0"/>
              </a:rPr>
              <a:t>На цьому явищі </a:t>
            </a:r>
            <a:r>
              <a:rPr lang="uk-UA" sz="1400" i="1" dirty="0" err="1" smtClean="0">
                <a:solidFill>
                  <a:srgbClr val="0000FF"/>
                </a:solidFill>
                <a:latin typeface="+mj-lt"/>
                <a:ea typeface="MS Mincho" pitchFamily="49" charset="-128"/>
                <a:cs typeface="Times New Roman" pitchFamily="18" charset="0"/>
              </a:rPr>
              <a:t>грунтуються</a:t>
            </a:r>
            <a:r>
              <a:rPr lang="uk-UA" sz="1400" i="1" dirty="0" smtClean="0">
                <a:solidFill>
                  <a:srgbClr val="0000FF"/>
                </a:solidFill>
                <a:latin typeface="+mj-lt"/>
                <a:ea typeface="MS Mincho" pitchFamily="49" charset="-128"/>
                <a:cs typeface="Times New Roman" pitchFamily="18" charset="0"/>
              </a:rPr>
              <a:t> промислові процеси виділення і розділення – </a:t>
            </a: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400" dirty="0" smtClean="0">
                <a:solidFill>
                  <a:srgbClr val="FF0000"/>
                </a:solidFill>
                <a:latin typeface="+mj-lt"/>
                <a:ea typeface="MS Mincho" pitchFamily="49" charset="-128"/>
                <a:cs typeface="Times New Roman" pitchFamily="18" charset="0"/>
              </a:rPr>
              <a:t>абсорбція і ректифікація.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85720" y="435769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562502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62504" name="AutoShape 8" descr="Картинки по запросу blue flower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62506" name="AutoShape 10" descr="Картинки по запросу blue flower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62508" name="AutoShape 12" descr="Картинки по запросу blue flower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62510" name="AutoShape 14" descr="Картинки по запросу blue flower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62512" name="AutoShape 16" descr="Картинки по запросу blue flower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62514" name="AutoShape 18" descr="Картинки по запросу blue flower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17793" name="Rectangle 1"/>
          <p:cNvSpPr>
            <a:spLocks noChangeArrowheads="1"/>
          </p:cNvSpPr>
          <p:nvPr/>
        </p:nvSpPr>
        <p:spPr bwMode="auto">
          <a:xfrm>
            <a:off x="357158" y="1204256"/>
            <a:ext cx="8572560" cy="193899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При контакті рідкої фази, яка містить розчинену речовину, з іншою рідкою фазою, що не змішується з першою і в якій цієї речовини немає, відбувається перехід речовини з однієї фази в іншу – </a:t>
            </a:r>
            <a:r>
              <a:rPr kumimoji="0" lang="uk-UA" sz="15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розподіл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Процес розподілу триває доти, доки відношення концентрації речовини в обох фазах не досягне сталої величини, яка залежить від хімічної природи обох фаз (розчинників) та природи речовини, що розподіляється між ними. 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Відповідно до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uk-UA" sz="15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закону розподілу </a:t>
            </a:r>
            <a:r>
              <a:rPr kumimoji="0" lang="uk-UA" sz="15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Нернста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, за </a:t>
            </a:r>
            <a:r>
              <a:rPr kumimoji="0" lang="ru-RU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стал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ої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температурі у стані рівноваги відношення концентрацій речовини у рідких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фазах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, які не змішуються між собою, є величиною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сталою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:</a:t>
            </a:r>
            <a:endParaRPr kumimoji="0" lang="uk-UA" sz="15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00826" y="785794"/>
            <a:ext cx="2386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Абсорбція і розподіл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61779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61779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3143248"/>
            <a:ext cx="1228725" cy="438150"/>
          </a:xfrm>
          <a:prstGeom prst="rect">
            <a:avLst/>
          </a:prstGeom>
          <a:noFill/>
        </p:spPr>
      </p:pic>
      <p:sp>
        <p:nvSpPr>
          <p:cNvPr id="3617814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928662" y="4143380"/>
            <a:ext cx="1401764" cy="1214446"/>
            <a:chOff x="4987" y="10854"/>
            <a:chExt cx="1870" cy="1620"/>
          </a:xfrm>
        </p:grpSpPr>
        <p:sp>
          <p:nvSpPr>
            <p:cNvPr id="3617813" name="Rectangle 21" descr="Штриховой горизонтальный"/>
            <p:cNvSpPr>
              <a:spLocks noChangeArrowheads="1"/>
            </p:cNvSpPr>
            <p:nvPr/>
          </p:nvSpPr>
          <p:spPr bwMode="auto">
            <a:xfrm>
              <a:off x="4987" y="11034"/>
              <a:ext cx="1870" cy="720"/>
            </a:xfrm>
            <a:prstGeom prst="rect">
              <a:avLst/>
            </a:prstGeom>
            <a:pattFill prst="dashHorz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17812" name="Rectangle 20" descr="10%"/>
            <p:cNvSpPr>
              <a:spLocks noChangeArrowheads="1"/>
            </p:cNvSpPr>
            <p:nvPr/>
          </p:nvSpPr>
          <p:spPr bwMode="auto">
            <a:xfrm>
              <a:off x="4987" y="11754"/>
              <a:ext cx="1870" cy="720"/>
            </a:xfrm>
            <a:prstGeom prst="rect">
              <a:avLst/>
            </a:prstGeom>
            <a:pattFill prst="pct10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17811" name="Text Box 19"/>
            <p:cNvSpPr txBox="1">
              <a:spLocks noChangeArrowheads="1"/>
            </p:cNvSpPr>
            <p:nvPr/>
          </p:nvSpPr>
          <p:spPr bwMode="auto">
            <a:xfrm>
              <a:off x="5735" y="11214"/>
              <a:ext cx="371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Arial Unicode MS" pitchFamily="34" charset="-128"/>
                  <a:cs typeface="Times New Roman" pitchFamily="18" charset="0"/>
                </a:rPr>
                <a:t>С</a:t>
              </a:r>
              <a:r>
                <a:rPr kumimoji="0" lang="uk-UA" sz="1000" b="0" i="1" u="none" strike="noStrike" cap="none" normalizeH="0" baseline="-3000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Arial Unicode MS" pitchFamily="34" charset="-128"/>
                  <a:cs typeface="Times New Roman" pitchFamily="18" charset="0"/>
                </a:rPr>
                <a:t>1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617810" name="Text Box 18"/>
            <p:cNvSpPr txBox="1">
              <a:spLocks noChangeArrowheads="1"/>
            </p:cNvSpPr>
            <p:nvPr/>
          </p:nvSpPr>
          <p:spPr bwMode="auto">
            <a:xfrm>
              <a:off x="5735" y="11934"/>
              <a:ext cx="371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Arial Unicode MS" pitchFamily="34" charset="-128"/>
                  <a:cs typeface="Times New Roman" pitchFamily="18" charset="0"/>
                </a:rPr>
                <a:t>С</a:t>
              </a:r>
              <a:r>
                <a:rPr kumimoji="0" lang="uk-UA" sz="1000" b="0" i="0" u="none" strike="noStrike" cap="none" normalizeH="0" baseline="-3000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Arial Unicode MS" pitchFamily="34" charset="-128"/>
                  <a:cs typeface="Times New Roman" pitchFamily="18" charset="0"/>
                </a:rPr>
                <a:t>2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617809" name="Line 17"/>
            <p:cNvSpPr>
              <a:spLocks noChangeShapeType="1"/>
            </p:cNvSpPr>
            <p:nvPr/>
          </p:nvSpPr>
          <p:spPr bwMode="auto">
            <a:xfrm flipV="1">
              <a:off x="4987" y="108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17808" name="Line 16"/>
            <p:cNvSpPr>
              <a:spLocks noChangeShapeType="1"/>
            </p:cNvSpPr>
            <p:nvPr/>
          </p:nvSpPr>
          <p:spPr bwMode="auto">
            <a:xfrm flipV="1">
              <a:off x="6857" y="108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617817" name="Rectangle 25"/>
          <p:cNvSpPr>
            <a:spLocks noChangeArrowheads="1"/>
          </p:cNvSpPr>
          <p:nvPr/>
        </p:nvSpPr>
        <p:spPr bwMode="auto">
          <a:xfrm>
            <a:off x="357158" y="3571876"/>
            <a:ext cx="8572560" cy="30777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де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C</a:t>
            </a:r>
            <a:r>
              <a:rPr kumimoji="0" lang="ru-RU" sz="1400" b="0" i="1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1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і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C</a:t>
            </a:r>
            <a:r>
              <a:rPr kumimoji="0" lang="ru-RU" sz="1400" b="0" i="1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2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–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концентрація речовини у фазах, моль/л;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D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– коефіцієнт розподілу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(безрозмірна величина).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</p:txBody>
      </p:sp>
      <p:sp>
        <p:nvSpPr>
          <p:cNvPr id="3617818" name="Rectangle 26"/>
          <p:cNvSpPr>
            <a:spLocks noChangeArrowheads="1"/>
          </p:cNvSpPr>
          <p:nvPr/>
        </p:nvSpPr>
        <p:spPr bwMode="auto">
          <a:xfrm>
            <a:off x="428596" y="5357826"/>
            <a:ext cx="235745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Розподіл розчиненої речовини між двома рідинами, які не змішуються.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617820" name="Rectangle 28"/>
          <p:cNvSpPr>
            <a:spLocks noChangeArrowheads="1"/>
          </p:cNvSpPr>
          <p:nvPr/>
        </p:nvSpPr>
        <p:spPr bwMode="auto">
          <a:xfrm>
            <a:off x="2571736" y="4214818"/>
            <a:ext cx="6072230" cy="10156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Коефіцієнт розподілу не залежить від концентрації речовини, яка розподіляється між двома рідкими фазами, за умови однакового її молекулярного стану в обох фазах. Не залежить він також від об'ємів контактуючих фаз.</a:t>
            </a:r>
            <a:endParaRPr kumimoji="0" lang="uk-UA" sz="15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</p:txBody>
      </p:sp>
      <p:sp>
        <p:nvSpPr>
          <p:cNvPr id="3617822" name="AutoShape 30" descr="Картинки по запросу blue flower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500826" y="785794"/>
            <a:ext cx="2386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Абсорбція і розподіл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564545" name="Rectangle 1"/>
          <p:cNvSpPr>
            <a:spLocks noChangeArrowheads="1"/>
          </p:cNvSpPr>
          <p:nvPr/>
        </p:nvSpPr>
        <p:spPr bwMode="auto">
          <a:xfrm>
            <a:off x="357158" y="1259175"/>
            <a:ext cx="8429684" cy="21698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Розподіл розчиненої речовини між двома рідкими фазами, які не змішуються між собою – рухомим і нерухомим розчинником, лежить в основі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рідино-розподільної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або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екстракційної хроматографії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.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Найбільша швидкість руху в колонці спостерігається у компонента суміші з найменшим коефіцієнтом розподілу між розчинниками. 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На принципі розподілу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грунтується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промисловий процес виділення і розділення компонентів –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екстракція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Зіставлення рівнянь засвідчує, що коефіцієнти Г, К і 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D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характеризують один і той самий рівноважний стан розподілу речовини між двома фазами, а тому залежності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С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2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= 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f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(С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1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)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і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С</a:t>
            </a:r>
            <a:r>
              <a:rPr kumimoji="0" lang="uk-UA" sz="1500" b="0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р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= 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f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(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С</a:t>
            </a:r>
            <a:r>
              <a:rPr kumimoji="0" lang="uk-UA" sz="1500" b="0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г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)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аналогічні загальному рівнянню, що описує ізотерму адсорбції 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C</a:t>
            </a:r>
            <a:r>
              <a:rPr kumimoji="0" lang="en-US" sz="15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a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=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f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(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С).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endParaRPr kumimoji="0" lang="uk-UA" sz="15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4714884"/>
            <a:ext cx="1228725" cy="438150"/>
          </a:xfrm>
          <a:prstGeom prst="rect">
            <a:avLst/>
          </a:prstGeom>
          <a:noFill/>
        </p:spPr>
      </p:pic>
      <p:sp>
        <p:nvSpPr>
          <p:cNvPr id="356454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56454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3500438"/>
            <a:ext cx="1200150" cy="40005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714348" y="4071942"/>
            <a:ext cx="1728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 smtClean="0">
                <a:latin typeface="+mj-lt"/>
              </a:rPr>
              <a:t>C</a:t>
            </a:r>
            <a:r>
              <a:rPr lang="uk-UA" baseline="-25000" dirty="0" err="1" smtClean="0">
                <a:latin typeface="+mj-lt"/>
              </a:rPr>
              <a:t>р</a:t>
            </a:r>
            <a:r>
              <a:rPr lang="uk-UA" dirty="0" err="1" smtClean="0">
                <a:latin typeface="+mj-lt"/>
              </a:rPr>
              <a:t>=</a:t>
            </a:r>
            <a:r>
              <a:rPr lang="uk-UA" dirty="0" smtClean="0">
                <a:latin typeface="+mj-lt"/>
              </a:rPr>
              <a:t> К∙ </a:t>
            </a:r>
            <a:r>
              <a:rPr lang="uk-UA" dirty="0" err="1" smtClean="0">
                <a:latin typeface="+mj-lt"/>
              </a:rPr>
              <a:t>С</a:t>
            </a:r>
            <a:r>
              <a:rPr lang="uk-UA" baseline="-25000" dirty="0" err="1" smtClean="0">
                <a:latin typeface="+mj-lt"/>
              </a:rPr>
              <a:t>г</a:t>
            </a:r>
            <a:r>
              <a:rPr lang="uk-UA" dirty="0" smtClean="0">
                <a:latin typeface="+mj-lt"/>
              </a:rPr>
              <a:t> = К∙ </a:t>
            </a:r>
            <a:r>
              <a:rPr lang="uk-UA" dirty="0" err="1" smtClean="0">
                <a:latin typeface="+mj-lt"/>
              </a:rPr>
              <a:t>P</a:t>
            </a:r>
            <a:r>
              <a:rPr lang="uk-UA" baseline="-25000" dirty="0" err="1" smtClean="0">
                <a:latin typeface="+mj-lt"/>
              </a:rPr>
              <a:t>г</a:t>
            </a:r>
            <a:endParaRPr lang="ru-RU" dirty="0">
              <a:latin typeface="+mj-lt"/>
            </a:endParaRPr>
          </a:p>
        </p:txBody>
      </p:sp>
      <p:sp>
        <p:nvSpPr>
          <p:cNvPr id="3564549" name="AutoShape 5" descr="Картинки по запросу blue flower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64551" name="AutoShape 7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64553" name="AutoShape 9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143504" y="785794"/>
            <a:ext cx="3702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 smtClean="0"/>
              <a:t>Хроматограма</a:t>
            </a:r>
            <a:r>
              <a:rPr lang="uk-UA" b="1" dirty="0" smtClean="0"/>
              <a:t> та її характеристики</a:t>
            </a:r>
            <a:endParaRPr lang="ru-RU" dirty="0"/>
          </a:p>
        </p:txBody>
      </p:sp>
      <p:sp>
        <p:nvSpPr>
          <p:cNvPr id="3620867" name="Rectangle 3"/>
          <p:cNvSpPr>
            <a:spLocks noChangeArrowheads="1"/>
          </p:cNvSpPr>
          <p:nvPr/>
        </p:nvSpPr>
        <p:spPr bwMode="auto">
          <a:xfrm>
            <a:off x="142844" y="1186749"/>
            <a:ext cx="8858312" cy="138499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Хроматограма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графік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залежності величини аналітичного сигналу (чи концентрації речовини/речовин) від часу проведення аналізу, об'єму рухомої фази або відповідної їм відстані на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хроматограмі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Хроматограма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може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містити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одну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більше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кривих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елюювання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окремих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компонентів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залежно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від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складу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суміші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).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Криві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елюювання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ще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називають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хроматографічними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піками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Хроматограма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є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аналітичним сигналом</a:t>
            </a:r>
            <a:r>
              <a:rPr kumimoji="0" lang="uk-UA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у хроматографічних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елюентних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методах аналізу. Колонкові хроматографи (газові, рідинні) дають можливість фіксувати сигнал на виході з колонки на екрані чи на паперовій стрічці (діаграмі).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2571744"/>
            <a:ext cx="3071834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latin typeface="+mj-lt"/>
                <a:ea typeface="Times New Roman" pitchFamily="18" charset="0"/>
                <a:cs typeface="Times New Roman" pitchFamily="18" charset="0"/>
              </a:rPr>
              <a:t>На рис.</a:t>
            </a:r>
            <a:r>
              <a:rPr lang="uk-UA" sz="1500" dirty="0" smtClean="0"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+mj-lt"/>
                <a:ea typeface="Times New Roman" pitchFamily="18" charset="0"/>
                <a:cs typeface="Times New Roman" pitchFamily="18" charset="0"/>
              </a:rPr>
              <a:t>зображено</a:t>
            </a:r>
            <a:r>
              <a:rPr lang="ru-RU" sz="1500" dirty="0" smtClean="0"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+mj-lt"/>
                <a:ea typeface="Times New Roman" pitchFamily="18" charset="0"/>
                <a:cs typeface="Times New Roman" pitchFamily="18" charset="0"/>
              </a:rPr>
              <a:t>криву</a:t>
            </a:r>
            <a:r>
              <a:rPr lang="ru-RU" sz="1500" dirty="0" smtClean="0"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+mj-lt"/>
                <a:ea typeface="Times New Roman" pitchFamily="18" charset="0"/>
                <a:cs typeface="Times New Roman" pitchFamily="18" charset="0"/>
              </a:rPr>
              <a:t>елюювання</a:t>
            </a:r>
            <a:r>
              <a:rPr lang="ru-RU" sz="1500" dirty="0" smtClean="0">
                <a:latin typeface="+mj-lt"/>
                <a:ea typeface="Times New Roman" pitchFamily="18" charset="0"/>
                <a:cs typeface="Times New Roman" pitchFamily="18" charset="0"/>
              </a:rPr>
              <a:t> одного компонента.  </a:t>
            </a:r>
            <a:r>
              <a:rPr lang="ru-RU" sz="1500" dirty="0" smtClean="0">
                <a:latin typeface="+mj-lt"/>
                <a:ea typeface="MS Mincho" pitchFamily="49" charset="-128"/>
                <a:cs typeface="Times New Roman" pitchFamily="18" charset="0"/>
              </a:rPr>
              <a:t>При </a:t>
            </a:r>
            <a:r>
              <a:rPr lang="ru-RU" sz="1500" dirty="0" err="1" smtClean="0">
                <a:latin typeface="+mj-lt"/>
                <a:ea typeface="MS Mincho" pitchFamily="49" charset="-128"/>
                <a:cs typeface="Times New Roman" pitchFamily="18" charset="0"/>
              </a:rPr>
              <a:t>відсутності</a:t>
            </a:r>
            <a:r>
              <a:rPr lang="ru-RU" sz="1500" dirty="0" smtClean="0"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+mj-lt"/>
                <a:ea typeface="MS Mincho" pitchFamily="49" charset="-128"/>
                <a:cs typeface="Times New Roman" pitchFamily="18" charset="0"/>
              </a:rPr>
              <a:t>проби</a:t>
            </a:r>
            <a:r>
              <a:rPr lang="ru-RU" sz="1500" dirty="0" smtClean="0">
                <a:latin typeface="+mj-lt"/>
                <a:ea typeface="MS Mincho" pitchFamily="49" charset="-128"/>
                <a:cs typeface="Times New Roman" pitchFamily="18" charset="0"/>
              </a:rPr>
              <a:t> через колонку проход</a:t>
            </a:r>
            <a:r>
              <a:rPr lang="uk-UA" sz="1500" dirty="0" smtClean="0">
                <a:latin typeface="+mj-lt"/>
                <a:ea typeface="MS Mincho" pitchFamily="49" charset="-128"/>
                <a:cs typeface="Times New Roman" pitchFamily="18" charset="0"/>
              </a:rPr>
              <a:t>и</a:t>
            </a:r>
            <a:r>
              <a:rPr lang="ru-RU" sz="1500" dirty="0" err="1" smtClean="0">
                <a:latin typeface="+mj-lt"/>
                <a:ea typeface="MS Mincho" pitchFamily="49" charset="-128"/>
                <a:cs typeface="Times New Roman" pitchFamily="18" charset="0"/>
              </a:rPr>
              <a:t>ть</a:t>
            </a:r>
            <a:r>
              <a:rPr lang="ru-RU" sz="1500" dirty="0" smtClean="0"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+mj-lt"/>
                <a:ea typeface="MS Mincho" pitchFamily="49" charset="-128"/>
                <a:cs typeface="Times New Roman" pitchFamily="18" charset="0"/>
              </a:rPr>
              <a:t>тільки</a:t>
            </a:r>
            <a:r>
              <a:rPr lang="ru-RU" sz="1500" dirty="0" smtClean="0"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lang="uk-UA" sz="1500" dirty="0" smtClean="0">
                <a:latin typeface="+mj-lt"/>
                <a:ea typeface="MS Mincho" pitchFamily="49" charset="-128"/>
                <a:cs typeface="Times New Roman" pitchFamily="18" charset="0"/>
              </a:rPr>
              <a:t>рухома фаза – </a:t>
            </a:r>
            <a:r>
              <a:rPr lang="ru-RU" sz="1500" dirty="0" err="1" smtClean="0">
                <a:latin typeface="+mj-lt"/>
                <a:ea typeface="Times New Roman" pitchFamily="18" charset="0"/>
                <a:cs typeface="Times New Roman" pitchFamily="18" charset="0"/>
              </a:rPr>
              <a:t>деяки</a:t>
            </a:r>
            <a:r>
              <a:rPr lang="uk-UA" sz="1500" dirty="0" smtClean="0">
                <a:latin typeface="+mj-lt"/>
                <a:ea typeface="Times New Roman" pitchFamily="18" charset="0"/>
                <a:cs typeface="Times New Roman" pitchFamily="18" charset="0"/>
              </a:rPr>
              <a:t>й</a:t>
            </a:r>
            <a:r>
              <a:rPr lang="ru-RU" sz="1500" dirty="0" smtClean="0">
                <a:latin typeface="+mj-lt"/>
                <a:ea typeface="Times New Roman" pitchFamily="18" charset="0"/>
                <a:cs typeface="Times New Roman" pitchFamily="18" charset="0"/>
              </a:rPr>
              <a:t> газ </a:t>
            </a:r>
            <a:r>
              <a:rPr lang="ru-RU" sz="1500" dirty="0" err="1" smtClean="0">
                <a:latin typeface="+mj-lt"/>
                <a:ea typeface="Times New Roman" pitchFamily="18" charset="0"/>
                <a:cs typeface="Times New Roman" pitchFamily="18" charset="0"/>
              </a:rPr>
              <a:t>або</a:t>
            </a:r>
            <a:r>
              <a:rPr lang="ru-RU" sz="1500" dirty="0" smtClean="0"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+mj-lt"/>
                <a:ea typeface="Times New Roman" pitchFamily="18" charset="0"/>
                <a:cs typeface="Times New Roman" pitchFamily="18" charset="0"/>
              </a:rPr>
              <a:t>розчинни</a:t>
            </a:r>
            <a:r>
              <a:rPr lang="uk-UA" sz="1500" dirty="0" smtClean="0">
                <a:latin typeface="+mj-lt"/>
                <a:ea typeface="Times New Roman" pitchFamily="18" charset="0"/>
                <a:cs typeface="Times New Roman" pitchFamily="18" charset="0"/>
              </a:rPr>
              <a:t>к</a:t>
            </a:r>
            <a:r>
              <a:rPr lang="ru-RU" sz="1500" dirty="0" smtClean="0">
                <a:latin typeface="+mj-lt"/>
                <a:ea typeface="Times New Roman" pitchFamily="18" charset="0"/>
                <a:cs typeface="Times New Roman" pitchFamily="18" charset="0"/>
              </a:rPr>
              <a:t>, </a:t>
            </a:r>
            <a:r>
              <a:rPr lang="uk-UA" sz="1500" dirty="0" smtClean="0">
                <a:latin typeface="+mj-lt"/>
                <a:ea typeface="Times New Roman" pitchFamily="18" charset="0"/>
                <a:cs typeface="Times New Roman" pitchFamily="18" charset="0"/>
              </a:rPr>
              <a:t>який може </a:t>
            </a:r>
            <a:r>
              <a:rPr lang="ru-RU" sz="1500" dirty="0" err="1" smtClean="0">
                <a:latin typeface="+mj-lt"/>
                <a:ea typeface="Times New Roman" pitchFamily="18" charset="0"/>
                <a:cs typeface="Times New Roman" pitchFamily="18" charset="0"/>
              </a:rPr>
              <a:t>десорбу</a:t>
            </a:r>
            <a:r>
              <a:rPr lang="uk-UA" sz="1500" dirty="0" smtClean="0">
                <a:latin typeface="+mj-lt"/>
                <a:ea typeface="Times New Roman" pitchFamily="18" charset="0"/>
                <a:cs typeface="Times New Roman" pitchFamily="18" charset="0"/>
              </a:rPr>
              <a:t>вати</a:t>
            </a:r>
            <a:r>
              <a:rPr lang="ru-RU" sz="1500" dirty="0" smtClean="0">
                <a:latin typeface="+mj-lt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1500" dirty="0" err="1" smtClean="0">
                <a:latin typeface="+mj-lt"/>
                <a:ea typeface="Times New Roman" pitchFamily="18" charset="0"/>
                <a:cs typeface="Times New Roman" pitchFamily="18" charset="0"/>
              </a:rPr>
              <a:t>елю</a:t>
            </a:r>
            <a:r>
              <a:rPr lang="uk-UA" sz="1500" dirty="0" err="1" smtClean="0">
                <a:latin typeface="+mj-lt"/>
                <a:ea typeface="Times New Roman" pitchFamily="18" charset="0"/>
                <a:cs typeface="Times New Roman" pitchFamily="18" charset="0"/>
              </a:rPr>
              <a:t>ювати</a:t>
            </a:r>
            <a:r>
              <a:rPr lang="ru-RU" sz="1500" dirty="0" smtClean="0">
                <a:latin typeface="+mj-lt"/>
                <a:ea typeface="Times New Roman" pitchFamily="18" charset="0"/>
                <a:cs typeface="Times New Roman" pitchFamily="18" charset="0"/>
              </a:rPr>
              <a:t>) </a:t>
            </a:r>
            <a:r>
              <a:rPr lang="ru-RU" sz="1500" dirty="0" err="1" smtClean="0">
                <a:latin typeface="+mj-lt"/>
                <a:ea typeface="Times New Roman" pitchFamily="18" charset="0"/>
                <a:cs typeface="Times New Roman" pitchFamily="18" charset="0"/>
              </a:rPr>
              <a:t>цей</a:t>
            </a:r>
            <a:r>
              <a:rPr lang="ru-RU" sz="1500" dirty="0" smtClean="0">
                <a:latin typeface="+mj-lt"/>
                <a:ea typeface="Times New Roman" pitchFamily="18" charset="0"/>
                <a:cs typeface="Times New Roman" pitchFamily="18" charset="0"/>
              </a:rPr>
              <a:t> компонент</a:t>
            </a:r>
            <a:r>
              <a:rPr lang="ru-RU" sz="1500" dirty="0" smtClean="0"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lang="uk-UA" sz="1500" dirty="0" smtClean="0">
                <a:latin typeface="+mj-lt"/>
                <a:ea typeface="MS Mincho" pitchFamily="49" charset="-128"/>
                <a:cs typeface="Times New Roman" pitchFamily="18" charset="0"/>
              </a:rPr>
              <a:t>– </a:t>
            </a:r>
            <a:r>
              <a:rPr lang="ru-RU" sz="1500" dirty="0" err="1" smtClean="0">
                <a:latin typeface="+mj-lt"/>
                <a:ea typeface="MS Mincho" pitchFamily="49" charset="-128"/>
                <a:cs typeface="Times New Roman" pitchFamily="18" charset="0"/>
              </a:rPr>
              <a:t>і</a:t>
            </a:r>
            <a:r>
              <a:rPr lang="ru-RU" sz="1500" dirty="0" smtClean="0"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+mj-lt"/>
                <a:ea typeface="MS Mincho" pitchFamily="49" charset="-128"/>
                <a:cs typeface="Times New Roman" pitchFamily="18" charset="0"/>
              </a:rPr>
              <a:t>реєстратор</a:t>
            </a:r>
            <a:r>
              <a:rPr lang="ru-RU" sz="1500" dirty="0" smtClean="0"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+mj-lt"/>
                <a:ea typeface="MS Mincho" pitchFamily="49" charset="-128"/>
                <a:cs typeface="Times New Roman" pitchFamily="18" charset="0"/>
              </a:rPr>
              <a:t>настроюється</a:t>
            </a:r>
            <a:r>
              <a:rPr lang="ru-RU" sz="1500" dirty="0" smtClean="0">
                <a:latin typeface="+mj-lt"/>
                <a:ea typeface="MS Mincho" pitchFamily="49" charset="-128"/>
                <a:cs typeface="Times New Roman" pitchFamily="18" charset="0"/>
              </a:rPr>
              <a:t> таким чином, </a:t>
            </a:r>
            <a:r>
              <a:rPr lang="ru-RU" sz="1500" dirty="0" err="1" smtClean="0">
                <a:latin typeface="+mj-lt"/>
                <a:ea typeface="MS Mincho" pitchFamily="49" charset="-128"/>
                <a:cs typeface="Times New Roman" pitchFamily="18" charset="0"/>
              </a:rPr>
              <a:t>що</a:t>
            </a:r>
            <a:r>
              <a:rPr lang="ru-RU" sz="1500" dirty="0" smtClean="0">
                <a:latin typeface="+mj-lt"/>
                <a:ea typeface="MS Mincho" pitchFamily="49" charset="-128"/>
                <a:cs typeface="Times New Roman" pitchFamily="18" charset="0"/>
              </a:rPr>
              <a:t> перо </a:t>
            </a:r>
            <a:r>
              <a:rPr lang="ru-RU" sz="1500" dirty="0" err="1" smtClean="0">
                <a:latin typeface="+mj-lt"/>
                <a:ea typeface="MS Mincho" pitchFamily="49" charset="-128"/>
                <a:cs typeface="Times New Roman" pitchFamily="18" charset="0"/>
              </a:rPr>
              <a:t>самописця</a:t>
            </a:r>
            <a:r>
              <a:rPr lang="ru-RU" sz="1500" dirty="0" smtClean="0"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+mj-lt"/>
                <a:ea typeface="MS Mincho" pitchFamily="49" charset="-128"/>
                <a:cs typeface="Times New Roman" pitchFamily="18" charset="0"/>
              </a:rPr>
              <a:t>виписує</a:t>
            </a:r>
            <a:r>
              <a:rPr lang="ru-RU" sz="1500" dirty="0" smtClean="0"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+mj-lt"/>
                <a:ea typeface="MS Mincho" pitchFamily="49" charset="-128"/>
                <a:cs typeface="Times New Roman" pitchFamily="18" charset="0"/>
              </a:rPr>
              <a:t>пряму</a:t>
            </a:r>
            <a:r>
              <a:rPr lang="ru-RU" sz="1500" dirty="0" smtClean="0"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+mj-lt"/>
                <a:ea typeface="MS Mincho" pitchFamily="49" charset="-128"/>
                <a:cs typeface="Times New Roman" pitchFamily="18" charset="0"/>
              </a:rPr>
              <a:t>лінію</a:t>
            </a:r>
            <a:r>
              <a:rPr lang="uk-UA" sz="1500" dirty="0" smtClean="0">
                <a:latin typeface="+mj-lt"/>
                <a:ea typeface="MS Mincho" pitchFamily="49" charset="-128"/>
                <a:cs typeface="Times New Roman" pitchFamily="18" charset="0"/>
              </a:rPr>
              <a:t> АВ, паралельну краю діаграми. Ця пряма називається </a:t>
            </a:r>
            <a:r>
              <a:rPr lang="uk-UA" sz="1500" b="1" dirty="0" smtClean="0">
                <a:solidFill>
                  <a:srgbClr val="FF0000"/>
                </a:solidFill>
                <a:latin typeface="+mj-lt"/>
                <a:ea typeface="MS Mincho" pitchFamily="49" charset="-128"/>
                <a:cs typeface="Times New Roman" pitchFamily="18" charset="0"/>
              </a:rPr>
              <a:t>базовою лінією</a:t>
            </a:r>
            <a:r>
              <a:rPr lang="uk-UA" sz="1500" b="1" dirty="0" smtClean="0">
                <a:latin typeface="+mj-lt"/>
                <a:ea typeface="MS Mincho" pitchFamily="49" charset="-128"/>
                <a:cs typeface="Times New Roman" pitchFamily="18" charset="0"/>
              </a:rPr>
              <a:t>.</a:t>
            </a:r>
            <a:endParaRPr lang="ru-RU" sz="1500" dirty="0" smtClean="0">
              <a:latin typeface="+mj-lt"/>
            </a:endParaRPr>
          </a:p>
        </p:txBody>
      </p:sp>
      <p:sp>
        <p:nvSpPr>
          <p:cNvPr id="362086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620868" name="Object 4"/>
          <p:cNvGraphicFramePr>
            <a:graphicFrameLocks noChangeAspect="1"/>
          </p:cNvGraphicFramePr>
          <p:nvPr/>
        </p:nvGraphicFramePr>
        <p:xfrm>
          <a:off x="3143240" y="2571744"/>
          <a:ext cx="5838825" cy="298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" name="Picture" r:id="rId3" imgW="5267007" imgH="2501798" progId="Word.Picture.8">
                  <p:embed/>
                </p:oleObj>
              </mc:Choice>
              <mc:Fallback>
                <p:oleObj name="Picture" r:id="rId3" imgW="5267007" imgH="2501798" progId="Word.Picture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2571744"/>
                        <a:ext cx="5838825" cy="298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142844" y="5572140"/>
            <a:ext cx="871543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500" i="1" dirty="0" smtClean="0">
                <a:solidFill>
                  <a:srgbClr val="0000FF"/>
                </a:solidFill>
                <a:latin typeface="+mj-lt"/>
                <a:ea typeface="Arial Unicode MS" pitchFamily="34" charset="-128"/>
                <a:cs typeface="Times New Roman" pitchFamily="18" charset="0"/>
              </a:rPr>
              <a:t>В деякий момент часу </a:t>
            </a:r>
            <a:r>
              <a:rPr lang="en-US" sz="1500" i="1" dirty="0" smtClean="0">
                <a:solidFill>
                  <a:srgbClr val="0000FF"/>
                </a:solidFill>
                <a:latin typeface="+mj-lt"/>
                <a:ea typeface="Arial Unicode MS" pitchFamily="34" charset="-128"/>
                <a:cs typeface="Times New Roman" pitchFamily="18" charset="0"/>
              </a:rPr>
              <a:t>A</a:t>
            </a:r>
            <a:r>
              <a:rPr lang="uk-UA" sz="1500" i="1" dirty="0" smtClean="0">
                <a:solidFill>
                  <a:srgbClr val="0000FF"/>
                </a:solidFill>
                <a:latin typeface="+mj-lt"/>
                <a:ea typeface="Arial Unicode MS" pitchFamily="34" charset="-128"/>
                <a:cs typeface="Times New Roman" pitchFamily="18" charset="0"/>
              </a:rPr>
              <a:t> у колонку </a:t>
            </a:r>
            <a:r>
              <a:rPr lang="uk-UA" sz="1500" i="1" dirty="0" smtClean="0">
                <a:solidFill>
                  <a:srgbClr val="0000FF"/>
                </a:solidFill>
                <a:latin typeface="+mj-lt"/>
                <a:ea typeface="MS Mincho" pitchFamily="49" charset="-128"/>
                <a:cs typeface="Times New Roman" pitchFamily="18" charset="0"/>
              </a:rPr>
              <a:t>за допомогою дозатора</a:t>
            </a:r>
            <a:r>
              <a:rPr lang="uk-UA" sz="1500" i="1" dirty="0" smtClean="0">
                <a:solidFill>
                  <a:srgbClr val="0000FF"/>
                </a:solidFill>
                <a:latin typeface="+mj-lt"/>
                <a:ea typeface="Arial Unicode MS" pitchFamily="34" charset="-128"/>
                <a:cs typeface="Times New Roman" pitchFamily="18" charset="0"/>
              </a:rPr>
              <a:t> вводять газуватий або розчинений компонент.</a:t>
            </a:r>
            <a:r>
              <a:rPr lang="uk-UA" sz="1500" i="1" dirty="0" smtClean="0">
                <a:solidFill>
                  <a:srgbClr val="0000FF"/>
                </a:solidFill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lang="uk-UA" sz="1500" i="1" dirty="0" smtClean="0">
                <a:solidFill>
                  <a:srgbClr val="0000FF"/>
                </a:solidFill>
                <a:latin typeface="+mj-lt"/>
                <a:ea typeface="Arial Unicode MS" pitchFamily="34" charset="-128"/>
                <a:cs typeface="Times New Roman" pitchFamily="18" charset="0"/>
              </a:rPr>
              <a:t>Колонку продовжують промивати рухомою фазою з певною швидкістю, і компонент </a:t>
            </a:r>
            <a:r>
              <a:rPr lang="uk-UA" sz="1500" i="1" dirty="0" smtClean="0">
                <a:solidFill>
                  <a:srgbClr val="0000FF"/>
                </a:solidFill>
                <a:latin typeface="+mj-lt"/>
                <a:ea typeface="MS Mincho" pitchFamily="49" charset="-128"/>
                <a:cs typeface="Times New Roman" pitchFamily="18" charset="0"/>
              </a:rPr>
              <a:t>проходить крізь шар нерухомої фази. </a:t>
            </a:r>
            <a:endParaRPr lang="uk-UA" sz="1500" i="1" dirty="0" smtClean="0">
              <a:solidFill>
                <a:srgbClr val="0000FF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21889" name="Rectangle 1"/>
          <p:cNvSpPr>
            <a:spLocks noChangeArrowheads="1"/>
          </p:cNvSpPr>
          <p:nvPr/>
        </p:nvSpPr>
        <p:spPr bwMode="auto">
          <a:xfrm>
            <a:off x="357158" y="1428736"/>
            <a:ext cx="8215338" cy="44012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	Система 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координат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для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хроматограми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така: по осі абсцис відкладають в основному об’єм газу-носія, що проходить через колонку, або при постійній його швидкості – час досліду, пропорційний об’єму газу, або відповідний їм відрізок на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хроматограмі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– відстань утримування в см; по осі ординат – зміну концентрації компонента, що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хроматографується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, по виходу його з колонки.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Розглянемо основні хроматографічні параметри, що характеризують поведінку речовини в колонці.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Основні первинні параметри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хроматограми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(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елюційні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характеристики)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– 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об’єм утримування,  час утримування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і відповідний їм відрізок на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хроматограмі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 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відстань утримування 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–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є 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якісними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характеристиками речовин, що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хроматографуються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, і використовуються для ідентифікації компонентів в складній суміші. Якісний аналіз оснований на вимірюванні цих величин, о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скільки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параметри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у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тримування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хроматограф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і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чних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піків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не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залежать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від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концентрації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компонентів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.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Для зіставлення одержаних значень первинних параметрів утримування з літературними даними або отриманими на іншому приладі, або в інших умовах (для тієї ж нерухомої фази і температури колонки) необхідно пам'ятати, що на них впливають наступні фактори: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а) властивості і кількості HФ (адсорбенту в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газоадсорбційній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хроматографії), причому в газорідинної хроматографії впливає окремо і HФ, і твердий носій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б) температура колонки і швидкість газу-носія;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в) конструктивні особливості застосованої апаратури;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г) перепад тиску газу-носія на вході і виході колонки.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Щоб виключити вплив деяких факторів на первинні параметри утримування, використовують наступну групу параметрів: </a:t>
            </a:r>
            <a:r>
              <a:rPr kumimoji="0" lang="uk-UA" sz="14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виправлені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та </a:t>
            </a:r>
            <a:r>
              <a:rPr kumimoji="0" lang="uk-UA" sz="14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питомі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параметри утримування.</a:t>
            </a:r>
            <a:endParaRPr kumimoji="0" lang="uk-UA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3504" y="785794"/>
            <a:ext cx="3702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 smtClean="0"/>
              <a:t>Хроматограма</a:t>
            </a:r>
            <a:r>
              <a:rPr lang="uk-UA" b="1" dirty="0" smtClean="0"/>
              <a:t> та її характеристики</a:t>
            </a:r>
            <a:endParaRPr lang="ru-RU" dirty="0"/>
          </a:p>
        </p:txBody>
      </p:sp>
      <p:sp>
        <p:nvSpPr>
          <p:cNvPr id="3621891" name="AutoShape 3" descr="Картинки по запросу blue flower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18817" name="Rectangle 1"/>
          <p:cNvSpPr>
            <a:spLocks noChangeArrowheads="1"/>
          </p:cNvSpPr>
          <p:nvPr/>
        </p:nvSpPr>
        <p:spPr bwMode="auto">
          <a:xfrm>
            <a:off x="214282" y="1139666"/>
            <a:ext cx="8715436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1.</a:t>
            </a:r>
            <a:r>
              <a:rPr kumimoji="0" lang="ru-RU" sz="15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Параметри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у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тримування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інертного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компонента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: 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а)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ч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ас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у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тримування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інертного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компонента</a:t>
            </a:r>
            <a:r>
              <a:rPr kumimoji="0" lang="ru-RU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t</a:t>
            </a:r>
            <a:r>
              <a:rPr kumimoji="0" lang="ru-RU" sz="1500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o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–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час,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який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інертн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ий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компонент проходить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від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моменту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ведення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проби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до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виходу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(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мертвий час, вільний час)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. В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цьому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випадку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речовина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рухається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із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швидкістю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газу-носія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,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проходить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і займає вільний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об'єм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колонки</a:t>
            </a:r>
            <a:r>
              <a:rPr kumimoji="0" lang="ru-RU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V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0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–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об'єм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колонки, не заповнений адсорбентом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: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3504" y="785794"/>
            <a:ext cx="3702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 smtClean="0"/>
              <a:t>Хроматограма</a:t>
            </a:r>
            <a:r>
              <a:rPr lang="uk-UA" b="1" dirty="0" smtClean="0"/>
              <a:t> та її характеристики</a:t>
            </a:r>
            <a:endParaRPr lang="ru-RU" dirty="0"/>
          </a:p>
        </p:txBody>
      </p:sp>
      <p:sp>
        <p:nvSpPr>
          <p:cNvPr id="3618818" name="Rectangle 2"/>
          <p:cNvSpPr>
            <a:spLocks noChangeArrowheads="1"/>
          </p:cNvSpPr>
          <p:nvPr/>
        </p:nvSpPr>
        <p:spPr bwMode="auto">
          <a:xfrm>
            <a:off x="285720" y="2370134"/>
            <a:ext cx="8215338" cy="34163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t</a:t>
            </a:r>
            <a:r>
              <a:rPr kumimoji="0" lang="ru-RU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0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= </a:t>
            </a:r>
            <a:r>
              <a:rPr kumimoji="0" lang="en-GB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V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0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/</a:t>
            </a:r>
            <a:r>
              <a:rPr kumimoji="0" lang="en-GB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ω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,	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	                                     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де </a:t>
            </a:r>
            <a:r>
              <a:rPr kumimoji="0" lang="ru-RU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V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0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–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вільний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об'єм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колонки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, см</a:t>
            </a:r>
            <a:r>
              <a:rPr kumimoji="0" lang="ru-RU" sz="15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3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;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ω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– об'ємна швидкість газу-носія, см</a:t>
            </a:r>
            <a:r>
              <a:rPr kumimoji="0" lang="uk-UA" sz="15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3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/с.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Arial Unicode MS" pitchFamily="34" charset="-128"/>
                <a:cs typeface="Times New Roman" pitchFamily="18" charset="0"/>
              </a:rPr>
              <a:t>Вільний час 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Arial Unicode MS" pitchFamily="34" charset="-128"/>
                <a:cs typeface="Times New Roman" pitchFamily="18" charset="0"/>
              </a:rPr>
              <a:t>t</a:t>
            </a:r>
            <a:r>
              <a:rPr kumimoji="0" lang="ru-RU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Arial Unicode MS" pitchFamily="34" charset="-128"/>
                <a:cs typeface="Times New Roman" pitchFamily="18" charset="0"/>
              </a:rPr>
              <a:t>0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Arial Unicode MS" pitchFamily="34" charset="-128"/>
                <a:cs typeface="Times New Roman" pitchFamily="18" charset="0"/>
              </a:rPr>
              <a:t> дорівнює часу виходу з колонки компонента, який зовсім не взаємодіє з нерухомою фазою, тобто не утримується.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Час утримування (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t</a:t>
            </a:r>
            <a:r>
              <a:rPr kumimoji="0" lang="uk-UA" sz="15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0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) вимірюють секундоміром від моменту введення проби до виходу максимуму концентрації інертного компонента.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Величину </a:t>
            </a:r>
            <a:r>
              <a:rPr kumimoji="0" lang="en-GB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ω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вимірюють пінним вимірювачем швидкості, встановленим на виході газу з колонки. 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На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хроматограмі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цій величині відповідає відрізок АА'.</a:t>
            </a: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MS Mincho" pitchFamily="49" charset="-128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б)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о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б'єм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утримування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інертного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компонента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GB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V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0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: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		V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0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= </a:t>
            </a:r>
            <a:r>
              <a:rPr kumimoji="0" lang="en-GB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t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0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∙</a:t>
            </a:r>
            <a:r>
              <a:rPr kumimoji="0" lang="en-GB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ω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	                    		                   	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Cambria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Зазвичай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вільний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об'єм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колонки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розраховують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за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цією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формулою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, експериментально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вимірявши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GB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ω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та </a:t>
            </a:r>
            <a:r>
              <a:rPr kumimoji="0" lang="ru-RU" sz="15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t</a:t>
            </a:r>
            <a:r>
              <a:rPr kumimoji="0" lang="uk-UA" sz="1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0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.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 </a:t>
            </a:r>
            <a:endParaRPr kumimoji="0" lang="uk-UA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69666" y="4521702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6929454" y="714356"/>
            <a:ext cx="1713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/>
              <a:t>Види</a:t>
            </a:r>
            <a:r>
              <a:rPr lang="ru-RU" b="1" dirty="0" smtClean="0"/>
              <a:t> </a:t>
            </a:r>
            <a:r>
              <a:rPr lang="ru-RU" b="1" dirty="0" err="1" smtClean="0"/>
              <a:t>адсорбції</a:t>
            </a:r>
            <a:endParaRPr lang="ru-RU" b="1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356814" y="1173366"/>
            <a:ext cx="55721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Фізична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адсорбція</a:t>
            </a:r>
            <a:r>
              <a:rPr lang="ru-RU" sz="1500" dirty="0" smtClean="0">
                <a:latin typeface="+mj-lt"/>
              </a:rPr>
              <a:t> - </a:t>
            </a:r>
            <a:r>
              <a:rPr lang="ru-RU" sz="1500" dirty="0" err="1" smtClean="0">
                <a:latin typeface="+mj-lt"/>
              </a:rPr>
              <a:t>відбувається</a:t>
            </a:r>
            <a:r>
              <a:rPr lang="ru-RU" sz="1500" dirty="0" smtClean="0">
                <a:latin typeface="+mj-lt"/>
              </a:rPr>
              <a:t> на </a:t>
            </a:r>
            <a:r>
              <a:rPr lang="ru-RU" sz="1500" dirty="0" err="1" smtClean="0">
                <a:latin typeface="+mj-lt"/>
              </a:rPr>
              <a:t>активних</a:t>
            </a:r>
            <a:r>
              <a:rPr lang="ru-RU" sz="1500" dirty="0" smtClean="0">
                <a:latin typeface="+mj-lt"/>
              </a:rPr>
              <a:t> центрах </a:t>
            </a:r>
            <a:r>
              <a:rPr lang="ru-RU" sz="1500" dirty="0" err="1" smtClean="0">
                <a:latin typeface="+mj-lt"/>
              </a:rPr>
              <a:t>поверхні</a:t>
            </a:r>
            <a:r>
              <a:rPr lang="ru-RU" sz="1500" dirty="0" smtClean="0">
                <a:latin typeface="+mj-lt"/>
              </a:rPr>
              <a:t> адсорбенту (</a:t>
            </a:r>
            <a:r>
              <a:rPr lang="ru-RU" sz="1500" dirty="0" err="1" smtClean="0">
                <a:latin typeface="+mj-lt"/>
              </a:rPr>
              <a:t>вузлах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кристалічної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гратки</a:t>
            </a:r>
            <a:r>
              <a:rPr lang="ru-RU" sz="1500" dirty="0" smtClean="0">
                <a:latin typeface="+mj-lt"/>
              </a:rPr>
              <a:t>, </a:t>
            </a:r>
            <a:r>
              <a:rPr lang="ru-RU" sz="1500" dirty="0" err="1" smtClean="0">
                <a:latin typeface="+mj-lt"/>
              </a:rPr>
              <a:t>виступах</a:t>
            </a:r>
            <a:r>
              <a:rPr lang="ru-RU" sz="1500" dirty="0" smtClean="0">
                <a:latin typeface="+mj-lt"/>
              </a:rPr>
              <a:t>), </a:t>
            </a:r>
            <a:r>
              <a:rPr lang="ru-RU" sz="1500" dirty="0" err="1" smtClean="0">
                <a:latin typeface="+mj-lt"/>
              </a:rPr>
              <a:t>які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володіють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більшою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надлишковою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поверхневою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енергією</a:t>
            </a:r>
            <a:r>
              <a:rPr lang="ru-RU" sz="1500" dirty="0" smtClean="0">
                <a:latin typeface="+mj-lt"/>
              </a:rPr>
              <a:t> </a:t>
            </a:r>
          </a:p>
        </p:txBody>
      </p:sp>
      <p:pic>
        <p:nvPicPr>
          <p:cNvPr id="8" name="Рисунок 7" descr="64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500694" y="1714488"/>
            <a:ext cx="342902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57158" y="2357430"/>
            <a:ext cx="50006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Хімічна адсорбція  (хемосорбція)</a:t>
            </a:r>
            <a:r>
              <a:rPr lang="uk-UA" sz="1500" dirty="0" smtClean="0">
                <a:latin typeface="+mj-lt"/>
              </a:rPr>
              <a:t> - зумовлена хімічною взаємодією між поверхневими молекулами адсорбенту і </a:t>
            </a:r>
            <a:r>
              <a:rPr lang="uk-UA" sz="1500" dirty="0" err="1" smtClean="0">
                <a:latin typeface="+mj-lt"/>
              </a:rPr>
              <a:t>адсорбтиву</a:t>
            </a:r>
            <a:r>
              <a:rPr lang="uk-UA" sz="1500" dirty="0" smtClean="0">
                <a:latin typeface="+mj-lt"/>
              </a:rPr>
              <a:t>, яка приводить до утворення хімічних сполук з індивідуальними властивостями (</a:t>
            </a:r>
            <a:r>
              <a:rPr lang="uk-UA" sz="1500" dirty="0" err="1" smtClean="0">
                <a:latin typeface="+mj-lt"/>
              </a:rPr>
              <a:t>адсорбат</a:t>
            </a:r>
            <a:r>
              <a:rPr lang="uk-UA" sz="1500" dirty="0" smtClean="0">
                <a:latin typeface="+mj-lt"/>
              </a:rPr>
              <a:t>)</a:t>
            </a:r>
            <a:endParaRPr lang="ru-RU" sz="1500" dirty="0" smtClean="0">
              <a:latin typeface="+mj-lt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56575" y="2151264"/>
            <a:ext cx="5429288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816048" y="3367680"/>
            <a:ext cx="232717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500" i="1" dirty="0" smtClean="0">
                <a:solidFill>
                  <a:srgbClr val="FF0000"/>
                </a:solidFill>
              </a:rPr>
              <a:t>Хемосорбція </a:t>
            </a:r>
            <a:r>
              <a:rPr lang="uk-UA" sz="1500" dirty="0" smtClean="0">
                <a:solidFill>
                  <a:srgbClr val="FF0000"/>
                </a:solidFill>
              </a:rPr>
              <a:t>необоротна. </a:t>
            </a:r>
            <a:endParaRPr lang="ru-RU" sz="1500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42260" y="3624608"/>
            <a:ext cx="792961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i="1" dirty="0" smtClean="0">
                <a:solidFill>
                  <a:srgbClr val="FF0000"/>
                </a:solidFill>
              </a:rPr>
              <a:t>Хемосорбція</a:t>
            </a:r>
            <a:r>
              <a:rPr lang="uk-UA" sz="1500" dirty="0" smtClean="0">
                <a:solidFill>
                  <a:srgbClr val="FF0000"/>
                </a:solidFill>
              </a:rPr>
              <a:t> </a:t>
            </a:r>
            <a:r>
              <a:rPr lang="uk-UA" sz="1500" dirty="0" smtClean="0"/>
              <a:t>– двомірна хімічна реакція, що не виходить за межі поверхневого шару</a:t>
            </a:r>
            <a:endParaRPr lang="ru-RU" sz="15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53612" y="3898593"/>
            <a:ext cx="80367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Межа </a:t>
            </a:r>
            <a:r>
              <a:rPr lang="ru-RU" sz="1400" dirty="0" err="1" smtClean="0">
                <a:solidFill>
                  <a:srgbClr val="FF0000"/>
                </a:solidFill>
              </a:rPr>
              <a:t>між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</a:rPr>
              <a:t>фізичною</a:t>
            </a:r>
            <a:r>
              <a:rPr lang="ru-RU" sz="1400" dirty="0" smtClean="0">
                <a:solidFill>
                  <a:srgbClr val="FF0000"/>
                </a:solidFill>
              </a:rPr>
              <a:t> та </a:t>
            </a:r>
            <a:r>
              <a:rPr lang="ru-RU" sz="1400" dirty="0" err="1" smtClean="0">
                <a:solidFill>
                  <a:srgbClr val="FF0000"/>
                </a:solidFill>
              </a:rPr>
              <a:t>хімічною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</a:rPr>
              <a:t>адсорбціями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</a:rPr>
              <a:t>умовна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91680" y="4196110"/>
            <a:ext cx="514237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i="1" dirty="0" smtClean="0">
                <a:solidFill>
                  <a:srgbClr val="0D0DE3"/>
                </a:solidFill>
              </a:rPr>
              <a:t>E(</a:t>
            </a:r>
            <a:r>
              <a:rPr lang="uk-UA" sz="1500" i="1" dirty="0" smtClean="0">
                <a:solidFill>
                  <a:srgbClr val="0D0DE3"/>
                </a:solidFill>
              </a:rPr>
              <a:t>фізична адсорбція </a:t>
            </a:r>
            <a:r>
              <a:rPr lang="en-US" sz="1500" i="1" dirty="0" smtClean="0">
                <a:solidFill>
                  <a:srgbClr val="0D0DE3"/>
                </a:solidFill>
              </a:rPr>
              <a:t>)</a:t>
            </a:r>
            <a:r>
              <a:rPr lang="en-US" sz="1500" dirty="0" smtClean="0">
                <a:solidFill>
                  <a:srgbClr val="0D0DE3"/>
                </a:solidFill>
              </a:rPr>
              <a:t>&lt;</a:t>
            </a:r>
            <a:r>
              <a:rPr lang="ru-RU" sz="1500" dirty="0" smtClean="0">
                <a:solidFill>
                  <a:srgbClr val="0D0DE3"/>
                </a:solidFill>
              </a:rPr>
              <a:t>40  кДж/моль </a:t>
            </a:r>
            <a:r>
              <a:rPr lang="en-US" sz="1500" dirty="0" smtClean="0">
                <a:solidFill>
                  <a:srgbClr val="0D0DE3"/>
                </a:solidFill>
              </a:rPr>
              <a:t>&lt;</a:t>
            </a:r>
            <a:r>
              <a:rPr lang="en-US" sz="1500" i="1" dirty="0" smtClean="0">
                <a:solidFill>
                  <a:srgbClr val="0D0DE3"/>
                </a:solidFill>
              </a:rPr>
              <a:t>E(</a:t>
            </a:r>
            <a:r>
              <a:rPr lang="uk-UA" sz="1500" i="1" dirty="0" smtClean="0">
                <a:solidFill>
                  <a:srgbClr val="0D0DE3"/>
                </a:solidFill>
              </a:rPr>
              <a:t>хімічна адсорбція </a:t>
            </a:r>
            <a:r>
              <a:rPr lang="en-US" sz="1500" i="1" dirty="0" smtClean="0">
                <a:solidFill>
                  <a:srgbClr val="0D0DE3"/>
                </a:solidFill>
              </a:rPr>
              <a:t>)</a:t>
            </a:r>
            <a:endParaRPr lang="ru-RU" sz="1500" dirty="0">
              <a:solidFill>
                <a:srgbClr val="0D0DE3"/>
              </a:solidFill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28236" y="6669360"/>
            <a:ext cx="5429288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369666" y="4606712"/>
            <a:ext cx="85011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err="1" smtClean="0">
                <a:solidFill>
                  <a:srgbClr val="0D0DE3"/>
                </a:solidFill>
              </a:rPr>
              <a:t>Сили</a:t>
            </a:r>
            <a:r>
              <a:rPr lang="ru-RU" sz="1500" dirty="0" smtClean="0">
                <a:solidFill>
                  <a:srgbClr val="0D0DE3"/>
                </a:solidFill>
              </a:rPr>
              <a:t> Ван-дер-Ваальса -</a:t>
            </a:r>
            <a:r>
              <a:rPr lang="ru-RU" sz="1500" dirty="0" err="1" smtClean="0"/>
              <a:t>сили</a:t>
            </a:r>
            <a:r>
              <a:rPr lang="ru-RU" sz="1500" dirty="0" smtClean="0"/>
              <a:t> </a:t>
            </a:r>
            <a:r>
              <a:rPr lang="ru-RU" sz="1500" dirty="0" err="1" smtClean="0"/>
              <a:t>міжчастинкової</a:t>
            </a:r>
            <a:r>
              <a:rPr lang="ru-RU" sz="1500" dirty="0" smtClean="0"/>
              <a:t> </a:t>
            </a:r>
            <a:r>
              <a:rPr lang="ru-RU" sz="1500" dirty="0" err="1" smtClean="0"/>
              <a:t>взаємодії</a:t>
            </a:r>
            <a:r>
              <a:rPr lang="ru-RU" sz="1500" dirty="0" smtClean="0"/>
              <a:t> ( </a:t>
            </a:r>
            <a:r>
              <a:rPr lang="ru-RU" sz="1500" dirty="0" err="1" smtClean="0"/>
              <a:t>енергія</a:t>
            </a:r>
            <a:r>
              <a:rPr lang="ru-RU" sz="1500" dirty="0" smtClean="0"/>
              <a:t> 0,80- 8,16 кДж / моль) за </a:t>
            </a:r>
            <a:r>
              <a:rPr lang="ru-RU" sz="1500" dirty="0" err="1" smtClean="0"/>
              <a:t>умови</a:t>
            </a:r>
            <a:r>
              <a:rPr lang="ru-RU" sz="1500" dirty="0" smtClean="0"/>
              <a:t> </a:t>
            </a:r>
            <a:r>
              <a:rPr lang="ru-RU" sz="1500" dirty="0" err="1" smtClean="0"/>
              <a:t>наявності</a:t>
            </a:r>
            <a:r>
              <a:rPr lang="ru-RU" sz="1500" dirty="0" smtClean="0"/>
              <a:t> в </a:t>
            </a:r>
            <a:r>
              <a:rPr lang="ru-RU" sz="1500" dirty="0" err="1" smtClean="0"/>
              <a:t>частинок</a:t>
            </a:r>
            <a:r>
              <a:rPr lang="ru-RU" sz="1500" dirty="0" smtClean="0"/>
              <a:t> </a:t>
            </a:r>
            <a:r>
              <a:rPr lang="ru-RU" sz="1500" dirty="0" err="1" smtClean="0"/>
              <a:t>дипольних</a:t>
            </a:r>
            <a:r>
              <a:rPr lang="ru-RU" sz="1500" dirty="0" smtClean="0"/>
              <a:t> </a:t>
            </a:r>
            <a:r>
              <a:rPr lang="ru-RU" sz="1500" dirty="0" err="1" smtClean="0"/>
              <a:t>моментів</a:t>
            </a:r>
            <a:r>
              <a:rPr lang="ru-RU" sz="1500" dirty="0" smtClean="0"/>
              <a:t> (</a:t>
            </a:r>
            <a:r>
              <a:rPr lang="ru-RU" sz="1500" dirty="0" err="1" smtClean="0"/>
              <a:t>постійними</a:t>
            </a:r>
            <a:r>
              <a:rPr lang="ru-RU" sz="1500" dirty="0" smtClean="0"/>
              <a:t> </a:t>
            </a:r>
            <a:r>
              <a:rPr lang="ru-RU" sz="1500" dirty="0" err="1" smtClean="0"/>
              <a:t>і</a:t>
            </a:r>
            <a:r>
              <a:rPr lang="ru-RU" sz="1500" dirty="0" smtClean="0"/>
              <a:t> </a:t>
            </a:r>
            <a:r>
              <a:rPr lang="ru-RU" sz="1500" dirty="0" err="1" smtClean="0"/>
              <a:t>індукованими</a:t>
            </a:r>
            <a:r>
              <a:rPr lang="ru-RU" sz="1500" dirty="0" smtClean="0"/>
              <a:t>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00" y="5110200"/>
            <a:ext cx="1803261" cy="1604997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553612" y="5858081"/>
            <a:ext cx="46805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400" i="1" dirty="0" err="1" smtClean="0">
                <a:solidFill>
                  <a:srgbClr val="0D0DE3"/>
                </a:solidFill>
                <a:latin typeface="+mj-lt"/>
              </a:rPr>
              <a:t>Орієнтаційні</a:t>
            </a:r>
            <a:r>
              <a:rPr lang="ru-RU" sz="1400" i="1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400" i="1" dirty="0" err="1" smtClean="0">
                <a:solidFill>
                  <a:srgbClr val="0D0DE3"/>
                </a:solidFill>
                <a:latin typeface="+mj-lt"/>
              </a:rPr>
              <a:t>сили</a:t>
            </a:r>
            <a:r>
              <a:rPr lang="ru-RU" sz="1400" i="1" dirty="0" smtClean="0">
                <a:solidFill>
                  <a:srgbClr val="0D0DE3"/>
                </a:solidFill>
                <a:latin typeface="+mj-lt"/>
              </a:rPr>
              <a:t>, диполь-</a:t>
            </a:r>
            <a:r>
              <a:rPr lang="ru-RU" sz="1400" i="1" dirty="0" err="1" smtClean="0">
                <a:solidFill>
                  <a:srgbClr val="0D0DE3"/>
                </a:solidFill>
                <a:latin typeface="+mj-lt"/>
              </a:rPr>
              <a:t>дипольне</a:t>
            </a:r>
            <a:r>
              <a:rPr lang="ru-RU" sz="1400" i="1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400" i="1" dirty="0" err="1" smtClean="0">
                <a:solidFill>
                  <a:srgbClr val="0D0DE3"/>
                </a:solidFill>
                <a:latin typeface="+mj-lt"/>
              </a:rPr>
              <a:t>притягання</a:t>
            </a:r>
            <a:r>
              <a:rPr lang="ru-RU" sz="1400" dirty="0" smtClean="0">
                <a:solidFill>
                  <a:srgbClr val="0D0DE3"/>
                </a:solidFill>
                <a:latin typeface="+mj-lt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i="1" dirty="0" err="1" smtClean="0">
                <a:solidFill>
                  <a:srgbClr val="0D0DE3"/>
                </a:solidFill>
                <a:latin typeface="+mj-lt"/>
              </a:rPr>
              <a:t>Дисперсійне</a:t>
            </a:r>
            <a:r>
              <a:rPr lang="ru-RU" sz="1400" i="1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400" i="1" dirty="0" err="1" smtClean="0">
                <a:solidFill>
                  <a:srgbClr val="0D0DE3"/>
                </a:solidFill>
                <a:latin typeface="+mj-lt"/>
              </a:rPr>
              <a:t>притягання</a:t>
            </a:r>
            <a:r>
              <a:rPr lang="ru-RU" sz="1400" i="1" dirty="0" smtClean="0">
                <a:solidFill>
                  <a:srgbClr val="0D0DE3"/>
                </a:solidFill>
                <a:latin typeface="+mj-lt"/>
              </a:rPr>
              <a:t> (</a:t>
            </a:r>
            <a:r>
              <a:rPr lang="ru-RU" sz="1400" i="1" dirty="0" err="1" smtClean="0">
                <a:solidFill>
                  <a:srgbClr val="0D0DE3"/>
                </a:solidFill>
                <a:latin typeface="+mj-lt"/>
              </a:rPr>
              <a:t>лондоновскі</a:t>
            </a:r>
            <a:r>
              <a:rPr lang="ru-RU" sz="1400" i="1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400" i="1" dirty="0" err="1" smtClean="0">
                <a:solidFill>
                  <a:srgbClr val="0D0DE3"/>
                </a:solidFill>
                <a:latin typeface="+mj-lt"/>
              </a:rPr>
              <a:t>сили</a:t>
            </a:r>
            <a:r>
              <a:rPr lang="ru-RU" sz="1400" i="1" dirty="0" smtClean="0">
                <a:solidFill>
                  <a:srgbClr val="0D0DE3"/>
                </a:solidFill>
                <a:latin typeface="+mj-lt"/>
              </a:rPr>
              <a:t>)</a:t>
            </a:r>
            <a:r>
              <a:rPr lang="ru-RU" sz="1400" dirty="0" smtClean="0">
                <a:solidFill>
                  <a:srgbClr val="0D0DE3"/>
                </a:solidFill>
                <a:latin typeface="+mj-lt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i="1" dirty="0" err="1" smtClean="0">
                <a:solidFill>
                  <a:srgbClr val="0D0DE3"/>
                </a:solidFill>
                <a:latin typeface="+mj-lt"/>
              </a:rPr>
              <a:t>Індукційне</a:t>
            </a:r>
            <a:r>
              <a:rPr lang="ru-RU" sz="1400" i="1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400" i="1" dirty="0" err="1" smtClean="0">
                <a:solidFill>
                  <a:srgbClr val="0D0DE3"/>
                </a:solidFill>
                <a:latin typeface="+mj-lt"/>
              </a:rPr>
              <a:t>притягання</a:t>
            </a:r>
            <a:r>
              <a:rPr lang="ru-RU" sz="1400" i="1" dirty="0" smtClean="0">
                <a:solidFill>
                  <a:srgbClr val="0D0DE3"/>
                </a:solidFill>
                <a:latin typeface="+mj-lt"/>
              </a:rPr>
              <a:t>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842260" y="5208882"/>
            <a:ext cx="538592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500" i="1" dirty="0" smtClean="0">
                <a:solidFill>
                  <a:srgbClr val="C00000"/>
                </a:solidFill>
              </a:rPr>
              <a:t>Дипольний момент        </a:t>
            </a:r>
            <a:r>
              <a:rPr lang="uk-UA" sz="1500" i="1" dirty="0" smtClean="0"/>
              <a:t>d</a:t>
            </a:r>
            <a:r>
              <a:rPr lang="uk-UA" sz="1500" dirty="0" smtClean="0"/>
              <a:t> </a:t>
            </a:r>
            <a:r>
              <a:rPr lang="uk-UA" sz="1500" dirty="0" smtClean="0"/>
              <a:t>– плече диполя, модуль </a:t>
            </a:r>
            <a:r>
              <a:rPr lang="uk-UA" sz="1500" dirty="0" err="1" smtClean="0"/>
              <a:t>вектора</a:t>
            </a:r>
            <a:r>
              <a:rPr lang="uk-UA" sz="1500" dirty="0" smtClean="0"/>
              <a:t>,</a:t>
            </a:r>
          </a:p>
          <a:p>
            <a:pPr algn="just"/>
            <a:r>
              <a:rPr lang="uk-UA" sz="1500" dirty="0" smtClean="0"/>
              <a:t>що </a:t>
            </a:r>
            <a:r>
              <a:rPr lang="uk-UA" sz="1500" dirty="0" smtClean="0"/>
              <a:t>сполучає негативний –</a:t>
            </a:r>
            <a:r>
              <a:rPr lang="uk-UA" sz="1500" i="1" dirty="0" smtClean="0"/>
              <a:t>q</a:t>
            </a:r>
            <a:r>
              <a:rPr lang="uk-UA" sz="1500" dirty="0" smtClean="0"/>
              <a:t> та позитивний </a:t>
            </a:r>
            <a:r>
              <a:rPr lang="ru-RU" sz="1500" dirty="0" smtClean="0"/>
              <a:t>+</a:t>
            </a:r>
            <a:r>
              <a:rPr lang="uk-UA" sz="1500" i="1" dirty="0" smtClean="0"/>
              <a:t>q</a:t>
            </a:r>
            <a:r>
              <a:rPr lang="uk-UA" sz="1500" dirty="0" smtClean="0"/>
              <a:t> заряди </a:t>
            </a:r>
            <a:endParaRPr lang="ru-RU" sz="15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776" y="5208882"/>
            <a:ext cx="245100" cy="3538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68641" name="Rectangle 1"/>
          <p:cNvSpPr>
            <a:spLocks noChangeArrowheads="1"/>
          </p:cNvSpPr>
          <p:nvPr/>
        </p:nvSpPr>
        <p:spPr bwMode="auto">
          <a:xfrm>
            <a:off x="214282" y="1214422"/>
            <a:ext cx="857256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2. 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Параметри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у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тримування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компонента 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суміші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а)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ч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ас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у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тримування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компонента</a:t>
            </a:r>
            <a:r>
              <a:rPr kumimoji="0" lang="ru-RU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t</a:t>
            </a:r>
            <a:r>
              <a:rPr kumimoji="0" lang="ru-RU" sz="1500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r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–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час,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який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проходить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від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моменту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ведення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проби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до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виходу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на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хроматограм</a:t>
            </a:r>
            <a:r>
              <a:rPr lang="uk-UA" sz="1500" dirty="0" err="1" smtClean="0">
                <a:latin typeface="+mj-lt"/>
                <a:ea typeface="MS Mincho" pitchFamily="49" charset="-128"/>
                <a:cs typeface="Times New Roman" pitchFamily="18" charset="0"/>
              </a:rPr>
              <a:t>и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максимум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у концентрації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компонента. В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цьому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випадку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речовина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повинна пройти не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тільки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вільний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, незаповнений сорбентом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об'єм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колонки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(відрізок А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'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)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,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але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і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частину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об'єму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нерухомої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ф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а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зи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, в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якій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вона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сорбується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.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Цей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період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часу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складається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часу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15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l-GR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перебування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молекул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сорбату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у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вільному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незаповненому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сорбентом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об'ємі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колонки (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відрізок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AA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'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) та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часу 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´</a:t>
            </a:r>
            <a:r>
              <a:rPr kumimoji="0" lang="en-US" sz="15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впродовж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якого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молекули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сорбату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знаходяться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сорбованому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стані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й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рухаються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уздовж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шару сорбенту (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відрізок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'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С):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b="0" i="1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uk-UA" b="0" i="1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'</a:t>
            </a:r>
            <a:r>
              <a:rPr kumimoji="0" lang="en-US" b="0" i="1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r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3504" y="785794"/>
            <a:ext cx="3702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 smtClean="0"/>
              <a:t>Хроматограма</a:t>
            </a:r>
            <a:r>
              <a:rPr lang="uk-UA" b="1" dirty="0" smtClean="0"/>
              <a:t> та її характеристики</a:t>
            </a:r>
            <a:endParaRPr lang="ru-RU" dirty="0"/>
          </a:p>
        </p:txBody>
      </p:sp>
      <p:sp>
        <p:nvSpPr>
          <p:cNvPr id="356864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68643" name="Object 3"/>
          <p:cNvGraphicFramePr>
            <a:graphicFrameLocks noChangeAspect="1"/>
          </p:cNvGraphicFramePr>
          <p:nvPr/>
        </p:nvGraphicFramePr>
        <p:xfrm>
          <a:off x="3714744" y="3429000"/>
          <a:ext cx="2332241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6" name="Equation" r:id="rId3" imgW="1498600" imgH="419100" progId="">
                  <p:embed/>
                </p:oleObj>
              </mc:Choice>
              <mc:Fallback>
                <p:oleObj name="Equation" r:id="rId3" imgW="1498600" imgH="4191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44" y="3429000"/>
                        <a:ext cx="2332241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68645" name="Rectangle 5"/>
          <p:cNvSpPr>
            <a:spLocks noChangeArrowheads="1"/>
          </p:cNvSpPr>
          <p:nvPr/>
        </p:nvSpPr>
        <p:spPr bwMode="auto">
          <a:xfrm>
            <a:off x="214282" y="3847392"/>
            <a:ext cx="8286808" cy="2477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5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де </a:t>
            </a:r>
            <a:r>
              <a:rPr kumimoji="0" lang="ru-RU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V</a:t>
            </a:r>
            <a:r>
              <a:rPr kumimoji="0" lang="uk-UA" sz="15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–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об'єм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сорбента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, см</a:t>
            </a:r>
            <a:r>
              <a:rPr kumimoji="0" lang="ru-RU" sz="15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3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;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lvl="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Г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–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коефіцієнт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розподілу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,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коефіцієнт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Генрі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компонента.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Величина </a:t>
            </a:r>
            <a:r>
              <a:rPr kumimoji="0" lang="ru-RU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t</a:t>
            </a:r>
            <a:r>
              <a:rPr kumimoji="0" lang="ru-RU" sz="1500" b="0" i="1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r</a:t>
            </a:r>
            <a:r>
              <a:rPr kumimoji="0" lang="ru-RU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залежить</a:t>
            </a:r>
            <a:r>
              <a:rPr kumimoji="0" lang="ru-RU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від</a:t>
            </a:r>
            <a:r>
              <a:rPr kumimoji="0" lang="ru-RU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конструктивних</a:t>
            </a:r>
            <a:r>
              <a:rPr kumimoji="0" lang="ru-RU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особливостей</a:t>
            </a:r>
            <a:r>
              <a:rPr kumimoji="0" lang="ru-RU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хроматографічної</a:t>
            </a:r>
            <a:r>
              <a:rPr kumimoji="0" lang="ru-RU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колонки. </a:t>
            </a:r>
            <a:endParaRPr kumimoji="0" lang="ru-RU" sz="15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Час утримування також зручно розраховувати за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відстанню утримування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l</a:t>
            </a:r>
            <a:r>
              <a:rPr kumimoji="0" lang="en-US" sz="15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r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в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мм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(АА'), виміряною на діаграмі від моменту введення проби до максимуму піка, і швидкістю руху стрічки самописця </a:t>
            </a:r>
            <a:r>
              <a:rPr kumimoji="0" lang="ru-RU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U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 мм/с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: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      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t</a:t>
            </a:r>
            <a:r>
              <a:rPr kumimoji="0" lang="en-US" sz="2000" b="0" i="1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r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 = 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l</a:t>
            </a:r>
            <a:r>
              <a:rPr kumimoji="0" lang="en-US" sz="2000" b="0" i="1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r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/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U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  <a:ea typeface="Arial Unicode MS" pitchFamily="34" charset="-128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Вільний час 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t</a:t>
            </a:r>
            <a:r>
              <a:rPr kumimoji="0" lang="uk-UA" sz="1500" b="0" i="1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o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хроматографічної колонки залежить від її розмірів та щільності упакування сорбенту, через це в колонках з однаковим сорбентом, але з різним ступенем щільності його упакування вільний час може бути різним. </a:t>
            </a:r>
            <a:endParaRPr kumimoji="0" lang="uk-UA" sz="15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69670" name="Rectangle 6"/>
          <p:cNvSpPr>
            <a:spLocks noChangeArrowheads="1"/>
          </p:cNvSpPr>
          <p:nvPr/>
        </p:nvSpPr>
        <p:spPr bwMode="auto">
          <a:xfrm>
            <a:off x="285720" y="1231786"/>
            <a:ext cx="8572560" cy="155427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5100" algn="l"/>
              </a:tabLst>
            </a:pP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Справжню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адсорбційну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здатність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даної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колонки,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від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якої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залежить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швидкість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просування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речовини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характеризують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так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званим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виправлени</a:t>
            </a:r>
            <a:r>
              <a:rPr kumimoji="0" lang="uk-UA" sz="15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м</a:t>
            </a:r>
            <a:r>
              <a:rPr kumimoji="0" lang="ru-RU" sz="15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час</a:t>
            </a:r>
            <a:r>
              <a:rPr kumimoji="0" lang="uk-UA" sz="15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ом у</a:t>
            </a:r>
            <a:r>
              <a:rPr kumimoji="0" lang="ru-RU" sz="15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тримування</a:t>
            </a:r>
            <a:r>
              <a:rPr kumimoji="0" lang="uk-UA" sz="15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15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15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'</a:t>
            </a:r>
            <a:r>
              <a:rPr kumimoji="0" lang="en-US" sz="1500" b="0" i="1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: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5100" algn="l"/>
              </a:tabLst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'</a:t>
            </a:r>
            <a:r>
              <a:rPr kumimoji="0" lang="en-US" sz="2000" b="0" i="1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= </a:t>
            </a:r>
            <a:r>
              <a:rPr kumimoji="0" lang="en-GB" sz="20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t</a:t>
            </a:r>
            <a:r>
              <a:rPr kumimoji="0" lang="en-GB" sz="2000" b="0" i="1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r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– </a:t>
            </a:r>
            <a:r>
              <a:rPr kumimoji="0" lang="en-GB" sz="20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t</a:t>
            </a:r>
            <a:r>
              <a:rPr kumimoji="0" lang="ru-RU" sz="20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0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.			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       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5100" algn="l"/>
              </a:tabLst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Величина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en-US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t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'</a:t>
            </a:r>
            <a:r>
              <a:rPr kumimoji="0" lang="en-US" sz="15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r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залежить також від маси адсорбенту (т, г) та температури (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t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, °С). Тому більш універсальною характеристикою швидкості руху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адсорбату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вздовж колонки за певної швидкості потоку рухомої фази є </a:t>
            </a:r>
            <a:r>
              <a:rPr kumimoji="0" lang="uk-UA" sz="15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питомий час утримування </a:t>
            </a:r>
            <a:r>
              <a:rPr kumimoji="0" lang="en-US" sz="15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t</a:t>
            </a:r>
            <a:r>
              <a:rPr kumimoji="0" lang="uk-UA" sz="1500" b="0" i="1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пит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:</a:t>
            </a:r>
            <a:endParaRPr kumimoji="0" lang="uk-UA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43504" y="785794"/>
            <a:ext cx="3702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 smtClean="0"/>
              <a:t>Хроматограма</a:t>
            </a:r>
            <a:r>
              <a:rPr lang="uk-UA" b="1" dirty="0" smtClean="0"/>
              <a:t> та її характеристики</a:t>
            </a:r>
            <a:endParaRPr lang="ru-RU" dirty="0"/>
          </a:p>
        </p:txBody>
      </p:sp>
      <p:sp>
        <p:nvSpPr>
          <p:cNvPr id="356967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69671" name="Object 7"/>
          <p:cNvGraphicFramePr>
            <a:graphicFrameLocks noChangeAspect="1"/>
          </p:cNvGraphicFramePr>
          <p:nvPr/>
        </p:nvGraphicFramePr>
        <p:xfrm>
          <a:off x="6500826" y="2571744"/>
          <a:ext cx="1625830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0" name="Equation" r:id="rId3" imgW="1054100" imgH="457200" progId="">
                  <p:embed/>
                </p:oleObj>
              </mc:Choice>
              <mc:Fallback>
                <p:oleObj name="Equation" r:id="rId3" imgW="1054100" imgH="4572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0826" y="2571744"/>
                        <a:ext cx="1625830" cy="7143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167" y="3529034"/>
            <a:ext cx="8669263" cy="18533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3888" y="5534776"/>
            <a:ext cx="3664014" cy="6462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863" y="5670459"/>
            <a:ext cx="316050" cy="3602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5877272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71713" name="Rectangle 1"/>
          <p:cNvSpPr>
            <a:spLocks noChangeArrowheads="1"/>
          </p:cNvSpPr>
          <p:nvPr/>
        </p:nvSpPr>
        <p:spPr bwMode="auto">
          <a:xfrm>
            <a:off x="214282" y="1191339"/>
            <a:ext cx="8786874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в)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п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итомий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виправлений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об'єм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у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тримування</a:t>
            </a:r>
            <a:r>
              <a:rPr kumimoji="0" lang="ru-RU" sz="15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V</a:t>
            </a:r>
            <a:r>
              <a:rPr kumimoji="0" lang="ru-RU" sz="1500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пит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–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виправлений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об'єм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утримування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, 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приведений до 0 ºС і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віднесений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до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одиниці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маси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сорбента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для виключення впливу на величину в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иправлен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ого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об'єм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у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у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тримування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геометричних розмірів колонки:</a:t>
            </a:r>
            <a:endParaRPr kumimoji="0" lang="uk-UA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57171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71714" name="Object 2"/>
          <p:cNvGraphicFramePr>
            <a:graphicFrameLocks noChangeAspect="1"/>
          </p:cNvGraphicFramePr>
          <p:nvPr/>
        </p:nvGraphicFramePr>
        <p:xfrm>
          <a:off x="2214546" y="2071678"/>
          <a:ext cx="4134782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8" name="Equation" r:id="rId3" imgW="2971800" imgH="457200" progId="">
                  <p:embed/>
                </p:oleObj>
              </mc:Choice>
              <mc:Fallback>
                <p:oleObj name="Equation" r:id="rId3" imgW="2971800" imgH="4572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46" y="2071678"/>
                        <a:ext cx="4134782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5143504" y="785794"/>
            <a:ext cx="3702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 smtClean="0"/>
              <a:t>Хроматограма</a:t>
            </a:r>
            <a:r>
              <a:rPr lang="uk-UA" b="1" dirty="0" smtClean="0"/>
              <a:t> та її характеристики</a:t>
            </a:r>
            <a:endParaRPr lang="ru-RU" dirty="0"/>
          </a:p>
        </p:txBody>
      </p:sp>
      <p:sp>
        <p:nvSpPr>
          <p:cNvPr id="3571716" name="Rectangle 4"/>
          <p:cNvSpPr>
            <a:spLocks noChangeArrowheads="1"/>
          </p:cNvSpPr>
          <p:nvPr/>
        </p:nvSpPr>
        <p:spPr bwMode="auto">
          <a:xfrm>
            <a:off x="357158" y="2704737"/>
            <a:ext cx="850112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де </a:t>
            </a:r>
            <a:r>
              <a:rPr kumimoji="0" lang="en-US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m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– маса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сорбента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, 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ρ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– густина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сорбента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, 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T</a:t>
            </a:r>
            <a:r>
              <a:rPr kumimoji="0" lang="uk-UA" sz="1500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k</a:t>
            </a:r>
            <a:r>
              <a:rPr kumimoji="0" lang="uk-UA" sz="15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– температура колонки.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V</a:t>
            </a:r>
            <a:r>
              <a:rPr kumimoji="0" lang="uk-UA" sz="15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пит.</a:t>
            </a:r>
            <a:r>
              <a:rPr kumimoji="0" lang="uk-UA" sz="15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≈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Г,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тобто коефіцієнт Генрі  характеризує величину утримування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сорбата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одиницею об’єму нерухомої фази, тому величина </a:t>
            </a:r>
            <a:r>
              <a:rPr kumimoji="0" lang="ru-RU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V</a:t>
            </a:r>
            <a:r>
              <a:rPr kumimoji="0" lang="uk-UA" sz="15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пит.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– фізико-хімічна константа, яка залежить тільки від властивостей речовини,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сорбента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, температури, не 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зал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ежить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від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концентрації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речовини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і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маси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сорбента.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571717" name="Rectangle 5"/>
          <p:cNvSpPr>
            <a:spLocks noChangeArrowheads="1"/>
          </p:cNvSpPr>
          <p:nvPr/>
        </p:nvSpPr>
        <p:spPr bwMode="auto">
          <a:xfrm>
            <a:off x="321439" y="4218135"/>
            <a:ext cx="8501122" cy="138499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	За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дотримання однакових умов проведення хроматографічного аналізу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t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'</a:t>
            </a:r>
            <a:r>
              <a:rPr kumimoji="0" lang="en-US" sz="1400" b="0" i="1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r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та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V'</a:t>
            </a:r>
            <a:r>
              <a:rPr kumimoji="0" lang="en-US" sz="1400" b="0" i="1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r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або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t</a:t>
            </a:r>
            <a:r>
              <a:rPr kumimoji="0" lang="uk-UA" sz="1400" b="0" i="1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пит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і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uk-UA" sz="14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V</a:t>
            </a:r>
            <a:r>
              <a:rPr kumimoji="0" lang="uk-UA" sz="1400" b="0" i="1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пит</a:t>
            </a:r>
            <a:r>
              <a:rPr kumimoji="0" lang="uk-UA" sz="1400" b="0" i="1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.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є характеристичними величинами для кожної речовини, їх використовують для ідентифікації компонентів газової або рідкої суміші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.</a:t>
            </a:r>
            <a:endParaRPr kumimoji="0" lang="uk-UA" sz="1400" b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ea typeface="Arial Unicode MS" pitchFamily="34" charset="-128"/>
              <a:cs typeface="Times New Roman" pitchFamily="18" charset="0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	Для 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кількісного хроматографічного аналізу використовують 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висоту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(</a:t>
            </a:r>
            <a:r>
              <a:rPr kumimoji="0" lang="en-US" sz="1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h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) максимуму на кривій елюювання або 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площу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(</a:t>
            </a:r>
            <a:r>
              <a:rPr kumimoji="0" lang="en-US" sz="1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S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) під нею, які є </a:t>
            </a:r>
            <a:r>
              <a:rPr kumimoji="0" lang="uk-UA" sz="1400" b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прямопропорційними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вмісту визначуваної газової чи розчиненої речовини в суміші, що аналізується.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99792" y="6021288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en-US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28596" y="350043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357158" y="1214422"/>
            <a:ext cx="835824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 err="1" smtClean="0">
                <a:solidFill>
                  <a:srgbClr val="0D0DE3"/>
                </a:solidFill>
              </a:rPr>
              <a:t>Діелектрик</a:t>
            </a:r>
            <a:r>
              <a:rPr lang="ru-RU" sz="1500" i="1" dirty="0" smtClean="0">
                <a:solidFill>
                  <a:srgbClr val="0D0DE3"/>
                </a:solidFill>
              </a:rPr>
              <a:t>, </a:t>
            </a:r>
            <a:r>
              <a:rPr lang="ru-RU" sz="1500" i="1" dirty="0" err="1" smtClean="0">
                <a:solidFill>
                  <a:srgbClr val="0D0DE3"/>
                </a:solidFill>
              </a:rPr>
              <a:t>поміщений</a:t>
            </a:r>
            <a:r>
              <a:rPr lang="ru-RU" sz="1500" i="1" dirty="0" smtClean="0">
                <a:solidFill>
                  <a:srgbClr val="0D0DE3"/>
                </a:solidFill>
              </a:rPr>
              <a:t> у </a:t>
            </a:r>
            <a:r>
              <a:rPr lang="ru-RU" sz="1500" i="1" dirty="0" err="1" smtClean="0">
                <a:solidFill>
                  <a:srgbClr val="0D0DE3"/>
                </a:solidFill>
              </a:rPr>
              <a:t>зовнішнє</a:t>
            </a:r>
            <a:r>
              <a:rPr lang="ru-RU" sz="1500" i="1" dirty="0" smtClean="0">
                <a:solidFill>
                  <a:srgbClr val="0D0DE3"/>
                </a:solidFill>
              </a:rPr>
              <a:t> </a:t>
            </a:r>
            <a:r>
              <a:rPr lang="ru-RU" sz="1500" i="1" dirty="0" err="1" smtClean="0">
                <a:solidFill>
                  <a:srgbClr val="0D0DE3"/>
                </a:solidFill>
              </a:rPr>
              <a:t>електричне</a:t>
            </a:r>
            <a:r>
              <a:rPr lang="ru-RU" sz="1500" i="1" dirty="0" smtClean="0">
                <a:solidFill>
                  <a:srgbClr val="0D0DE3"/>
                </a:solidFill>
              </a:rPr>
              <a:t> поле, </a:t>
            </a:r>
            <a:r>
              <a:rPr lang="ru-RU" sz="1500" i="1" dirty="0" err="1" smtClean="0">
                <a:solidFill>
                  <a:srgbClr val="0D0DE3"/>
                </a:solidFill>
              </a:rPr>
              <a:t>поляризується</a:t>
            </a:r>
            <a:r>
              <a:rPr lang="ru-RU" sz="1500" i="1" dirty="0" smtClean="0">
                <a:solidFill>
                  <a:srgbClr val="0D0DE3"/>
                </a:solidFill>
              </a:rPr>
              <a:t> </a:t>
            </a:r>
            <a:r>
              <a:rPr lang="ru-RU" sz="1500" i="1" dirty="0" err="1" smtClean="0">
                <a:solidFill>
                  <a:srgbClr val="0D0DE3"/>
                </a:solidFill>
              </a:rPr>
              <a:t>під</a:t>
            </a:r>
            <a:r>
              <a:rPr lang="ru-RU" sz="1500" i="1" dirty="0" smtClean="0">
                <a:solidFill>
                  <a:srgbClr val="0D0DE3"/>
                </a:solidFill>
              </a:rPr>
              <a:t> </a:t>
            </a:r>
            <a:r>
              <a:rPr lang="ru-RU" sz="1500" i="1" dirty="0" err="1" smtClean="0">
                <a:solidFill>
                  <a:srgbClr val="0D0DE3"/>
                </a:solidFill>
              </a:rPr>
              <a:t>дією</a:t>
            </a:r>
            <a:r>
              <a:rPr lang="ru-RU" sz="1500" i="1" dirty="0" smtClean="0">
                <a:solidFill>
                  <a:srgbClr val="0D0DE3"/>
                </a:solidFill>
              </a:rPr>
              <a:t> </a:t>
            </a:r>
            <a:r>
              <a:rPr lang="ru-RU" sz="1500" i="1" dirty="0" err="1" smtClean="0">
                <a:solidFill>
                  <a:srgbClr val="0D0DE3"/>
                </a:solidFill>
              </a:rPr>
              <a:t>цього</a:t>
            </a:r>
            <a:r>
              <a:rPr lang="ru-RU" sz="1500" i="1" dirty="0" smtClean="0">
                <a:solidFill>
                  <a:srgbClr val="0D0DE3"/>
                </a:solidFill>
              </a:rPr>
              <a:t> поля. </a:t>
            </a:r>
            <a:endParaRPr lang="en-US" sz="1500" i="1" dirty="0" smtClean="0">
              <a:solidFill>
                <a:srgbClr val="0D0DE3"/>
              </a:solidFill>
            </a:endParaRPr>
          </a:p>
          <a:p>
            <a:r>
              <a:rPr lang="ru-RU" sz="1500" dirty="0" err="1" smtClean="0">
                <a:solidFill>
                  <a:srgbClr val="FF0000"/>
                </a:solidFill>
              </a:rPr>
              <a:t>Поляризацією</a:t>
            </a:r>
            <a:r>
              <a:rPr lang="ru-RU" sz="1500" dirty="0" smtClean="0">
                <a:solidFill>
                  <a:srgbClr val="FF0000"/>
                </a:solidFill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</a:rPr>
              <a:t>діелектрика</a:t>
            </a:r>
            <a:r>
              <a:rPr lang="ru-RU" sz="1500" dirty="0" smtClean="0">
                <a:solidFill>
                  <a:srgbClr val="FF0000"/>
                </a:solidFill>
              </a:rPr>
              <a:t> </a:t>
            </a:r>
            <a:r>
              <a:rPr lang="ru-RU" sz="1500" dirty="0" err="1" smtClean="0"/>
              <a:t>називається</a:t>
            </a:r>
            <a:r>
              <a:rPr lang="ru-RU" sz="1500" dirty="0" smtClean="0"/>
              <a:t> </a:t>
            </a:r>
            <a:r>
              <a:rPr lang="ru-RU" sz="1500" dirty="0" err="1" smtClean="0"/>
              <a:t>процес</a:t>
            </a:r>
            <a:r>
              <a:rPr lang="ru-RU" sz="1500" dirty="0" smtClean="0"/>
              <a:t> </a:t>
            </a:r>
            <a:r>
              <a:rPr lang="ru-RU" sz="1500" dirty="0" err="1" smtClean="0"/>
              <a:t>набуття</a:t>
            </a:r>
            <a:r>
              <a:rPr lang="ru-RU" sz="1500" dirty="0" smtClean="0"/>
              <a:t> ним </a:t>
            </a:r>
            <a:r>
              <a:rPr lang="ru-RU" sz="1500" dirty="0" err="1" smtClean="0"/>
              <a:t>відмінного</a:t>
            </a:r>
            <a:r>
              <a:rPr lang="ru-RU" sz="1500" dirty="0" smtClean="0"/>
              <a:t> </a:t>
            </a:r>
            <a:r>
              <a:rPr lang="ru-RU" sz="1500" dirty="0" err="1" smtClean="0"/>
              <a:t>від</a:t>
            </a:r>
            <a:r>
              <a:rPr lang="ru-RU" sz="1500" dirty="0" smtClean="0"/>
              <a:t> нуля </a:t>
            </a:r>
            <a:r>
              <a:rPr lang="ru-RU" sz="1500" dirty="0" err="1" smtClean="0"/>
              <a:t>макроскопічного</a:t>
            </a:r>
            <a:r>
              <a:rPr lang="ru-RU" sz="1500" dirty="0" smtClean="0"/>
              <a:t> дипольного моменту.</a:t>
            </a:r>
            <a:endParaRPr lang="ru-RU" sz="15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86314" y="714356"/>
            <a:ext cx="42231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/>
              <a:t>Сили</a:t>
            </a:r>
            <a:r>
              <a:rPr lang="ru-RU" b="1" dirty="0" smtClean="0"/>
              <a:t> Ван-дер-Ваальса. </a:t>
            </a:r>
            <a:r>
              <a:rPr lang="ru-RU" b="1" dirty="0" err="1" smtClean="0"/>
              <a:t>Поляризованість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071678"/>
            <a:ext cx="685804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Ступінь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поляризації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діелектрика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характеризується</a:t>
            </a:r>
            <a:r>
              <a:rPr lang="ru-RU" sz="1500" dirty="0" smtClean="0">
                <a:latin typeface="+mj-lt"/>
              </a:rPr>
              <a:t> векторною величиною, яка </a:t>
            </a:r>
            <a:r>
              <a:rPr lang="ru-RU" sz="1500" dirty="0" err="1" smtClean="0">
                <a:latin typeface="+mj-lt"/>
              </a:rPr>
              <a:t>називається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поляризованістю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або</a:t>
            </a:r>
            <a:r>
              <a:rPr lang="ru-RU" sz="1500" dirty="0" smtClean="0">
                <a:latin typeface="+mj-lt"/>
              </a:rPr>
              <a:t> вектором </a:t>
            </a:r>
            <a:r>
              <a:rPr lang="ru-RU" sz="1500" dirty="0" err="1" smtClean="0">
                <a:latin typeface="+mj-lt"/>
              </a:rPr>
              <a:t>поляризації</a:t>
            </a:r>
            <a:r>
              <a:rPr lang="ru-RU" sz="1500" dirty="0" smtClean="0">
                <a:latin typeface="+mj-lt"/>
              </a:rPr>
              <a:t> (</a:t>
            </a:r>
            <a:r>
              <a:rPr lang="ru-RU" sz="1500" b="1" i="1" dirty="0" smtClean="0">
                <a:solidFill>
                  <a:srgbClr val="FF0000"/>
                </a:solidFill>
                <a:latin typeface="+mj-lt"/>
              </a:rPr>
              <a:t>Р</a:t>
            </a:r>
            <a:r>
              <a:rPr lang="ru-RU" sz="1500" dirty="0" smtClean="0">
                <a:latin typeface="+mj-lt"/>
              </a:rPr>
              <a:t>). </a:t>
            </a:r>
            <a:endParaRPr lang="en-US" sz="1500" dirty="0" smtClean="0">
              <a:latin typeface="+mj-lt"/>
            </a:endParaRPr>
          </a:p>
          <a:p>
            <a:endParaRPr lang="en-US" sz="1000" dirty="0" smtClean="0">
              <a:latin typeface="+mj-lt"/>
            </a:endParaRPr>
          </a:p>
          <a:p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Поляризованість</a:t>
            </a:r>
            <a:r>
              <a:rPr lang="ru-RU" sz="1500" dirty="0" smtClean="0">
                <a:latin typeface="+mj-lt"/>
              </a:rPr>
              <a:t> - </a:t>
            </a:r>
            <a:r>
              <a:rPr lang="ru-RU" sz="1500" dirty="0" err="1" smtClean="0">
                <a:latin typeface="+mj-lt"/>
              </a:rPr>
              <a:t>електричний</a:t>
            </a:r>
            <a:r>
              <a:rPr lang="ru-RU" sz="1500" dirty="0" smtClean="0">
                <a:latin typeface="+mj-lt"/>
              </a:rPr>
              <a:t> момент </a:t>
            </a:r>
            <a:r>
              <a:rPr lang="ru-RU" sz="1500" dirty="0" err="1" smtClean="0">
                <a:latin typeface="+mj-lt"/>
              </a:rPr>
              <a:t>одиниці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об'єму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діелектрика</a:t>
            </a:r>
            <a:endParaRPr lang="ru-RU" sz="1500" dirty="0"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3643314"/>
            <a:ext cx="828680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 err="1" smtClean="0">
                <a:latin typeface="+mj-lt"/>
              </a:rPr>
              <a:t>Поляризованість</a:t>
            </a:r>
            <a:r>
              <a:rPr lang="ru-RU" sz="1500" dirty="0" smtClean="0">
                <a:latin typeface="+mj-lt"/>
              </a:rPr>
              <a:t> Р </a:t>
            </a:r>
            <a:r>
              <a:rPr lang="ru-RU" sz="1500" dirty="0" err="1" smtClean="0">
                <a:latin typeface="+mj-lt"/>
              </a:rPr>
              <a:t>називають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поляризацією</a:t>
            </a:r>
            <a:r>
              <a:rPr lang="ru-RU" sz="1500" dirty="0" smtClean="0">
                <a:latin typeface="+mj-lt"/>
              </a:rPr>
              <a:t>, </a:t>
            </a:r>
            <a:r>
              <a:rPr lang="ru-RU" sz="1500" dirty="0" err="1" smtClean="0">
                <a:latin typeface="+mj-lt"/>
              </a:rPr>
              <a:t>розуміючи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під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цим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кількісну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міру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процесу</a:t>
            </a:r>
            <a:r>
              <a:rPr lang="ru-RU" sz="1500" dirty="0" smtClean="0">
                <a:latin typeface="+mj-lt"/>
              </a:rPr>
              <a:t>.</a:t>
            </a:r>
            <a:endParaRPr lang="ru-RU" sz="1500" dirty="0"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15074" y="3071810"/>
            <a:ext cx="27178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D0DE3"/>
                </a:solidFill>
              </a:rPr>
              <a:t>де </a:t>
            </a:r>
            <a:r>
              <a:rPr lang="en-US" sz="1400" i="1" dirty="0" smtClean="0">
                <a:solidFill>
                  <a:srgbClr val="0D0DE3"/>
                </a:solidFill>
              </a:rPr>
              <a:t>N</a:t>
            </a:r>
            <a:r>
              <a:rPr lang="en-US" sz="1400" dirty="0" smtClean="0">
                <a:solidFill>
                  <a:srgbClr val="0D0DE3"/>
                </a:solidFill>
              </a:rPr>
              <a:t> - </a:t>
            </a:r>
            <a:r>
              <a:rPr lang="ru-RU" sz="1400" dirty="0" smtClean="0">
                <a:solidFill>
                  <a:srgbClr val="0D0DE3"/>
                </a:solidFill>
              </a:rPr>
              <a:t>число молекул в </a:t>
            </a:r>
            <a:r>
              <a:rPr lang="ru-RU" sz="1400" dirty="0" err="1" smtClean="0">
                <a:solidFill>
                  <a:srgbClr val="0D0DE3"/>
                </a:solidFill>
              </a:rPr>
              <a:t>об'ємі</a:t>
            </a:r>
            <a:r>
              <a:rPr lang="ru-RU" sz="1400" dirty="0" smtClean="0">
                <a:solidFill>
                  <a:srgbClr val="0D0DE3"/>
                </a:solidFill>
              </a:rPr>
              <a:t> </a:t>
            </a:r>
            <a:r>
              <a:rPr lang="en-US" sz="1400" i="1" dirty="0" smtClean="0">
                <a:solidFill>
                  <a:srgbClr val="0D0DE3"/>
                </a:solidFill>
              </a:rPr>
              <a:t>V</a:t>
            </a:r>
            <a:r>
              <a:rPr lang="ru-RU" sz="1400" dirty="0" smtClean="0">
                <a:solidFill>
                  <a:srgbClr val="0D0DE3"/>
                </a:solidFill>
              </a:rPr>
              <a:t>. </a:t>
            </a:r>
            <a:endParaRPr lang="ru-RU" sz="1400" dirty="0">
              <a:solidFill>
                <a:srgbClr val="0D0DE3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20" y="4214818"/>
            <a:ext cx="228601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+mj-lt"/>
              </a:rPr>
              <a:t>В </a:t>
            </a:r>
            <a:r>
              <a:rPr lang="ru-RU" sz="1500" dirty="0" err="1" smtClean="0">
                <a:latin typeface="+mj-lt"/>
              </a:rPr>
              <a:t>діелектриках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розрізняють</a:t>
            </a:r>
            <a:r>
              <a:rPr lang="ru-RU" sz="1500" dirty="0" smtClean="0">
                <a:latin typeface="+mj-lt"/>
              </a:rPr>
              <a:t> </a:t>
            </a:r>
          </a:p>
          <a:p>
            <a:r>
              <a:rPr lang="ru-RU" sz="1500" i="1" u="sng" dirty="0" err="1" smtClean="0">
                <a:latin typeface="+mj-lt"/>
              </a:rPr>
              <a:t>типи</a:t>
            </a:r>
            <a:r>
              <a:rPr lang="ru-RU" sz="1500" i="1" u="sng" dirty="0" smtClean="0">
                <a:latin typeface="+mj-lt"/>
              </a:rPr>
              <a:t> </a:t>
            </a:r>
            <a:r>
              <a:rPr lang="ru-RU" sz="1500" i="1" u="sng" dirty="0" err="1" smtClean="0">
                <a:latin typeface="+mj-lt"/>
              </a:rPr>
              <a:t>поляризації</a:t>
            </a:r>
            <a:r>
              <a:rPr lang="ru-RU" sz="1500" dirty="0" smtClean="0">
                <a:latin typeface="+mj-lt"/>
              </a:rPr>
              <a:t>: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електронний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,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орієнтаційний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,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гратковий</a:t>
            </a:r>
            <a:endParaRPr lang="ru-RU" sz="1500" dirty="0" smtClean="0">
              <a:solidFill>
                <a:srgbClr val="FF0000"/>
              </a:solidFill>
              <a:latin typeface="+mj-lt"/>
            </a:endParaRPr>
          </a:p>
          <a:p>
            <a:r>
              <a:rPr lang="ru-RU" sz="1500" dirty="0" smtClean="0">
                <a:latin typeface="+mj-lt"/>
              </a:rPr>
              <a:t>(для </a:t>
            </a:r>
            <a:r>
              <a:rPr lang="ru-RU" sz="1500" dirty="0" err="1" smtClean="0">
                <a:latin typeface="+mj-lt"/>
              </a:rPr>
              <a:t>іонних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кристалів</a:t>
            </a:r>
            <a:r>
              <a:rPr lang="ru-RU" sz="1500" dirty="0" smtClean="0">
                <a:latin typeface="+mj-lt"/>
              </a:rPr>
              <a:t>)</a:t>
            </a:r>
            <a:endParaRPr lang="ru-RU" sz="1500" dirty="0">
              <a:latin typeface="+mj-lt"/>
            </a:endParaRPr>
          </a:p>
        </p:txBody>
      </p:sp>
      <p:pic>
        <p:nvPicPr>
          <p:cNvPr id="151555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714612" y="4143380"/>
            <a:ext cx="1562096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1556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14810" y="4214818"/>
            <a:ext cx="208597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1557" name="Picture 5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357950" y="4143380"/>
            <a:ext cx="241935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715777" name="Object 1"/>
          <p:cNvGraphicFramePr>
            <a:graphicFrameLocks noChangeAspect="1"/>
          </p:cNvGraphicFramePr>
          <p:nvPr/>
        </p:nvGraphicFramePr>
        <p:xfrm>
          <a:off x="6929454" y="2285992"/>
          <a:ext cx="1357322" cy="76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Формула" r:id="rId6" imgW="761669" imgH="431613" progId="Equation.3">
                  <p:embed/>
                </p:oleObj>
              </mc:Choice>
              <mc:Fallback>
                <p:oleObj name="Формула" r:id="rId6" imgW="761669" imgH="431613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54" y="2285992"/>
                        <a:ext cx="1357322" cy="766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3428992" y="5500702"/>
            <a:ext cx="785818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000628" y="5429264"/>
            <a:ext cx="785818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000892" y="5429264"/>
            <a:ext cx="785818" cy="2238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2643174" y="5572140"/>
            <a:ext cx="13484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електронний</a:t>
            </a:r>
            <a:endParaRPr lang="ru-RU" sz="1500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0" y="5572140"/>
            <a:ext cx="146065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500" dirty="0" err="1" smtClean="0">
                <a:solidFill>
                  <a:srgbClr val="FF0000"/>
                </a:solidFill>
                <a:latin typeface="+mj-lt"/>
              </a:rPr>
              <a:t>орієнтаційний</a:t>
            </a:r>
            <a:endParaRPr lang="ru-RU" sz="1500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58016" y="5500702"/>
            <a:ext cx="110491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500" dirty="0" err="1" smtClean="0">
                <a:solidFill>
                  <a:srgbClr val="FF0000"/>
                </a:solidFill>
                <a:latin typeface="+mj-lt"/>
              </a:rPr>
              <a:t>гратковий</a:t>
            </a:r>
            <a:endParaRPr lang="ru-RU" sz="1500" dirty="0" smtClean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14282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357158" y="1214422"/>
            <a:ext cx="842968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Орієнтаційні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сили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, </a:t>
            </a: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диполь-дипольне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притягання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. </a:t>
            </a:r>
          </a:p>
          <a:p>
            <a:r>
              <a:rPr lang="ru-RU" sz="1500" dirty="0" err="1" smtClean="0">
                <a:latin typeface="+mj-lt"/>
              </a:rPr>
              <a:t>Здійснюється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між</a:t>
            </a:r>
            <a:r>
              <a:rPr lang="ru-RU" sz="1500" dirty="0" smtClean="0">
                <a:latin typeface="+mj-lt"/>
              </a:rPr>
              <a:t> молекулами, </a:t>
            </a:r>
            <a:r>
              <a:rPr lang="ru-RU" sz="1500" dirty="0" err="1" smtClean="0">
                <a:latin typeface="+mj-lt"/>
              </a:rPr>
              <a:t>які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є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постійними</a:t>
            </a:r>
            <a:r>
              <a:rPr lang="ru-RU" sz="1500" dirty="0" smtClean="0">
                <a:latin typeface="+mj-lt"/>
              </a:rPr>
              <a:t> диполями. </a:t>
            </a:r>
          </a:p>
          <a:p>
            <a:r>
              <a:rPr lang="ru-RU" sz="1500" dirty="0" err="1" smtClean="0">
                <a:latin typeface="+mj-lt"/>
              </a:rPr>
              <a:t>Енергія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взаємодії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обернено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пропорційна</a:t>
            </a:r>
            <a:r>
              <a:rPr lang="ru-RU" sz="1500" dirty="0" smtClean="0">
                <a:latin typeface="+mj-lt"/>
              </a:rPr>
              <a:t> кубу </a:t>
            </a:r>
            <a:r>
              <a:rPr lang="ru-RU" sz="1500" dirty="0" err="1" smtClean="0">
                <a:latin typeface="+mj-lt"/>
              </a:rPr>
              <a:t>відстані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між</a:t>
            </a:r>
            <a:r>
              <a:rPr lang="ru-RU" sz="1500" dirty="0" smtClean="0">
                <a:latin typeface="+mj-lt"/>
              </a:rPr>
              <a:t> диполями.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35265" y="714356"/>
            <a:ext cx="38087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/>
              <a:t>Орієнтаційні</a:t>
            </a:r>
            <a:r>
              <a:rPr lang="ru-RU" b="1" dirty="0" smtClean="0"/>
              <a:t> </a:t>
            </a:r>
            <a:r>
              <a:rPr lang="ru-RU" b="1" dirty="0" err="1" smtClean="0"/>
              <a:t>сили</a:t>
            </a:r>
            <a:r>
              <a:rPr lang="ru-RU" b="1" dirty="0" smtClean="0"/>
              <a:t> Ван-дер-Ваальса</a:t>
            </a:r>
            <a:endParaRPr lang="ru-RU" b="1" dirty="0"/>
          </a:p>
        </p:txBody>
      </p:sp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164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57224" y="2214554"/>
            <a:ext cx="26670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285720" y="5786454"/>
            <a:ext cx="8215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 smtClean="0">
                <a:solidFill>
                  <a:srgbClr val="0D0DE3"/>
                </a:solidFill>
                <a:latin typeface="+mj-lt"/>
              </a:rPr>
              <a:t>Щоб</a:t>
            </a:r>
            <a:r>
              <a:rPr lang="ru-RU" sz="14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400" dirty="0" err="1" smtClean="0">
                <a:solidFill>
                  <a:srgbClr val="0D0DE3"/>
                </a:solidFill>
                <a:latin typeface="+mj-lt"/>
              </a:rPr>
              <a:t>забезпечити</a:t>
            </a:r>
            <a:r>
              <a:rPr lang="ru-RU" sz="14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400" dirty="0" err="1" smtClean="0">
                <a:solidFill>
                  <a:srgbClr val="0D0DE3"/>
                </a:solidFill>
                <a:latin typeface="+mj-lt"/>
              </a:rPr>
              <a:t>мінімум</a:t>
            </a:r>
            <a:r>
              <a:rPr lang="ru-RU" sz="14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400" dirty="0" err="1" smtClean="0">
                <a:solidFill>
                  <a:srgbClr val="0D0DE3"/>
                </a:solidFill>
                <a:latin typeface="+mj-lt"/>
              </a:rPr>
              <a:t>потенціалу</a:t>
            </a:r>
            <a:r>
              <a:rPr lang="ru-RU" sz="1400" dirty="0" smtClean="0">
                <a:solidFill>
                  <a:srgbClr val="0D0DE3"/>
                </a:solidFill>
                <a:latin typeface="+mj-lt"/>
              </a:rPr>
              <a:t>, </a:t>
            </a:r>
            <a:r>
              <a:rPr lang="ru-RU" sz="1400" dirty="0" err="1" smtClean="0">
                <a:solidFill>
                  <a:srgbClr val="0D0DE3"/>
                </a:solidFill>
                <a:latin typeface="+mj-lt"/>
              </a:rPr>
              <a:t>диполі</a:t>
            </a:r>
            <a:r>
              <a:rPr lang="ru-RU" sz="14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400" dirty="0" err="1" smtClean="0">
                <a:solidFill>
                  <a:srgbClr val="0D0DE3"/>
                </a:solidFill>
                <a:latin typeface="+mj-lt"/>
              </a:rPr>
              <a:t>прагнуть</a:t>
            </a:r>
            <a:r>
              <a:rPr lang="ru-RU" sz="14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400" dirty="0" err="1" smtClean="0">
                <a:solidFill>
                  <a:srgbClr val="0D0DE3"/>
                </a:solidFill>
                <a:latin typeface="+mj-lt"/>
              </a:rPr>
              <a:t>розташуватися</a:t>
            </a:r>
            <a:r>
              <a:rPr lang="ru-RU" sz="1400" dirty="0" smtClean="0">
                <a:solidFill>
                  <a:srgbClr val="0D0DE3"/>
                </a:solidFill>
                <a:latin typeface="+mj-lt"/>
              </a:rPr>
              <a:t> в одному </a:t>
            </a:r>
            <a:r>
              <a:rPr lang="ru-RU" sz="1400" dirty="0" err="1" smtClean="0">
                <a:solidFill>
                  <a:srgbClr val="0D0DE3"/>
                </a:solidFill>
                <a:latin typeface="+mj-lt"/>
              </a:rPr>
              <a:t>напрямку</a:t>
            </a:r>
            <a:r>
              <a:rPr lang="ru-RU" sz="14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400" dirty="0" err="1" smtClean="0">
                <a:solidFill>
                  <a:srgbClr val="0D0DE3"/>
                </a:solidFill>
                <a:latin typeface="+mj-lt"/>
              </a:rPr>
              <a:t>вздовж</a:t>
            </a:r>
            <a:r>
              <a:rPr lang="ru-RU" sz="14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400" dirty="0" err="1" smtClean="0">
                <a:solidFill>
                  <a:srgbClr val="0D0DE3"/>
                </a:solidFill>
                <a:latin typeface="+mj-lt"/>
              </a:rPr>
              <a:t>загальної</a:t>
            </a:r>
            <a:r>
              <a:rPr lang="ru-RU" sz="14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400" dirty="0" err="1" smtClean="0">
                <a:solidFill>
                  <a:srgbClr val="0D0DE3"/>
                </a:solidFill>
                <a:latin typeface="+mj-lt"/>
              </a:rPr>
              <a:t>осі</a:t>
            </a:r>
            <a:r>
              <a:rPr lang="ru-RU" sz="1400" dirty="0" smtClean="0">
                <a:solidFill>
                  <a:srgbClr val="0D0DE3"/>
                </a:solidFill>
                <a:latin typeface="+mj-lt"/>
              </a:rPr>
              <a:t>. </a:t>
            </a:r>
            <a:r>
              <a:rPr lang="en-US" sz="14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400" dirty="0" err="1" smtClean="0">
                <a:solidFill>
                  <a:srgbClr val="0D0DE3"/>
                </a:solidFill>
                <a:latin typeface="+mj-lt"/>
              </a:rPr>
              <a:t>Проте</a:t>
            </a:r>
            <a:r>
              <a:rPr lang="ru-RU" sz="14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400" dirty="0" err="1" smtClean="0">
                <a:solidFill>
                  <a:srgbClr val="0D0DE3"/>
                </a:solidFill>
                <a:latin typeface="+mj-lt"/>
              </a:rPr>
              <a:t>тепловий</a:t>
            </a:r>
            <a:r>
              <a:rPr lang="ru-RU" sz="14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400" dirty="0" err="1" smtClean="0">
                <a:solidFill>
                  <a:srgbClr val="0D0DE3"/>
                </a:solidFill>
                <a:latin typeface="+mj-lt"/>
              </a:rPr>
              <a:t>рух</a:t>
            </a:r>
            <a:r>
              <a:rPr lang="ru-RU" sz="14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400" dirty="0" err="1" smtClean="0">
                <a:solidFill>
                  <a:srgbClr val="0D0DE3"/>
                </a:solidFill>
                <a:latin typeface="+mj-lt"/>
              </a:rPr>
              <a:t>руйнує</a:t>
            </a:r>
            <a:r>
              <a:rPr lang="ru-RU" sz="14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400" dirty="0" err="1" smtClean="0">
                <a:solidFill>
                  <a:srgbClr val="0D0DE3"/>
                </a:solidFill>
                <a:latin typeface="+mj-lt"/>
              </a:rPr>
              <a:t>цей</a:t>
            </a:r>
            <a:r>
              <a:rPr lang="ru-RU" sz="1400" dirty="0" smtClean="0">
                <a:solidFill>
                  <a:srgbClr val="0D0DE3"/>
                </a:solidFill>
                <a:latin typeface="+mj-lt"/>
              </a:rPr>
              <a:t> порядок.</a:t>
            </a:r>
            <a:endParaRPr lang="ru-RU" sz="1400" dirty="0">
              <a:solidFill>
                <a:srgbClr val="0D0DE3"/>
              </a:solidFill>
              <a:latin typeface="+mj-lt"/>
            </a:endParaRPr>
          </a:p>
        </p:txBody>
      </p:sp>
      <p:graphicFrame>
        <p:nvGraphicFramePr>
          <p:cNvPr id="714753" name="Object 1"/>
          <p:cNvGraphicFramePr>
            <a:graphicFrameLocks noChangeAspect="1"/>
          </p:cNvGraphicFramePr>
          <p:nvPr/>
        </p:nvGraphicFramePr>
        <p:xfrm>
          <a:off x="1142976" y="4857760"/>
          <a:ext cx="995363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Формула" r:id="rId4" imgW="558558" imgH="393529" progId="Equation.3">
                  <p:embed/>
                </p:oleObj>
              </mc:Choice>
              <mc:Fallback>
                <p:oleObj name="Формула" r:id="rId4" imgW="558558" imgH="393529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4857760"/>
                        <a:ext cx="995363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4754" name="Object 2"/>
          <p:cNvGraphicFramePr>
            <a:graphicFrameLocks noChangeAspect="1"/>
          </p:cNvGraphicFramePr>
          <p:nvPr/>
        </p:nvGraphicFramePr>
        <p:xfrm>
          <a:off x="642910" y="4071942"/>
          <a:ext cx="2782887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Формула" r:id="rId6" imgW="1562100" imgH="406400" progId="Equation.3">
                  <p:embed/>
                </p:oleObj>
              </mc:Choice>
              <mc:Fallback>
                <p:oleObj name="Формула" r:id="rId6" imgW="1562100" imgH="4064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10" y="4071942"/>
                        <a:ext cx="2782887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02277" name="Picture 5" descr="http://images.flatworldknowledge.com/averillfwk/averillfwk-fig11_003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5357818" y="2000240"/>
            <a:ext cx="3067175" cy="37010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5559877" y="714356"/>
            <a:ext cx="3584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/>
              <a:t>Індукційні</a:t>
            </a:r>
            <a:r>
              <a:rPr lang="ru-RU" b="1" dirty="0" smtClean="0"/>
              <a:t> </a:t>
            </a:r>
            <a:r>
              <a:rPr lang="ru-RU" b="1" dirty="0" err="1" smtClean="0"/>
              <a:t>сили</a:t>
            </a:r>
            <a:r>
              <a:rPr lang="ru-RU" b="1" dirty="0" smtClean="0"/>
              <a:t> Ван-дер-Ваальса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2233607"/>
            <a:ext cx="68580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err="1" smtClean="0">
                <a:latin typeface="+mj-lt"/>
              </a:rPr>
              <a:t>Індукційна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взаємодія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виникає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між</a:t>
            </a:r>
            <a:r>
              <a:rPr lang="ru-RU" sz="1500" dirty="0" smtClean="0">
                <a:latin typeface="+mj-lt"/>
              </a:rPr>
              <a:t> полярною </a:t>
            </a:r>
            <a:r>
              <a:rPr lang="ru-RU" sz="1500" dirty="0" err="1" smtClean="0">
                <a:latin typeface="+mj-lt"/>
              </a:rPr>
              <a:t>і</a:t>
            </a:r>
            <a:r>
              <a:rPr lang="ru-RU" sz="1500" dirty="0" smtClean="0">
                <a:latin typeface="+mj-lt"/>
              </a:rPr>
              <a:t> неполярною </a:t>
            </a:r>
            <a:r>
              <a:rPr lang="ru-RU" sz="1500" dirty="0" err="1" smtClean="0">
                <a:latin typeface="+mj-lt"/>
              </a:rPr>
              <a:t>частинками</a:t>
            </a:r>
            <a:r>
              <a:rPr lang="ru-RU" sz="1500" dirty="0" smtClean="0">
                <a:latin typeface="+mj-lt"/>
              </a:rPr>
              <a:t>. </a:t>
            </a:r>
            <a:r>
              <a:rPr lang="ru-RU" sz="1500" dirty="0" err="1" smtClean="0">
                <a:latin typeface="+mj-lt"/>
              </a:rPr>
              <a:t>Електричне</a:t>
            </a:r>
            <a:r>
              <a:rPr lang="ru-RU" sz="1500" dirty="0" smtClean="0">
                <a:latin typeface="+mj-lt"/>
              </a:rPr>
              <a:t> поле </a:t>
            </a:r>
            <a:r>
              <a:rPr lang="en-US" sz="1500" dirty="0" smtClean="0">
                <a:latin typeface="+mj-lt"/>
              </a:rPr>
              <a:t>E</a:t>
            </a:r>
            <a:r>
              <a:rPr lang="ru-RU" sz="1500" dirty="0" smtClean="0">
                <a:latin typeface="+mj-lt"/>
              </a:rPr>
              <a:t>, </a:t>
            </a:r>
            <a:r>
              <a:rPr lang="ru-RU" sz="1500" dirty="0" err="1" smtClean="0">
                <a:latin typeface="+mj-lt"/>
              </a:rPr>
              <a:t>створюване</a:t>
            </a:r>
            <a:r>
              <a:rPr lang="ru-RU" sz="1500" dirty="0" smtClean="0">
                <a:latin typeface="+mj-lt"/>
              </a:rPr>
              <a:t> диполем</a:t>
            </a:r>
            <a:r>
              <a:rPr lang="en-US" sz="1500" dirty="0" smtClean="0">
                <a:latin typeface="+mj-lt"/>
              </a:rPr>
              <a:t> </a:t>
            </a:r>
            <a:r>
              <a:rPr lang="en-US" sz="1500" i="1" dirty="0" smtClean="0">
                <a:latin typeface="+mj-lt"/>
              </a:rPr>
              <a:t>d</a:t>
            </a:r>
            <a:r>
              <a:rPr lang="en-US" sz="1500" baseline="-25000" dirty="0" smtClean="0">
                <a:latin typeface="+mj-lt"/>
              </a:rPr>
              <a:t>1</a:t>
            </a:r>
            <a:r>
              <a:rPr lang="ru-RU" sz="1500" dirty="0" smtClean="0">
                <a:latin typeface="+mj-lt"/>
              </a:rPr>
              <a:t>,</a:t>
            </a:r>
            <a:r>
              <a:rPr lang="en-US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поляризує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іншу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частинку</a:t>
            </a:r>
            <a:endParaRPr lang="ru-RU" sz="1500" dirty="0">
              <a:latin typeface="+mj-lt"/>
            </a:endParaRPr>
          </a:p>
        </p:txBody>
      </p:sp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0113" name="Object 1"/>
          <p:cNvGraphicFramePr>
            <a:graphicFrameLocks noChangeAspect="1"/>
          </p:cNvGraphicFramePr>
          <p:nvPr/>
        </p:nvGraphicFramePr>
        <p:xfrm>
          <a:off x="1214414" y="3162301"/>
          <a:ext cx="1269398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Формула" r:id="rId3" imgW="622030" imgH="241195" progId="Equation.3">
                  <p:embed/>
                </p:oleObj>
              </mc:Choice>
              <mc:Fallback>
                <p:oleObj name="Формула" r:id="rId3" imgW="622030" imgH="241195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14" y="3162301"/>
                        <a:ext cx="1269398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15" name="Rectangle 3"/>
          <p:cNvSpPr>
            <a:spLocks noChangeArrowheads="1"/>
          </p:cNvSpPr>
          <p:nvPr/>
        </p:nvSpPr>
        <p:spPr bwMode="auto">
          <a:xfrm>
            <a:off x="0" y="247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3590929"/>
            <a:ext cx="4572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500" dirty="0" err="1" smtClean="0">
                <a:solidFill>
                  <a:srgbClr val="0D0DE3"/>
                </a:solidFill>
              </a:rPr>
              <a:t>Індукований</a:t>
            </a:r>
            <a:r>
              <a:rPr lang="ru-RU" sz="1500" dirty="0" smtClean="0">
                <a:solidFill>
                  <a:srgbClr val="0D0DE3"/>
                </a:solidFill>
              </a:rPr>
              <a:t> </a:t>
            </a:r>
            <a:r>
              <a:rPr lang="uk-UA" sz="1500" dirty="0" smtClean="0">
                <a:solidFill>
                  <a:srgbClr val="0D0DE3"/>
                </a:solidFill>
              </a:rPr>
              <a:t>дипольний </a:t>
            </a:r>
            <a:r>
              <a:rPr lang="ru-RU" sz="1500" dirty="0" smtClean="0">
                <a:solidFill>
                  <a:srgbClr val="0D0DE3"/>
                </a:solidFill>
              </a:rPr>
              <a:t>момент</a:t>
            </a:r>
            <a:endParaRPr lang="ru-RU" sz="1500" dirty="0">
              <a:solidFill>
                <a:srgbClr val="0D0DE3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0034" y="3929066"/>
            <a:ext cx="557216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solidFill>
                  <a:srgbClr val="FF0000"/>
                </a:solidFill>
                <a:latin typeface="+mj-lt"/>
                <a:sym typeface="Symbol"/>
              </a:rPr>
              <a:t>- поляризаційна здатність частинки (</a:t>
            </a:r>
            <a:r>
              <a:rPr lang="uk-UA" sz="1500" dirty="0" err="1" smtClean="0">
                <a:solidFill>
                  <a:srgbClr val="FF0000"/>
                </a:solidFill>
                <a:latin typeface="+mj-lt"/>
                <a:sym typeface="Symbol"/>
              </a:rPr>
              <a:t>поляризованість</a:t>
            </a:r>
            <a:r>
              <a:rPr lang="uk-UA" sz="1500" dirty="0" smtClean="0">
                <a:solidFill>
                  <a:srgbClr val="FF0000"/>
                </a:solidFill>
                <a:latin typeface="+mj-lt"/>
                <a:sym typeface="Symbol"/>
              </a:rPr>
              <a:t>)</a:t>
            </a:r>
            <a:endParaRPr lang="ru-RU" sz="15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1285860"/>
            <a:ext cx="828680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Індукційне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притягання</a:t>
            </a:r>
            <a:endParaRPr lang="ru-RU" sz="1500" dirty="0" smtClean="0">
              <a:solidFill>
                <a:srgbClr val="FF0000"/>
              </a:solidFill>
              <a:latin typeface="+mj-lt"/>
            </a:endParaRPr>
          </a:p>
          <a:p>
            <a:r>
              <a:rPr lang="ru-RU" sz="1500" dirty="0" err="1" smtClean="0">
                <a:latin typeface="+mj-lt"/>
              </a:rPr>
              <a:t>Взаємодія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між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постійним</a:t>
            </a:r>
            <a:r>
              <a:rPr lang="ru-RU" sz="1500" dirty="0" smtClean="0">
                <a:latin typeface="+mj-lt"/>
              </a:rPr>
              <a:t> диполем </a:t>
            </a:r>
            <a:r>
              <a:rPr lang="ru-RU" sz="1500" dirty="0" err="1" smtClean="0">
                <a:latin typeface="+mj-lt"/>
              </a:rPr>
              <a:t>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наведеним</a:t>
            </a:r>
            <a:r>
              <a:rPr lang="ru-RU" sz="1500" dirty="0" smtClean="0">
                <a:latin typeface="+mj-lt"/>
              </a:rPr>
              <a:t> (</a:t>
            </a:r>
            <a:r>
              <a:rPr lang="ru-RU" sz="1500" dirty="0" err="1" smtClean="0">
                <a:latin typeface="+mj-lt"/>
              </a:rPr>
              <a:t>індукованим</a:t>
            </a:r>
            <a:r>
              <a:rPr lang="ru-RU" sz="1500" dirty="0" smtClean="0">
                <a:latin typeface="+mj-lt"/>
              </a:rPr>
              <a:t>). </a:t>
            </a:r>
          </a:p>
          <a:p>
            <a:r>
              <a:rPr lang="ru-RU" sz="1500" dirty="0" err="1" smtClean="0">
                <a:latin typeface="+mj-lt"/>
              </a:rPr>
              <a:t>Енергія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взаємодії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обернено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пропорційна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шостому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ступеню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відстані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між</a:t>
            </a:r>
            <a:r>
              <a:rPr lang="ru-RU" sz="1500" dirty="0" smtClean="0">
                <a:latin typeface="+mj-lt"/>
              </a:rPr>
              <a:t> диполями</a:t>
            </a:r>
          </a:p>
        </p:txBody>
      </p:sp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1000100" y="5286388"/>
          <a:ext cx="995362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Формула" r:id="rId5" imgW="558558" imgH="393529" progId="Equation.3">
                  <p:embed/>
                </p:oleObj>
              </mc:Choice>
              <mc:Fallback>
                <p:oleObj name="Формула" r:id="rId5" imgW="558558" imgH="393529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0" y="5286388"/>
                        <a:ext cx="995362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/>
        </p:nvGraphicFramePr>
        <p:xfrm>
          <a:off x="428596" y="4286256"/>
          <a:ext cx="4252913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Формула" r:id="rId7" imgW="2387600" imgH="431800" progId="Equation.3">
                  <p:embed/>
                </p:oleObj>
              </mc:Choice>
              <mc:Fallback>
                <p:oleObj name="Формула" r:id="rId7" imgW="2387600" imgH="4318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4286256"/>
                        <a:ext cx="4252913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03302" name="Picture 6" descr="Roughly sprerical atoms of an ideal gas should not be attracted nor repelled by one another.&#10;A real gas atom can have an instantaneous dipole. Partial charges on one atom cause a neighboring atom to distort due to the electrostatic attractions/repulsions of their electron clouds.&#10;Attractions between oppostie partial charges of neighboring induced diples cause atoms to &quot;stick together&quot; for a very short time.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5715008" y="3019425"/>
            <a:ext cx="3290502" cy="1123955"/>
          </a:xfrm>
          <a:prstGeom prst="rect">
            <a:avLst/>
          </a:prstGeom>
          <a:noFill/>
        </p:spPr>
      </p:pic>
      <p:pic>
        <p:nvPicPr>
          <p:cNvPr id="16" name="Picture 6" descr="Roughly sprerical atoms of an ideal gas should not be attracted nor repelled by one another.&#10;A real gas atom can have an instantaneous dipole. Partial charges on one atom cause a neighboring atom to distort due to the electrostatic attractions/repulsions of their electron clouds.&#10;Attractions between oppostie partial charges of neighboring induced diples cause atoms to &quot;stick together&quot; for a very short time.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5563647" y="4429132"/>
            <a:ext cx="3580353" cy="1000132"/>
          </a:xfrm>
          <a:prstGeom prst="rect">
            <a:avLst/>
          </a:prstGeom>
          <a:noFill/>
        </p:spPr>
      </p:pic>
      <p:sp>
        <p:nvSpPr>
          <p:cNvPr id="17" name="Стрелка вниз 16"/>
          <p:cNvSpPr/>
          <p:nvPr/>
        </p:nvSpPr>
        <p:spPr>
          <a:xfrm>
            <a:off x="7000892" y="4071942"/>
            <a:ext cx="285752" cy="285752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28596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5214942" y="714356"/>
            <a:ext cx="37510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/>
              <a:t>Дисперсійні</a:t>
            </a:r>
            <a:r>
              <a:rPr lang="ru-RU" b="1" dirty="0" smtClean="0"/>
              <a:t> </a:t>
            </a:r>
            <a:r>
              <a:rPr lang="ru-RU" b="1" dirty="0" err="1" smtClean="0"/>
              <a:t>сили</a:t>
            </a:r>
            <a:r>
              <a:rPr lang="ru-RU" b="1" dirty="0" smtClean="0"/>
              <a:t> Ван-дер-Ваальса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2714620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500" dirty="0" smtClean="0">
                <a:latin typeface="+mj-lt"/>
              </a:rPr>
              <a:t>І</a:t>
            </a:r>
            <a:r>
              <a:rPr lang="uk-UA" sz="1500" baseline="-25000" dirty="0" smtClean="0">
                <a:latin typeface="+mj-lt"/>
              </a:rPr>
              <a:t>1</a:t>
            </a:r>
            <a:r>
              <a:rPr lang="uk-UA" sz="1500" dirty="0" smtClean="0">
                <a:latin typeface="+mj-lt"/>
              </a:rPr>
              <a:t>, І</a:t>
            </a:r>
            <a:r>
              <a:rPr lang="uk-UA" sz="1500" baseline="-25000" dirty="0" smtClean="0">
                <a:latin typeface="+mj-lt"/>
              </a:rPr>
              <a:t>2</a:t>
            </a:r>
            <a:r>
              <a:rPr lang="uk-UA" sz="1500" dirty="0" smtClean="0">
                <a:latin typeface="+mj-lt"/>
              </a:rPr>
              <a:t> – енергії іонізації атомів 1 і 2 </a:t>
            </a:r>
          </a:p>
          <a:p>
            <a:r>
              <a:rPr lang="uk-UA" sz="1500" dirty="0" smtClean="0">
                <a:latin typeface="+mj-lt"/>
                <a:sym typeface="Symbol"/>
              </a:rPr>
              <a:t></a:t>
            </a:r>
            <a:r>
              <a:rPr lang="uk-UA" sz="1500" baseline="-25000" dirty="0" smtClean="0">
                <a:latin typeface="+mj-lt"/>
              </a:rPr>
              <a:t>1</a:t>
            </a:r>
            <a:r>
              <a:rPr lang="uk-UA" sz="1500" dirty="0" smtClean="0">
                <a:latin typeface="+mj-lt"/>
              </a:rPr>
              <a:t> і </a:t>
            </a:r>
            <a:r>
              <a:rPr lang="uk-UA" sz="1500" dirty="0" smtClean="0">
                <a:latin typeface="+mj-lt"/>
                <a:sym typeface="Symbol"/>
              </a:rPr>
              <a:t></a:t>
            </a:r>
            <a:r>
              <a:rPr lang="uk-UA" sz="1500" baseline="-25000" dirty="0" smtClean="0">
                <a:latin typeface="+mj-lt"/>
              </a:rPr>
              <a:t>2</a:t>
            </a:r>
            <a:r>
              <a:rPr lang="uk-UA" sz="1500" dirty="0" smtClean="0">
                <a:latin typeface="+mj-lt"/>
              </a:rPr>
              <a:t> - їх </a:t>
            </a:r>
            <a:r>
              <a:rPr lang="uk-UA" sz="1500" dirty="0" err="1" smtClean="0">
                <a:latin typeface="+mj-lt"/>
              </a:rPr>
              <a:t>поляризованості</a:t>
            </a:r>
            <a:r>
              <a:rPr lang="uk-UA" sz="1500" dirty="0" smtClean="0">
                <a:latin typeface="+mj-lt"/>
              </a:rPr>
              <a:t> </a:t>
            </a:r>
            <a:endParaRPr lang="ru-RU" sz="1500" dirty="0"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3429000"/>
            <a:ext cx="45720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Генерований</a:t>
            </a:r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 через </a:t>
            </a:r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флуктуації</a:t>
            </a:r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дипольний</a:t>
            </a:r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 момент </a:t>
            </a:r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однієї</a:t>
            </a:r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молекули</a:t>
            </a:r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створює</a:t>
            </a:r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 поле, яке в свою </a:t>
            </a:r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чергу</a:t>
            </a:r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поляризує</a:t>
            </a:r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іншу</a:t>
            </a:r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. </a:t>
            </a:r>
          </a:p>
          <a:p>
            <a:r>
              <a:rPr lang="ru-RU" sz="1500" dirty="0" err="1" smtClean="0">
                <a:latin typeface="+mj-lt"/>
              </a:rPr>
              <a:t>Ненульове</a:t>
            </a:r>
            <a:r>
              <a:rPr lang="ru-RU" sz="1500" dirty="0" smtClean="0">
                <a:latin typeface="+mj-lt"/>
              </a:rPr>
              <a:t> поле </a:t>
            </a:r>
            <a:r>
              <a:rPr lang="ru-RU" sz="1500" dirty="0" err="1" smtClean="0">
                <a:latin typeface="+mj-lt"/>
              </a:rPr>
              <a:t>другої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молекули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поляризує</a:t>
            </a:r>
            <a:r>
              <a:rPr lang="ru-RU" sz="1500" dirty="0" smtClean="0">
                <a:latin typeface="+mj-lt"/>
              </a:rPr>
              <a:t> першу. </a:t>
            </a:r>
          </a:p>
          <a:p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Потенціал</a:t>
            </a:r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цієї</a:t>
            </a:r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системи</a:t>
            </a:r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з</a:t>
            </a:r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 "</a:t>
            </a:r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позитивним</a:t>
            </a:r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зворотним</a:t>
            </a:r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зв'язком</a:t>
            </a:r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" </a:t>
            </a:r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розраховується</a:t>
            </a:r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 як при </a:t>
            </a:r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індукційній</a:t>
            </a:r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взаємодії</a:t>
            </a:r>
            <a:r>
              <a:rPr lang="ru-RU" sz="1500" dirty="0" smtClean="0">
                <a:solidFill>
                  <a:srgbClr val="0D0DE3"/>
                </a:solidFill>
                <a:latin typeface="+mj-lt"/>
              </a:rPr>
              <a:t>.</a:t>
            </a:r>
            <a:endParaRPr lang="ru-RU" sz="1500" dirty="0">
              <a:solidFill>
                <a:srgbClr val="0D0DE3"/>
              </a:solidFill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20" y="1214422"/>
            <a:ext cx="757242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Дисперсійне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притягання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(</a:t>
            </a: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лондоновскі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сили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)</a:t>
            </a:r>
          </a:p>
          <a:p>
            <a:r>
              <a:rPr lang="ru-RU" sz="1500" dirty="0" err="1" smtClean="0">
                <a:latin typeface="+mj-lt"/>
              </a:rPr>
              <a:t>Взаємодією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між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миттєвим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наведеною</a:t>
            </a:r>
            <a:r>
              <a:rPr lang="ru-RU" sz="1500" dirty="0" smtClean="0">
                <a:latin typeface="+mj-lt"/>
              </a:rPr>
              <a:t> диполем. </a:t>
            </a:r>
          </a:p>
          <a:p>
            <a:r>
              <a:rPr lang="ru-RU" sz="1500" dirty="0" err="1" smtClean="0">
                <a:latin typeface="+mj-lt"/>
              </a:rPr>
              <a:t>Енергія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взаємодії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обернено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пропорційна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шостого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ступеня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відстані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між</a:t>
            </a:r>
            <a:r>
              <a:rPr lang="ru-RU" sz="1500" dirty="0" smtClean="0">
                <a:latin typeface="+mj-lt"/>
              </a:rPr>
              <a:t> диполями.</a:t>
            </a:r>
          </a:p>
        </p:txBody>
      </p:sp>
      <p:graphicFrame>
        <p:nvGraphicFramePr>
          <p:cNvPr id="717826" name="Object 2"/>
          <p:cNvGraphicFramePr>
            <a:graphicFrameLocks noChangeAspect="1"/>
          </p:cNvGraphicFramePr>
          <p:nvPr/>
        </p:nvGraphicFramePr>
        <p:xfrm>
          <a:off x="428596" y="2000240"/>
          <a:ext cx="1311275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Формула" r:id="rId3" imgW="736280" imgH="393529" progId="Equation.3">
                  <p:embed/>
                </p:oleObj>
              </mc:Choice>
              <mc:Fallback>
                <p:oleObj name="Формула" r:id="rId3" imgW="736280" imgH="393529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2000240"/>
                        <a:ext cx="1311275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827" name="Object 3"/>
          <p:cNvGraphicFramePr>
            <a:graphicFrameLocks noChangeAspect="1"/>
          </p:cNvGraphicFramePr>
          <p:nvPr/>
        </p:nvGraphicFramePr>
        <p:xfrm>
          <a:off x="2000232" y="2000240"/>
          <a:ext cx="2055813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Формула" r:id="rId5" imgW="1155700" imgH="431800" progId="Equation.3">
                  <p:embed/>
                </p:oleObj>
              </mc:Choice>
              <mc:Fallback>
                <p:oleObj name="Формула" r:id="rId5" imgW="1155700" imgH="4318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32" y="2000240"/>
                        <a:ext cx="2055813" cy="76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04325" name="Picture 5" descr="https://www.st-andrews.ac.uk/~ulf/levvdw.gif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000628" y="2143116"/>
            <a:ext cx="3932710" cy="3843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14282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Рисунок 6"/>
          <p:cNvPicPr/>
          <p:nvPr/>
        </p:nvPicPr>
        <p:blipFill>
          <a:blip r:embed="rId2" cstate="screen"/>
          <a:srcRect r="-11"/>
          <a:stretch>
            <a:fillRect/>
          </a:stretch>
        </p:blipFill>
        <p:spPr bwMode="auto">
          <a:xfrm>
            <a:off x="5214942" y="3714752"/>
            <a:ext cx="3714776" cy="2146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89" name="Rectangle 1"/>
          <p:cNvSpPr>
            <a:spLocks noChangeArrowheads="1"/>
          </p:cNvSpPr>
          <p:nvPr/>
        </p:nvSpPr>
        <p:spPr bwMode="auto">
          <a:xfrm>
            <a:off x="6286512" y="731933"/>
            <a:ext cx="23574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/>
              <a:t>Обмінні сили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214422"/>
            <a:ext cx="835824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i="1" dirty="0" smtClean="0">
                <a:solidFill>
                  <a:srgbClr val="0D0DE3"/>
                </a:solidFill>
                <a:latin typeface="+mj-lt"/>
              </a:rPr>
              <a:t>Обмінні сили мають місце при слабкій хемосорбції на однорідних і неоднорідних поверхнях</a:t>
            </a:r>
            <a:endParaRPr lang="ru-RU" sz="1500" i="1" dirty="0">
              <a:solidFill>
                <a:srgbClr val="0D0DE3"/>
              </a:solidFill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1571612"/>
            <a:ext cx="814393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latin typeface="+mj-lt"/>
              </a:rPr>
              <a:t>У випадку обмінних сил характеризується на відміну від сил Ван дер </a:t>
            </a:r>
            <a:r>
              <a:rPr lang="uk-UA" sz="1500" dirty="0" err="1" smtClean="0">
                <a:latin typeface="+mj-lt"/>
              </a:rPr>
              <a:t>Ваальса</a:t>
            </a:r>
            <a:r>
              <a:rPr lang="uk-UA" sz="1500" dirty="0" smtClean="0">
                <a:latin typeface="+mj-lt"/>
              </a:rPr>
              <a:t> електронна оболонка адсорбованого атома може проникати в електронну оболонку металу</a:t>
            </a:r>
            <a:endParaRPr lang="ru-RU" sz="1500" dirty="0">
              <a:latin typeface="+mj-lt"/>
            </a:endParaRPr>
          </a:p>
        </p:txBody>
      </p:sp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285720" y="2214554"/>
            <a:ext cx="835824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500" dirty="0" smtClean="0">
                <a:latin typeface="+mj-lt"/>
              </a:rPr>
              <a:t>Метал і адсорбований атом (</a:t>
            </a:r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адатом</a:t>
            </a:r>
            <a:r>
              <a:rPr lang="uk-UA" sz="1500" dirty="0" smtClean="0">
                <a:latin typeface="+mj-lt"/>
              </a:rPr>
              <a:t>) дають по одному електрону з неспареним спіном на «</a:t>
            </a:r>
            <a:r>
              <a:rPr lang="uk-UA" sz="1500" dirty="0" err="1" smtClean="0">
                <a:latin typeface="+mj-lt"/>
              </a:rPr>
              <a:t>зв'язуючу</a:t>
            </a:r>
            <a:r>
              <a:rPr lang="uk-UA" sz="1500" dirty="0" smtClean="0">
                <a:latin typeface="+mj-lt"/>
              </a:rPr>
              <a:t> </a:t>
            </a:r>
            <a:r>
              <a:rPr lang="uk-UA" sz="1500" dirty="0" err="1" smtClean="0">
                <a:latin typeface="+mj-lt"/>
              </a:rPr>
              <a:t>орбіталь</a:t>
            </a:r>
            <a:r>
              <a:rPr lang="uk-UA" sz="1500" dirty="0" smtClean="0">
                <a:latin typeface="+mj-lt"/>
              </a:rPr>
              <a:t>». Електрон металу звичайно береться з d -  оболонки.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496"/>
            <a:ext cx="807249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latin typeface="+mj-lt"/>
              </a:rPr>
              <a:t>Обмінні сили називаються також </a:t>
            </a:r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гомеополярними</a:t>
            </a:r>
            <a:r>
              <a:rPr lang="uk-UA" sz="1500" dirty="0" smtClean="0">
                <a:latin typeface="+mj-lt"/>
              </a:rPr>
              <a:t> або </a:t>
            </a:r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ковалентними</a:t>
            </a:r>
            <a:r>
              <a:rPr lang="uk-UA" sz="1300" dirty="0" smtClean="0">
                <a:solidFill>
                  <a:srgbClr val="000000"/>
                </a:solidFill>
                <a:ea typeface="Times New Roman" pitchFamily="18" charset="0"/>
              </a:rPr>
              <a:t>.</a:t>
            </a:r>
            <a:endParaRPr lang="ru-RU" sz="1300" dirty="0"/>
          </a:p>
        </p:txBody>
      </p:sp>
      <p:pic>
        <p:nvPicPr>
          <p:cNvPr id="3079170" name="Picture 2" descr="http://chemwiki.ucdavis.edu/@api/deki/files/10118/covalent_vanderwaals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5720" y="3571876"/>
            <a:ext cx="4375577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28596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3714744" y="714356"/>
            <a:ext cx="52864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/>
              <a:t>Гетерополярні сили (кулонівська взаємодія)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285860"/>
            <a:ext cx="53578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i="1" dirty="0" smtClean="0">
                <a:solidFill>
                  <a:srgbClr val="FF0000"/>
                </a:solidFill>
                <a:latin typeface="+mj-lt"/>
              </a:rPr>
              <a:t>Має місце при сильній хемосорбції</a:t>
            </a:r>
            <a:r>
              <a:rPr lang="uk-UA" sz="1500" i="1" dirty="0" smtClean="0">
                <a:solidFill>
                  <a:srgbClr val="0D0DE3"/>
                </a:solidFill>
                <a:latin typeface="+mj-lt"/>
              </a:rPr>
              <a:t>. </a:t>
            </a:r>
            <a:r>
              <a:rPr lang="uk-UA" sz="1500" dirty="0" smtClean="0">
                <a:latin typeface="+mj-lt"/>
              </a:rPr>
              <a:t>На відміну від обмінних сил, коли відбувається часткове перекриття електронних оболонок, гетерополярні сили пов'язані з передачею електрона від адсорбованого атома до металу і навпаки.</a:t>
            </a:r>
            <a:endParaRPr lang="ru-RU" sz="1500" dirty="0">
              <a:latin typeface="+mj-lt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72132" y="1428736"/>
            <a:ext cx="321467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6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8066" name="Object 2"/>
          <p:cNvGraphicFramePr>
            <a:graphicFrameLocks noChangeAspect="1"/>
          </p:cNvGraphicFramePr>
          <p:nvPr/>
        </p:nvGraphicFramePr>
        <p:xfrm>
          <a:off x="714348" y="2285992"/>
          <a:ext cx="2451004" cy="785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r:id="rId4" imgW="1244060" imgH="406224" progId="">
                  <p:embed/>
                </p:oleObj>
              </mc:Choice>
              <mc:Fallback>
                <p:oleObj r:id="rId4" imgW="1244060" imgH="406224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2285992"/>
                        <a:ext cx="2451004" cy="7858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3214678" y="2643182"/>
            <a:ext cx="295164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метал є акцептором електронів</a:t>
            </a:r>
            <a:endParaRPr lang="ru-RU" sz="1500" dirty="0">
              <a:solidFill>
                <a:srgbClr val="0D0DE3"/>
              </a:solidFill>
              <a:latin typeface="+mj-lt"/>
            </a:endParaRPr>
          </a:p>
        </p:txBody>
      </p:sp>
      <p:sp>
        <p:nvSpPr>
          <p:cNvPr id="8806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8068" name="Object 4"/>
          <p:cNvGraphicFramePr>
            <a:graphicFrameLocks noChangeAspect="1"/>
          </p:cNvGraphicFramePr>
          <p:nvPr/>
        </p:nvGraphicFramePr>
        <p:xfrm>
          <a:off x="714348" y="3071810"/>
          <a:ext cx="2451004" cy="785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r:id="rId6" imgW="1244060" imgH="406224" progId="">
                  <p:embed/>
                </p:oleObj>
              </mc:Choice>
              <mc:Fallback>
                <p:oleObj r:id="rId6" imgW="1244060" imgH="406224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3071810"/>
                        <a:ext cx="2451004" cy="7858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3286116" y="3357562"/>
            <a:ext cx="164820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метал є донором</a:t>
            </a:r>
            <a:endParaRPr lang="ru-RU" sz="1500" dirty="0">
              <a:solidFill>
                <a:srgbClr val="0D0DE3"/>
              </a:solidFill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1472" y="3857628"/>
            <a:ext cx="835824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err="1" smtClean="0">
                <a:solidFill>
                  <a:srgbClr val="0D0DE3"/>
                </a:solidFill>
                <a:latin typeface="+mj-lt"/>
              </a:rPr>
              <a:t>eI</a:t>
            </a:r>
            <a:r>
              <a:rPr lang="uk-UA" sz="1500" dirty="0" smtClean="0">
                <a:latin typeface="+mj-lt"/>
              </a:rPr>
              <a:t> - енергія іонізації атомів, </a:t>
            </a:r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eφ</a:t>
            </a:r>
            <a:r>
              <a:rPr lang="uk-UA" sz="1500" dirty="0" smtClean="0">
                <a:latin typeface="+mj-lt"/>
              </a:rPr>
              <a:t> - робота виходу електрона з металу, </a:t>
            </a:r>
          </a:p>
          <a:p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S</a:t>
            </a:r>
            <a:r>
              <a:rPr lang="uk-UA" sz="1500" dirty="0" smtClean="0">
                <a:latin typeface="+mj-lt"/>
              </a:rPr>
              <a:t> – спорідненість до електрона адсорбованого атома, </a:t>
            </a:r>
            <a:r>
              <a:rPr lang="uk-UA" sz="1500" dirty="0" smtClean="0">
                <a:solidFill>
                  <a:srgbClr val="0D0DE3"/>
                </a:solidFill>
                <a:latin typeface="+mj-lt"/>
              </a:rPr>
              <a:t>d</a:t>
            </a:r>
            <a:r>
              <a:rPr lang="uk-UA" sz="1500" dirty="0" smtClean="0">
                <a:latin typeface="+mj-lt"/>
              </a:rPr>
              <a:t> - дипольний момент системи</a:t>
            </a:r>
            <a:endParaRPr lang="ru-RU" sz="15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3027</Words>
  <Application>Microsoft Office PowerPoint</Application>
  <PresentationFormat>Экран (4:3)</PresentationFormat>
  <Paragraphs>298</Paragraphs>
  <Slides>32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32</vt:i4>
      </vt:variant>
    </vt:vector>
  </HeadingPairs>
  <TitlesOfParts>
    <vt:vector size="44" baseType="lpstr">
      <vt:lpstr>Arial</vt:lpstr>
      <vt:lpstr>Arial Unicode MS</vt:lpstr>
      <vt:lpstr>Bookman Old Style</vt:lpstr>
      <vt:lpstr>Calibri</vt:lpstr>
      <vt:lpstr>Cambria</vt:lpstr>
      <vt:lpstr>MS Mincho</vt:lpstr>
      <vt:lpstr>Symbol</vt:lpstr>
      <vt:lpstr>Times New Roman</vt:lpstr>
      <vt:lpstr>Тема Office</vt:lpstr>
      <vt:lpstr>Формула</vt:lpstr>
      <vt:lpstr>Picture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 </cp:lastModifiedBy>
  <cp:revision>4</cp:revision>
  <dcterms:created xsi:type="dcterms:W3CDTF">2020-04-06T15:07:40Z</dcterms:created>
  <dcterms:modified xsi:type="dcterms:W3CDTF">2021-02-21T23:13:30Z</dcterms:modified>
</cp:coreProperties>
</file>