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619" y="1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en-US"/>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2E9DCCC7-A12A-4FC4-8C48-C12FEBBB7152}"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664619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E9DCCC7-A12A-4FC4-8C48-C12FEBBB7152}"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2775671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E9DCCC7-A12A-4FC4-8C48-C12FEBBB7152}"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296923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2E9DCCC7-A12A-4FC4-8C48-C12FEBBB7152}"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4095883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en-US"/>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E9DCCC7-A12A-4FC4-8C48-C12FEBBB7152}" type="datetimeFigureOut">
              <a:rPr lang="ru-RU" smtClean="0"/>
              <a:t>22.02.2021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777424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2E9DCCC7-A12A-4FC4-8C48-C12FEBBB7152}"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4195104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2E9DCCC7-A12A-4FC4-8C48-C12FEBBB7152}" type="datetimeFigureOut">
              <a:rPr lang="ru-RU" smtClean="0"/>
              <a:t>22.02.2021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4230594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2E9DCCC7-A12A-4FC4-8C48-C12FEBBB7152}" type="datetimeFigureOut">
              <a:rPr lang="ru-RU" smtClean="0"/>
              <a:t>22.02.2021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3837683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9DCCC7-A12A-4FC4-8C48-C12FEBBB7152}" type="datetimeFigureOut">
              <a:rPr lang="ru-RU" smtClean="0"/>
              <a:t>22.02.2021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380990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2E9DCCC7-A12A-4FC4-8C48-C12FEBBB7152}"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511589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2E9DCCC7-A12A-4FC4-8C48-C12FEBBB7152}" type="datetimeFigureOut">
              <a:rPr lang="ru-RU" smtClean="0"/>
              <a:t>22.02.2021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8266CC-D8CC-48AA-8B53-521F5FC8B4E4}" type="slidenum">
              <a:rPr lang="ru-RU" smtClean="0"/>
              <a:t>‹#›</a:t>
            </a:fld>
            <a:endParaRPr lang="ru-RU"/>
          </a:p>
        </p:txBody>
      </p:sp>
    </p:spTree>
    <p:extLst>
      <p:ext uri="{BB962C8B-B14F-4D97-AF65-F5344CB8AC3E}">
        <p14:creationId xmlns:p14="http://schemas.microsoft.com/office/powerpoint/2010/main" val="869044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E9DCCC7-A12A-4FC4-8C48-C12FEBBB7152}" type="datetimeFigureOut">
              <a:rPr lang="ru-RU" smtClean="0"/>
              <a:t>22.02.2021</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38266CC-D8CC-48AA-8B53-521F5FC8B4E4}" type="slidenum">
              <a:rPr lang="ru-RU" smtClean="0"/>
              <a:t>‹#›</a:t>
            </a:fld>
            <a:endParaRPr lang="ru-RU"/>
          </a:p>
        </p:txBody>
      </p:sp>
    </p:spTree>
    <p:extLst>
      <p:ext uri="{BB962C8B-B14F-4D97-AF65-F5344CB8AC3E}">
        <p14:creationId xmlns:p14="http://schemas.microsoft.com/office/powerpoint/2010/main" val="13546933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wmf"/><Relationship Id="rId5" Type="http://schemas.openxmlformats.org/officeDocument/2006/relationships/oleObject" Target="../embeddings/oleObject3.bin"/><Relationship Id="rId4" Type="http://schemas.openxmlformats.org/officeDocument/2006/relationships/image" Target="../media/image9.wmf"/></Relationships>
</file>

<file path=ppt/slides/_rels/slide13.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3.wmf"/><Relationship Id="rId5" Type="http://schemas.openxmlformats.org/officeDocument/2006/relationships/oleObject" Target="../embeddings/oleObject6.bin"/><Relationship Id="rId10" Type="http://schemas.openxmlformats.org/officeDocument/2006/relationships/image" Target="../media/image15.wmf"/><Relationship Id="rId4" Type="http://schemas.openxmlformats.org/officeDocument/2006/relationships/image" Target="../media/image12.wmf"/><Relationship Id="rId9" Type="http://schemas.openxmlformats.org/officeDocument/2006/relationships/oleObject" Target="../embeddings/oleObject8.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6.wmf"/></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9.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9.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9.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9.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Rectangle 1"/>
          <p:cNvSpPr>
            <a:spLocks noChangeArrowheads="1"/>
          </p:cNvSpPr>
          <p:nvPr/>
        </p:nvSpPr>
        <p:spPr bwMode="auto">
          <a:xfrm>
            <a:off x="611560" y="1718955"/>
            <a:ext cx="5832648"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uk-UA" sz="2000" b="1" dirty="0" smtClean="0">
                <a:latin typeface="Times New Roman" panose="02020603050405020304" pitchFamily="18" charset="0"/>
                <a:cs typeface="Times New Roman" panose="02020603050405020304" pitchFamily="18" charset="0"/>
              </a:rPr>
              <a:t>План</a:t>
            </a:r>
            <a:endParaRPr lang="en-US" sz="2000" b="1" dirty="0" smtClean="0">
              <a:latin typeface="Times New Roman" panose="02020603050405020304" pitchFamily="18" charset="0"/>
              <a:cs typeface="Times New Roman" panose="02020603050405020304" pitchFamily="18" charset="0"/>
            </a:endParaRPr>
          </a:p>
          <a:p>
            <a:pPr marL="342900" lvl="0" indent="-342900">
              <a:buFont typeface="+mj-lt"/>
              <a:buAutoNum type="arabicPeriod"/>
            </a:pPr>
            <a:r>
              <a:rPr lang="uk-UA" sz="2000" dirty="0" smtClean="0">
                <a:latin typeface="Times New Roman" panose="02020603050405020304" pitchFamily="18" charset="0"/>
                <a:cs typeface="Times New Roman" panose="02020603050405020304" pitchFamily="18" charset="0"/>
              </a:rPr>
              <a:t>Завдання </a:t>
            </a:r>
            <a:r>
              <a:rPr lang="uk-UA" sz="2000" dirty="0" smtClean="0">
                <a:latin typeface="Times New Roman" panose="02020603050405020304" pitchFamily="18" charset="0"/>
                <a:cs typeface="Times New Roman" panose="02020603050405020304" pitchFamily="18" charset="0"/>
              </a:rPr>
              <a:t>теорій хроматографічного розділення.</a:t>
            </a:r>
            <a:endParaRPr lang="ru-RU" sz="2000" dirty="0" smtClean="0">
              <a:latin typeface="Times New Roman" panose="02020603050405020304" pitchFamily="18" charset="0"/>
              <a:cs typeface="Times New Roman" panose="02020603050405020304" pitchFamily="18" charset="0"/>
            </a:endParaRPr>
          </a:p>
          <a:p>
            <a:pPr marL="342900" lvl="0" indent="-342900">
              <a:buFont typeface="+mj-lt"/>
              <a:buAutoNum type="arabicPeriod"/>
            </a:pPr>
            <a:r>
              <a:rPr lang="uk-UA" sz="2000" dirty="0" smtClean="0">
                <a:latin typeface="Times New Roman" panose="02020603050405020304" pitchFamily="18" charset="0"/>
                <a:cs typeface="Times New Roman" panose="02020603050405020304" pitchFamily="18" charset="0"/>
              </a:rPr>
              <a:t>Селективність колонки.</a:t>
            </a:r>
            <a:endParaRPr lang="ru-RU" sz="2000" dirty="0" smtClean="0">
              <a:latin typeface="Times New Roman" panose="02020603050405020304" pitchFamily="18" charset="0"/>
              <a:cs typeface="Times New Roman" panose="02020603050405020304" pitchFamily="18" charset="0"/>
            </a:endParaRPr>
          </a:p>
          <a:p>
            <a:pPr marL="342900" lvl="0" indent="-342900">
              <a:buFont typeface="+mj-lt"/>
              <a:buAutoNum type="arabicPeriod"/>
            </a:pPr>
            <a:r>
              <a:rPr lang="uk-UA" sz="2000" dirty="0" smtClean="0">
                <a:latin typeface="Times New Roman" panose="02020603050405020304" pitchFamily="18" charset="0"/>
                <a:cs typeface="Times New Roman" panose="02020603050405020304" pitchFamily="18" charset="0"/>
              </a:rPr>
              <a:t>Ефективність хроматографічного розділення. Теорія еквівалентних тарілок.</a:t>
            </a:r>
            <a:endParaRPr lang="ru-RU" sz="2000" dirty="0" smtClean="0">
              <a:latin typeface="Times New Roman" panose="02020603050405020304" pitchFamily="18" charset="0"/>
              <a:cs typeface="Times New Roman" panose="02020603050405020304" pitchFamily="18" charset="0"/>
            </a:endParaRPr>
          </a:p>
          <a:p>
            <a:pPr marL="342900" lvl="0" indent="-342900">
              <a:buFont typeface="+mj-lt"/>
              <a:buAutoNum type="arabicPeriod"/>
            </a:pPr>
            <a:r>
              <a:rPr lang="uk-UA" sz="2000" dirty="0" smtClean="0">
                <a:latin typeface="Times New Roman" panose="02020603050405020304" pitchFamily="18" charset="0"/>
                <a:cs typeface="Times New Roman" panose="02020603050405020304" pitchFamily="18" charset="0"/>
              </a:rPr>
              <a:t>Критерій розділення. </a:t>
            </a:r>
            <a:endParaRPr lang="ru-RU" sz="2000" dirty="0" smtClean="0">
              <a:latin typeface="Times New Roman" panose="02020603050405020304" pitchFamily="18" charset="0"/>
              <a:cs typeface="Times New Roman" panose="02020603050405020304" pitchFamily="18" charset="0"/>
            </a:endParaRPr>
          </a:p>
          <a:p>
            <a:pPr marL="342900" lvl="0" indent="-342900">
              <a:buFont typeface="+mj-lt"/>
              <a:buAutoNum type="arabicPeriod"/>
            </a:pPr>
            <a:r>
              <a:rPr lang="uk-UA" sz="2000" dirty="0" smtClean="0">
                <a:latin typeface="Times New Roman" panose="02020603050405020304" pitchFamily="18" charset="0"/>
                <a:cs typeface="Times New Roman" panose="02020603050405020304" pitchFamily="18" charset="0"/>
              </a:rPr>
              <a:t>Дифузійна (кінетична) </a:t>
            </a:r>
            <a:r>
              <a:rPr lang="uk-UA" sz="2000" dirty="0" smtClean="0">
                <a:latin typeface="Times New Roman" panose="02020603050405020304" pitchFamily="18" charset="0"/>
                <a:cs typeface="Times New Roman" panose="02020603050405020304" pitchFamily="18" charset="0"/>
              </a:rPr>
              <a:t>теорія</a:t>
            </a:r>
            <a:endParaRPr lang="ru-RU" sz="2000" dirty="0" smtClean="0">
              <a:latin typeface="Times New Roman" panose="02020603050405020304" pitchFamily="18" charset="0"/>
              <a:cs typeface="Times New Roman" panose="02020603050405020304" pitchFamily="18" charset="0"/>
            </a:endParaRPr>
          </a:p>
        </p:txBody>
      </p:sp>
      <p:sp>
        <p:nvSpPr>
          <p:cNvPr id="8" name="Rectangle 1"/>
          <p:cNvSpPr>
            <a:spLocks noChangeArrowheads="1"/>
          </p:cNvSpPr>
          <p:nvPr/>
        </p:nvSpPr>
        <p:spPr bwMode="auto">
          <a:xfrm>
            <a:off x="428596" y="742874"/>
            <a:ext cx="8354902"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tabLst>
                <a:tab pos="990600" algn="l"/>
              </a:tabLst>
            </a:pPr>
            <a:r>
              <a:rPr lang="uk-UA" sz="2000" dirty="0" smtClean="0">
                <a:solidFill>
                  <a:srgbClr val="FF0000"/>
                </a:solidFill>
                <a:latin typeface="Bookman Old Style" pitchFamily="18" charset="0"/>
                <a:sym typeface="Symbol" pitchFamily="18" charset="2"/>
              </a:rPr>
              <a:t>Основні положення теорії хроматографічного аналізу</a:t>
            </a:r>
            <a:endParaRPr lang="ru-RU" sz="2000" dirty="0" smtClean="0">
              <a:solidFill>
                <a:srgbClr val="FF0000"/>
              </a:solidFill>
              <a:latin typeface="Bookman Old Style" pitchFamily="18" charset="0"/>
              <a:sym typeface="Symbol" pitchFamily="18" charset="2"/>
            </a:endParaRPr>
          </a:p>
        </p:txBody>
      </p:sp>
      <p:sp>
        <p:nvSpPr>
          <p:cNvPr id="3573764"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73766" name="AutoShape 6"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73768" name="AutoShape 8"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73770" name="AutoShape 10" descr="Картинки по запросу fitr eid flowers purpl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6" name="Прямоугольник 15"/>
          <p:cNvSpPr/>
          <p:nvPr/>
        </p:nvSpPr>
        <p:spPr>
          <a:xfrm>
            <a:off x="3786182" y="429768"/>
            <a:ext cx="1857388" cy="400110"/>
          </a:xfrm>
          <a:prstGeom prst="rect">
            <a:avLst/>
          </a:prstGeom>
        </p:spPr>
        <p:txBody>
          <a:bodyPr wrap="square">
            <a:spAutoFit/>
          </a:bodyPr>
          <a:lstStyle/>
          <a:p>
            <a:pPr algn="ctr"/>
            <a:r>
              <a:rPr lang="uk-UA" sz="2000" dirty="0" smtClean="0">
                <a:latin typeface="Bookman Old Style" pitchFamily="18" charset="0"/>
              </a:rPr>
              <a:t>Лекція 8</a:t>
            </a:r>
            <a:endParaRPr lang="ru-RU" sz="2000" dirty="0">
              <a:latin typeface="Bookman Old Style"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2500298" y="500042"/>
            <a:ext cx="6357966" cy="646331"/>
          </a:xfrm>
          <a:prstGeom prst="rect">
            <a:avLst/>
          </a:prstGeom>
        </p:spPr>
        <p:txBody>
          <a:bodyPr wrap="square">
            <a:spAutoFit/>
          </a:bodyPr>
          <a:lstStyle/>
          <a:p>
            <a:pPr algn="r"/>
            <a:r>
              <a:rPr lang="uk-UA" b="1" dirty="0" smtClean="0"/>
              <a:t>Ефективність хроматографічного розділення. </a:t>
            </a:r>
            <a:endParaRPr lang="en-US" b="1" dirty="0" smtClean="0"/>
          </a:p>
          <a:p>
            <a:pPr algn="r"/>
            <a:r>
              <a:rPr lang="uk-UA" b="1" dirty="0" smtClean="0"/>
              <a:t>Теорія еквівалентних тарілок</a:t>
            </a:r>
            <a:endParaRPr lang="ru-RU" dirty="0"/>
          </a:p>
        </p:txBody>
      </p:sp>
      <p:sp>
        <p:nvSpPr>
          <p:cNvPr id="3635201" name="Rectangle 1"/>
          <p:cNvSpPr>
            <a:spLocks noChangeArrowheads="1"/>
          </p:cNvSpPr>
          <p:nvPr/>
        </p:nvSpPr>
        <p:spPr bwMode="auto">
          <a:xfrm>
            <a:off x="428596" y="1157244"/>
            <a:ext cx="8215370" cy="286232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TimesNewRomanPSMT+1"/>
                <a:cs typeface="Times New Roman" pitchFamily="18" charset="0"/>
              </a:rPr>
              <a:t>Під </a:t>
            </a:r>
            <a:r>
              <a:rPr kumimoji="0" lang="uk-UA" sz="1500" b="1" i="0" u="none" strike="noStrike" cap="none" normalizeH="0" baseline="0" dirty="0" smtClean="0">
                <a:ln>
                  <a:noFill/>
                </a:ln>
                <a:solidFill>
                  <a:srgbClr val="FF0000"/>
                </a:solidFill>
                <a:effectLst/>
                <a:latin typeface="+mj-lt"/>
                <a:ea typeface="Calibri" pitchFamily="34" charset="0"/>
                <a:cs typeface="Times New Roman" pitchFamily="18" charset="0"/>
              </a:rPr>
              <a:t>ефективністю</a:t>
            </a:r>
            <a:r>
              <a:rPr kumimoji="0" lang="uk-UA" sz="1500" b="1"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mj-lt"/>
                <a:ea typeface="TimesNewRomanPSMT+1"/>
                <a:cs typeface="Times New Roman" pitchFamily="18" charset="0"/>
              </a:rPr>
              <a:t>в хроматографії розуміють </a:t>
            </a:r>
            <a:r>
              <a:rPr kumimoji="0" lang="uk-UA" sz="1500" b="0" i="1" u="none" strike="noStrike" cap="none" normalizeH="0" baseline="0" dirty="0" smtClean="0">
                <a:ln>
                  <a:noFill/>
                </a:ln>
                <a:solidFill>
                  <a:srgbClr val="0D0DE3"/>
                </a:solidFill>
                <a:effectLst/>
                <a:latin typeface="+mj-lt"/>
                <a:ea typeface="Calibri" pitchFamily="34" charset="0"/>
                <a:cs typeface="Times New Roman" pitchFamily="18" charset="0"/>
              </a:rPr>
              <a:t>здатність системи опиратися розмиванню хроматографічних піків речовин, що розділюються</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a:t>
            </a:r>
            <a:endPar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Ефективність характеризує якість колонки.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Ефективність розділення речовин за</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1" u="none" strike="noStrike" cap="none" normalizeH="0" baseline="0" dirty="0" smtClean="0">
                <a:ln>
                  <a:noFill/>
                </a:ln>
                <a:solidFill>
                  <a:srgbClr val="0D0DE3"/>
                </a:solidFill>
                <a:effectLst/>
                <a:latin typeface="+mj-lt"/>
                <a:ea typeface="Calibri" pitchFamily="34" charset="0"/>
                <a:cs typeface="Times New Roman" pitchFamily="18" charset="0"/>
              </a:rPr>
              <a:t>лінійної </a:t>
            </a:r>
            <a:r>
              <a:rPr kumimoji="0" lang="uk-UA" sz="1500" b="1" i="1" u="none" strike="noStrike" cap="none" normalizeH="0" baseline="0" dirty="0" smtClean="0">
                <a:ln>
                  <a:noFill/>
                </a:ln>
                <a:solidFill>
                  <a:srgbClr val="0D0DE3"/>
                </a:solidFill>
                <a:effectLst/>
                <a:latin typeface="+mj-lt"/>
                <a:ea typeface="Calibri" pitchFamily="34" charset="0"/>
                <a:cs typeface="Times New Roman" pitchFamily="18" charset="0"/>
              </a:rPr>
              <a:t>неідеальної</a:t>
            </a: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 хроматографії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залежить від багатьох факторів, зокрема від термодинамічних (коефіцієнти розподілу), кінетичних (дифузія молекул у рухомій та нерухомій фазах), динамічних (швидкість потоку рухомої фази, розмір зерен сорбенту та щільність його упакування, розміри колонки тощо). </a:t>
            </a:r>
            <a:endParaRPr kumimoji="0" lang="ru-RU" sz="15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Опис процесу хроматографічного розділення речовин у цьому разі можна отримати, поєднавши окремі положення теорії еквівалентних тарілок А.Мартіна, дифузної теорії Ван </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Деємтера</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та критерій розділення А.</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Жуховицького</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і Н.</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Туркельтауба</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a:t>
            </a:r>
            <a:endParaRPr kumimoji="0" lang="ru-RU" sz="1500" b="0" i="0" u="none" strike="noStrike" cap="none" normalizeH="0" baseline="0" dirty="0" smtClean="0">
              <a:ln>
                <a:noFill/>
              </a:ln>
              <a:solidFill>
                <a:schemeClr val="tx1"/>
              </a:solidFill>
              <a:effectLst/>
              <a:latin typeface="+mj-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D0DE3"/>
                </a:solidFill>
                <a:effectLst/>
                <a:latin typeface="+mj-lt"/>
                <a:ea typeface="MS Mincho" pitchFamily="49" charset="-128"/>
                <a:cs typeface="Times New Roman" pitchFamily="18" charset="0"/>
              </a:rPr>
              <a:t>Теорія тарілок – одна з перших теорій розмивання хроматографічного піка, запропонована Мартіном та </a:t>
            </a:r>
            <a:r>
              <a:rPr kumimoji="0" lang="uk-UA" sz="1500" b="0" i="1" u="none" strike="noStrike" cap="none" normalizeH="0" baseline="0" dirty="0" err="1" smtClean="0">
                <a:ln>
                  <a:noFill/>
                </a:ln>
                <a:solidFill>
                  <a:srgbClr val="0D0DE3"/>
                </a:solidFill>
                <a:effectLst/>
                <a:latin typeface="+mj-lt"/>
                <a:ea typeface="MS Mincho" pitchFamily="49" charset="-128"/>
                <a:cs typeface="Times New Roman" pitchFamily="18" charset="0"/>
              </a:rPr>
              <a:t>Сінджем</a:t>
            </a:r>
            <a:r>
              <a:rPr kumimoji="0" lang="uk-UA" sz="1500" b="0" i="1" u="none" strike="noStrike" cap="none" normalizeH="0" baseline="0" dirty="0" smtClean="0">
                <a:ln>
                  <a:noFill/>
                </a:ln>
                <a:solidFill>
                  <a:srgbClr val="0D0DE3"/>
                </a:solidFill>
                <a:effectLst/>
                <a:latin typeface="+mj-lt"/>
                <a:ea typeface="MS Mincho" pitchFamily="49" charset="-128"/>
                <a:cs typeface="Times New Roman" pitchFamily="18" charset="0"/>
              </a:rPr>
              <a:t>. </a:t>
            </a:r>
            <a:endParaRPr kumimoji="0" lang="uk-UA" sz="1500" b="0" i="1" u="none" strike="noStrike" cap="none" normalizeH="0" baseline="0" dirty="0" smtClean="0">
              <a:ln>
                <a:noFill/>
              </a:ln>
              <a:solidFill>
                <a:srgbClr val="0D0DE3"/>
              </a:solidFill>
              <a:effectLst/>
              <a:latin typeface="+mj-lt"/>
            </a:endParaRPr>
          </a:p>
        </p:txBody>
      </p:sp>
      <p:cxnSp>
        <p:nvCxnSpPr>
          <p:cNvPr id="8" name="Прямая соединительная линия 7"/>
          <p:cNvCxnSpPr/>
          <p:nvPr/>
        </p:nvCxnSpPr>
        <p:spPr>
          <a:xfrm>
            <a:off x="500034" y="4071942"/>
            <a:ext cx="8429684" cy="0"/>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22913" name="Rectangle 1"/>
          <p:cNvSpPr>
            <a:spLocks noChangeArrowheads="1"/>
          </p:cNvSpPr>
          <p:nvPr/>
        </p:nvSpPr>
        <p:spPr bwMode="auto">
          <a:xfrm>
            <a:off x="214282" y="1198466"/>
            <a:ext cx="8501122" cy="40164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rPr>
              <a:t>Теорія тарілок припускає, що колонка по  висоті складається з дискретних дотичних горизонтальних шарів </a:t>
            </a:r>
            <a:r>
              <a:rPr kumimoji="0" lang="uk-UA" sz="1500" b="0" i="0" u="none" strike="noStrike" cap="none" normalizeH="0" baseline="0" dirty="0" err="1" smtClean="0">
                <a:ln>
                  <a:noFill/>
                </a:ln>
                <a:solidFill>
                  <a:srgbClr val="0D0DE3"/>
                </a:solidFill>
                <a:effectLst/>
                <a:latin typeface="+mj-lt"/>
                <a:ea typeface="MS Mincho" pitchFamily="49" charset="-128"/>
                <a:cs typeface="Times New Roman" pitchFamily="18" charset="0"/>
              </a:rPr>
              <a:t>сорбента</a:t>
            </a:r>
            <a:r>
              <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rPr>
              <a:t>, які називаються </a:t>
            </a:r>
            <a:r>
              <a:rPr kumimoji="0" lang="uk-UA" sz="1500" b="1" i="0" u="none" strike="noStrike" cap="none" normalizeH="0" baseline="0" dirty="0" smtClean="0">
                <a:ln>
                  <a:noFill/>
                </a:ln>
                <a:solidFill>
                  <a:srgbClr val="FF0000"/>
                </a:solidFill>
                <a:effectLst/>
                <a:latin typeface="+mj-lt"/>
                <a:ea typeface="MS Mincho" pitchFamily="49" charset="-128"/>
                <a:cs typeface="Times New Roman" pitchFamily="18" charset="0"/>
              </a:rPr>
              <a:t>тарілками</a:t>
            </a:r>
            <a:r>
              <a:rPr kumimoji="0" lang="uk-UA" sz="1500" b="1" i="0" u="none" strike="noStrike" cap="none" normalizeH="0" baseline="0" dirty="0" smtClean="0">
                <a:ln>
                  <a:noFill/>
                </a:ln>
                <a:solidFill>
                  <a:srgbClr val="0D0DE3"/>
                </a:solidFill>
                <a:effectLst/>
                <a:latin typeface="+mj-lt"/>
                <a:ea typeface="MS Mincho" pitchFamily="49" charset="-128"/>
                <a:cs typeface="Times New Roman" pitchFamily="18" charset="0"/>
              </a:rPr>
              <a:t>.</a:t>
            </a:r>
            <a:r>
              <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rPr>
              <a:t> </a:t>
            </a:r>
            <a:r>
              <a:rPr kumimoji="0" lang="uk-UA" sz="1500" b="0" i="1" u="none" strike="noStrike" cap="none" normalizeH="0" baseline="0" dirty="0" smtClean="0">
                <a:ln>
                  <a:noFill/>
                </a:ln>
                <a:solidFill>
                  <a:schemeClr val="tx1"/>
                </a:solidFill>
                <a:effectLst/>
                <a:latin typeface="+mj-lt"/>
                <a:ea typeface="Times New Roman" pitchFamily="18" charset="0"/>
                <a:cs typeface="Times New Roman" pitchFamily="18" charset="0"/>
              </a:rPr>
              <a:t>Кожна тарілка містить рухому і нерухому фазу.</a:t>
            </a:r>
            <a:r>
              <a:rPr kumimoji="0" lang="uk-UA" sz="1500" b="0" i="1" u="none" strike="noStrike" cap="none" normalizeH="0" baseline="0" dirty="0" smtClean="0">
                <a:ln>
                  <a:noFill/>
                </a:ln>
                <a:solidFill>
                  <a:schemeClr val="tx1"/>
                </a:solidFill>
                <a:effectLst/>
                <a:latin typeface="+mj-lt"/>
                <a:ea typeface="MS Mincho" pitchFamily="49" charset="-128"/>
                <a:cs typeface="Times New Roman" pitchFamily="18" charset="0"/>
              </a:rPr>
              <a:t> Ч</a:t>
            </a:r>
            <a:r>
              <a:rPr kumimoji="0" lang="uk-UA" sz="1500" b="0" i="1" u="none" strike="noStrike" cap="none" normalizeH="0" baseline="0" dirty="0" smtClean="0">
                <a:ln>
                  <a:noFill/>
                </a:ln>
                <a:solidFill>
                  <a:schemeClr val="tx1"/>
                </a:solidFill>
                <a:effectLst/>
                <a:latin typeface="+mj-lt"/>
                <a:ea typeface="Times New Roman" pitchFamily="18" charset="0"/>
                <a:cs typeface="Times New Roman" pitchFamily="18" charset="0"/>
              </a:rPr>
              <a:t>ерез тарілки періодично проходять порції газу. </a:t>
            </a:r>
            <a:r>
              <a:rPr kumimoji="0" lang="uk-UA" sz="1500" b="0" i="1" u="none" strike="noStrike" cap="none" normalizeH="0" baseline="0" dirty="0" smtClean="0">
                <a:ln>
                  <a:noFill/>
                </a:ln>
                <a:solidFill>
                  <a:schemeClr val="tx1"/>
                </a:solidFill>
                <a:effectLst/>
                <a:latin typeface="+mj-lt"/>
                <a:ea typeface="MS Mincho" pitchFamily="49" charset="-128"/>
                <a:cs typeface="Times New Roman" pitchFamily="18" charset="0"/>
              </a:rPr>
              <a:t>Рухома фаза  між тарілками просувається миттєво, зупиняючись на час, необхідний для встановлення </a:t>
            </a:r>
            <a:r>
              <a:rPr kumimoji="0" lang="uk-UA" sz="1500" b="0" i="1" u="none" strike="noStrike" cap="none" normalizeH="0" baseline="0" dirty="0" err="1" smtClean="0">
                <a:ln>
                  <a:noFill/>
                </a:ln>
                <a:solidFill>
                  <a:schemeClr val="tx1"/>
                </a:solidFill>
                <a:effectLst/>
                <a:latin typeface="+mj-lt"/>
                <a:ea typeface="MS Mincho" pitchFamily="49" charset="-128"/>
                <a:cs typeface="Times New Roman" pitchFamily="18" charset="0"/>
              </a:rPr>
              <a:t>сорбційної</a:t>
            </a:r>
            <a:r>
              <a:rPr kumimoji="0" lang="uk-UA" sz="1500" b="0" i="1" u="none" strike="noStrike" cap="none" normalizeH="0" baseline="0" dirty="0" smtClean="0">
                <a:ln>
                  <a:noFill/>
                </a:ln>
                <a:solidFill>
                  <a:schemeClr val="tx1"/>
                </a:solidFill>
                <a:effectLst/>
                <a:latin typeface="+mj-lt"/>
                <a:ea typeface="MS Mincho" pitchFamily="49" charset="-128"/>
                <a:cs typeface="Times New Roman" pitchFamily="18" charset="0"/>
              </a:rPr>
              <a:t> рівноваги. </a:t>
            </a:r>
            <a:r>
              <a:rPr kumimoji="0" lang="uk-UA" sz="1500" b="0" i="1" u="none" strike="noStrike" cap="none" normalizeH="0" baseline="0" dirty="0" smtClean="0">
                <a:ln>
                  <a:noFill/>
                </a:ln>
                <a:solidFill>
                  <a:schemeClr val="tx1"/>
                </a:solidFill>
                <a:effectLst/>
                <a:latin typeface="+mj-lt"/>
                <a:ea typeface="Times New Roman" pitchFamily="18" charset="0"/>
                <a:cs typeface="Times New Roman" pitchFamily="18" charset="0"/>
              </a:rPr>
              <a:t>Тобто, за час знаходження порції газу на тарілці  встановлюється рівновага між нерухомою і рухомою фазами. Акт сорбції-десорбції речовини повторюється багаторазово на кожному шарі. </a:t>
            </a:r>
            <a:endParaRPr kumimoji="0" lang="ru-RU" sz="1500" b="0" i="1" u="none" strike="noStrike" cap="none" normalizeH="0" baseline="0" dirty="0" smtClean="0">
              <a:ln>
                <a:noFill/>
              </a:ln>
              <a:solidFill>
                <a:schemeClr val="tx1"/>
              </a:solidFill>
              <a:effectLst/>
              <a:latin typeface="+mj-l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rPr>
              <a:t>Шар </a:t>
            </a:r>
            <a:r>
              <a:rPr kumimoji="0" lang="uk-UA" sz="1500" b="0" i="0" u="none" strike="noStrike" cap="none" normalizeH="0" baseline="0" dirty="0" err="1" smtClean="0">
                <a:ln>
                  <a:noFill/>
                </a:ln>
                <a:solidFill>
                  <a:srgbClr val="0D0DE3"/>
                </a:solidFill>
                <a:effectLst/>
                <a:latin typeface="+mj-lt"/>
                <a:ea typeface="MS Mincho" pitchFamily="49" charset="-128"/>
                <a:cs typeface="Times New Roman" pitchFamily="18" charset="0"/>
              </a:rPr>
              <a:t>сорбента</a:t>
            </a:r>
            <a:r>
              <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rPr>
              <a:t>, на якому за певний час встановлюється рівновага між середньою концентрацією розчиненої речовини в рухомій і нерухомій фазах, називається </a:t>
            </a:r>
            <a:r>
              <a:rPr kumimoji="0" lang="uk-UA" sz="1500" b="1" i="0" u="none" strike="noStrike" cap="none" normalizeH="0" baseline="0" dirty="0" smtClean="0">
                <a:ln>
                  <a:noFill/>
                </a:ln>
                <a:solidFill>
                  <a:srgbClr val="FF0000"/>
                </a:solidFill>
                <a:effectLst/>
                <a:latin typeface="+mj-lt"/>
                <a:ea typeface="MS Mincho" pitchFamily="49" charset="-128"/>
                <a:cs typeface="Times New Roman" pitchFamily="18" charset="0"/>
              </a:rPr>
              <a:t>теоретичною тарілкою</a:t>
            </a:r>
            <a:r>
              <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rPr>
              <a:t>, а висота цього шару (Н) називається </a:t>
            </a:r>
            <a:r>
              <a:rPr kumimoji="0" lang="uk-UA" sz="1500" b="1" i="0" u="none" strike="noStrike" cap="none" normalizeH="0" baseline="0" dirty="0" smtClean="0">
                <a:ln>
                  <a:noFill/>
                </a:ln>
                <a:solidFill>
                  <a:srgbClr val="FF0000"/>
                </a:solidFill>
                <a:effectLst/>
                <a:latin typeface="+mj-lt"/>
                <a:ea typeface="MS Mincho" pitchFamily="49" charset="-128"/>
                <a:cs typeface="Times New Roman" pitchFamily="18" charset="0"/>
              </a:rPr>
              <a:t>висотою, еквівалентною теоретичній тарілці (ВЕТТ)</a:t>
            </a:r>
            <a:r>
              <a:rPr kumimoji="0" lang="uk-UA" sz="1500" b="0" i="0" u="none" strike="noStrike" cap="none" normalizeH="0" baseline="0" dirty="0" smtClean="0">
                <a:ln>
                  <a:noFill/>
                </a:ln>
                <a:solidFill>
                  <a:srgbClr val="0D0DE3"/>
                </a:solidFill>
                <a:effectLst/>
                <a:latin typeface="+mj-lt"/>
                <a:ea typeface="MS Mincho" pitchFamily="49" charset="-128"/>
                <a:cs typeface="Times New Roman" pitchFamily="18" charset="0"/>
              </a:rPr>
              <a:t>, її виражають найчастіше в мм. </a:t>
            </a:r>
            <a:endParaRPr kumimoji="0" lang="ru-RU" sz="1500" b="0" i="0" u="none" strike="noStrike" cap="none" normalizeH="0" baseline="0" dirty="0" smtClean="0">
              <a:ln>
                <a:noFill/>
              </a:ln>
              <a:solidFill>
                <a:srgbClr val="0D0DE3"/>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В </a:t>
            </a:r>
            <a:r>
              <a:rPr kumimoji="0" lang="ru-RU" sz="1500" b="0" i="0" u="none" strike="noStrike" cap="none" normalizeH="0" baseline="0" dirty="0" err="1" smtClean="0">
                <a:ln>
                  <a:noFill/>
                </a:ln>
                <a:solidFill>
                  <a:schemeClr val="tx1"/>
                </a:solidFill>
                <a:effectLst/>
                <a:latin typeface="+mj-lt"/>
                <a:ea typeface="MS Mincho" pitchFamily="49" charset="-128"/>
                <a:cs typeface="Times New Roman" pitchFamily="18" charset="0"/>
              </a:rPr>
              <a:t>результаті</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mj-lt"/>
                <a:ea typeface="MS Mincho" pitchFamily="49" charset="-128"/>
                <a:cs typeface="Times New Roman" pitchFamily="18" charset="0"/>
              </a:rPr>
              <a:t>переміщення</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через тарілки </a:t>
            </a:r>
            <a:r>
              <a:rPr kumimoji="0" lang="ru-RU" sz="1500" b="0" i="0" u="none" strike="noStrike" cap="none" normalizeH="0" baseline="0" dirty="0" err="1" smtClean="0">
                <a:ln>
                  <a:noFill/>
                </a:ln>
                <a:solidFill>
                  <a:schemeClr val="tx1"/>
                </a:solidFill>
                <a:effectLst/>
                <a:latin typeface="+mj-lt"/>
                <a:ea typeface="MS Mincho" pitchFamily="49" charset="-128"/>
                <a:cs typeface="Times New Roman" pitchFamily="18" charset="0"/>
              </a:rPr>
              <a:t>речовина</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ru-RU" sz="1500" b="0" i="1" u="none" strike="noStrike" cap="none" normalizeH="0" baseline="0" dirty="0" err="1" smtClean="0">
                <a:ln>
                  <a:noFill/>
                </a:ln>
                <a:solidFill>
                  <a:srgbClr val="0000FF"/>
                </a:solidFill>
                <a:effectLst/>
                <a:latin typeface="+mj-lt"/>
                <a:ea typeface="MS Mincho" pitchFamily="49" charset="-128"/>
                <a:cs typeface="Times New Roman" pitchFamily="18" charset="0"/>
              </a:rPr>
              <a:t>розмивається</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по </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ряду</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mj-lt"/>
                <a:ea typeface="MS Mincho" pitchFamily="49" charset="-128"/>
                <a:cs typeface="Times New Roman" pitchFamily="18" charset="0"/>
              </a:rPr>
              <a:t>тарілок</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В </a:t>
            </a:r>
            <a:r>
              <a:rPr kumimoji="0" lang="ru-RU" sz="1500" b="0" i="0" u="none" strike="noStrike" cap="none" normalizeH="0" baseline="0" dirty="0" err="1" smtClean="0">
                <a:ln>
                  <a:noFill/>
                </a:ln>
                <a:solidFill>
                  <a:schemeClr val="tx1"/>
                </a:solidFill>
                <a:effectLst/>
                <a:latin typeface="+mj-lt"/>
                <a:ea typeface="MS Mincho" pitchFamily="49" charset="-128"/>
                <a:cs typeface="Times New Roman" pitchFamily="18" charset="0"/>
              </a:rPr>
              <a:t>середині</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mj-lt"/>
                <a:ea typeface="MS Mincho" pitchFamily="49" charset="-128"/>
                <a:cs typeface="Times New Roman" pitchFamily="18" charset="0"/>
              </a:rPr>
              <a:t>ц</a:t>
            </a:r>
            <a:r>
              <a:rPr kumimoji="0" lang="uk-UA" sz="1500" b="0" i="0" u="none" strike="noStrike" cap="none" normalizeH="0" baseline="0" dirty="0" err="1" smtClean="0">
                <a:ln>
                  <a:noFill/>
                </a:ln>
                <a:solidFill>
                  <a:schemeClr val="tx1"/>
                </a:solidFill>
                <a:effectLst/>
                <a:latin typeface="+mj-lt"/>
                <a:ea typeface="MS Mincho" pitchFamily="49" charset="-128"/>
                <a:cs typeface="Times New Roman" pitchFamily="18" charset="0"/>
              </a:rPr>
              <a:t>ього</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ряду</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chemeClr val="tx1"/>
                </a:solidFill>
                <a:effectLst/>
                <a:latin typeface="+mj-lt"/>
                <a:ea typeface="MS Mincho" pitchFamily="49" charset="-128"/>
                <a:cs typeface="Times New Roman" pitchFamily="18" charset="0"/>
              </a:rPr>
              <a:t>концентрація</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визначуваної речовини</a:t>
            </a:r>
            <a:r>
              <a:rPr kumimoji="0" lang="ru-RU" sz="1500" b="0" i="0" u="none" strike="noStrike" cap="none" normalizeH="0" baseline="0" dirty="0" smtClean="0">
                <a:ln>
                  <a:noFill/>
                </a:ln>
                <a:solidFill>
                  <a:schemeClr val="tx1"/>
                </a:solidFill>
                <a:effectLst/>
                <a:latin typeface="+mj-lt"/>
                <a:ea typeface="MS Mincho" pitchFamily="49" charset="-128"/>
                <a:cs typeface="Times New Roman" pitchFamily="18" charset="0"/>
              </a:rPr>
              <a:t> максим</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альна. </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Чим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менше</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відношення</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кількості</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тарілок</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на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яких</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розмивається</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речовина</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до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загальної</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кількості</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тарілок</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які</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пройшла</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речовина</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тим</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ефективніша</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 колонка.</a:t>
            </a:r>
            <a:endParaRPr kumimoji="0" lang="ru-RU" sz="15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sng" strike="noStrike" cap="none" normalizeH="0" baseline="0" dirty="0" smtClean="0">
                <a:ln>
                  <a:noFill/>
                </a:ln>
                <a:solidFill>
                  <a:schemeClr val="tx1"/>
                </a:solidFill>
                <a:effectLst/>
                <a:latin typeface="+mj-lt"/>
                <a:ea typeface="Calibri" pitchFamily="34" charset="0"/>
                <a:cs typeface="Times New Roman" pitchFamily="18" charset="0"/>
              </a:rPr>
              <a:t>Ефективність колонки вимірюється числом теоретичних тарілок</a:t>
            </a:r>
            <a:r>
              <a:rPr kumimoji="0" lang="ru-RU" sz="1500" b="0" i="0" u="sng"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0" u="sng" strike="noStrike" cap="none" normalizeH="0" baseline="0" dirty="0" smtClean="0">
                <a:ln>
                  <a:noFill/>
                </a:ln>
                <a:solidFill>
                  <a:schemeClr val="tx1"/>
                </a:solidFill>
                <a:effectLst/>
                <a:latin typeface="+mj-lt"/>
                <a:ea typeface="Calibri" pitchFamily="34" charset="0"/>
                <a:cs typeface="Times New Roman" pitchFamily="18" charset="0"/>
              </a:rPr>
              <a:t>і вона тим вище, чим вужчий </a:t>
            </a:r>
            <a:r>
              <a:rPr kumimoji="0" lang="ru-RU" sz="1500" b="0" i="0" u="sng" strike="noStrike" cap="none" normalizeH="0" baseline="0" dirty="0" err="1" smtClean="0">
                <a:ln>
                  <a:noFill/>
                </a:ln>
                <a:solidFill>
                  <a:schemeClr val="tx1"/>
                </a:solidFill>
                <a:effectLst/>
                <a:latin typeface="+mj-lt"/>
                <a:ea typeface="Calibri" pitchFamily="34" charset="0"/>
                <a:cs typeface="Times New Roman" pitchFamily="18" charset="0"/>
              </a:rPr>
              <a:t>хроматографічний</a:t>
            </a:r>
            <a:r>
              <a:rPr kumimoji="0" lang="ru-RU" sz="1500" b="0" i="0" u="sng"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0" u="sng" strike="noStrike" cap="none" normalizeH="0" baseline="0" dirty="0" smtClean="0">
                <a:ln>
                  <a:noFill/>
                </a:ln>
                <a:solidFill>
                  <a:schemeClr val="tx1"/>
                </a:solidFill>
                <a:effectLst/>
                <a:latin typeface="+mj-lt"/>
                <a:ea typeface="Calibri" pitchFamily="34" charset="0"/>
                <a:cs typeface="Times New Roman" pitchFamily="18" charset="0"/>
              </a:rPr>
              <a:t>пік. </a:t>
            </a:r>
            <a:endParaRPr kumimoji="0" lang="uk-UA" sz="1500" b="0" i="0" u="sng" strike="noStrike" cap="none" normalizeH="0" baseline="0" dirty="0" smtClean="0">
              <a:ln>
                <a:noFill/>
              </a:ln>
              <a:solidFill>
                <a:schemeClr val="tx1"/>
              </a:solidFill>
              <a:effectLst/>
              <a:latin typeface="+mj-lt"/>
            </a:endParaRPr>
          </a:p>
        </p:txBody>
      </p:sp>
      <p:sp>
        <p:nvSpPr>
          <p:cNvPr id="7" name="Прямоугольник 6"/>
          <p:cNvSpPr/>
          <p:nvPr/>
        </p:nvSpPr>
        <p:spPr>
          <a:xfrm>
            <a:off x="2500298" y="500042"/>
            <a:ext cx="6357966" cy="646331"/>
          </a:xfrm>
          <a:prstGeom prst="rect">
            <a:avLst/>
          </a:prstGeom>
        </p:spPr>
        <p:txBody>
          <a:bodyPr wrap="square">
            <a:spAutoFit/>
          </a:bodyPr>
          <a:lstStyle/>
          <a:p>
            <a:pPr algn="r"/>
            <a:r>
              <a:rPr lang="uk-UA" b="1" dirty="0" smtClean="0"/>
              <a:t>Ефективність хроматографічного розділення. </a:t>
            </a:r>
            <a:endParaRPr lang="en-US" b="1" dirty="0" smtClean="0"/>
          </a:p>
          <a:p>
            <a:pPr algn="r"/>
            <a:r>
              <a:rPr lang="uk-UA" b="1" dirty="0" smtClean="0"/>
              <a:t>Теорія еквівалентних тарілок</a:t>
            </a:r>
            <a:endParaRPr lang="ru-RU" dirty="0"/>
          </a:p>
        </p:txBody>
      </p:sp>
      <p:cxnSp>
        <p:nvCxnSpPr>
          <p:cNvPr id="8" name="Прямая соединительная линия 7"/>
          <p:cNvCxnSpPr/>
          <p:nvPr/>
        </p:nvCxnSpPr>
        <p:spPr>
          <a:xfrm>
            <a:off x="214282" y="2786058"/>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3622915" name="AutoShape 3"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21889" name="Rectangle 1"/>
          <p:cNvSpPr>
            <a:spLocks noChangeArrowheads="1"/>
          </p:cNvSpPr>
          <p:nvPr/>
        </p:nvSpPr>
        <p:spPr bwMode="auto">
          <a:xfrm>
            <a:off x="428596" y="1159433"/>
            <a:ext cx="8215338" cy="17081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FF0000"/>
                </a:solidFill>
                <a:effectLst/>
                <a:latin typeface="+mj-lt"/>
                <a:ea typeface="MS Mincho" pitchFamily="49" charset="-128"/>
                <a:cs typeface="Times New Roman" pitchFamily="18" charset="0"/>
              </a:rPr>
              <a:t>Число теоретичних тарілок </a:t>
            </a:r>
            <a:r>
              <a:rPr kumimoji="0" lang="en-US" sz="1500" b="1" i="0" u="none" strike="noStrike" cap="none" normalizeH="0" baseline="0" dirty="0" smtClean="0">
                <a:ln>
                  <a:noFill/>
                </a:ln>
                <a:solidFill>
                  <a:srgbClr val="FF0000"/>
                </a:solidFill>
                <a:effectLst/>
                <a:latin typeface="+mj-lt"/>
                <a:ea typeface="MS Mincho" pitchFamily="49" charset="-128"/>
                <a:cs typeface="Times New Roman" pitchFamily="18" charset="0"/>
              </a:rPr>
              <a:t>n</a:t>
            </a:r>
            <a:r>
              <a:rPr kumimoji="0" lang="uk-UA" sz="1500" b="0" i="0" u="none" strike="noStrike" cap="none" normalizeH="0" baseline="0" dirty="0" smtClean="0">
                <a:ln>
                  <a:noFill/>
                </a:ln>
                <a:solidFill>
                  <a:srgbClr val="FF0000"/>
                </a:solidFill>
                <a:effectLst/>
                <a:latin typeface="+mj-lt"/>
                <a:ea typeface="MS Mincho" pitchFamily="49" charset="-128"/>
                <a:cs typeface="Times New Roman" pitchFamily="18" charset="0"/>
              </a:rPr>
              <a:t> і </a:t>
            </a:r>
            <a:r>
              <a:rPr kumimoji="0" lang="uk-UA" sz="1500" b="1" i="0" u="none" strike="noStrike" cap="none" normalizeH="0" baseline="0" dirty="0" smtClean="0">
                <a:ln>
                  <a:noFill/>
                </a:ln>
                <a:solidFill>
                  <a:srgbClr val="FF0000"/>
                </a:solidFill>
                <a:effectLst/>
                <a:latin typeface="+mj-lt"/>
                <a:ea typeface="MS Mincho" pitchFamily="49" charset="-128"/>
                <a:cs typeface="Times New Roman" pitchFamily="18" charset="0"/>
              </a:rPr>
              <a:t>ВЕТТ </a:t>
            </a:r>
            <a:r>
              <a:rPr kumimoji="0" lang="uk-UA" sz="1500" b="0" i="1" u="none" strike="noStrike" cap="none" normalizeH="0" baseline="0" dirty="0" smtClean="0">
                <a:ln>
                  <a:noFill/>
                </a:ln>
                <a:solidFill>
                  <a:srgbClr val="FF0000"/>
                </a:solidFill>
                <a:effectLst/>
                <a:latin typeface="+mj-lt"/>
                <a:ea typeface="MS Mincho" pitchFamily="49" charset="-128"/>
                <a:cs typeface="Times New Roman" pitchFamily="18" charset="0"/>
              </a:rPr>
              <a:t>(Н)</a:t>
            </a:r>
            <a:r>
              <a:rPr kumimoji="0" lang="uk-UA" sz="1500" b="1" i="0" u="none" strike="noStrike" cap="none" normalizeH="0" baseline="0" dirty="0" smtClean="0">
                <a:ln>
                  <a:noFill/>
                </a:ln>
                <a:solidFill>
                  <a:srgbClr val="FF0000"/>
                </a:solidFill>
                <a:effectLst/>
                <a:latin typeface="+mj-lt"/>
                <a:ea typeface="MS Mincho" pitchFamily="49" charset="-128"/>
                <a:cs typeface="Times New Roman" pitchFamily="18" charset="0"/>
              </a:rPr>
              <a:t> </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величини, які кількісно характеризують процес розмивання хроматографічної зони певної речовини, тобто </a:t>
            </a:r>
            <a:r>
              <a:rPr kumimoji="0" lang="uk-UA" sz="1500" b="0" i="1" u="none" strike="noStrike" cap="none" normalizeH="0" baseline="0" dirty="0" smtClean="0">
                <a:ln>
                  <a:noFill/>
                </a:ln>
                <a:solidFill>
                  <a:srgbClr val="0000FF"/>
                </a:solidFill>
                <a:effectLst/>
                <a:latin typeface="+mj-lt"/>
                <a:ea typeface="MS Mincho" pitchFamily="49" charset="-128"/>
                <a:cs typeface="Times New Roman" pitchFamily="18" charset="0"/>
              </a:rPr>
              <a:t>ефективність роботи хроматографічної колонки.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H</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(ВЕТТ) є мірою ефективності роботи колонки.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Роздільна здатність хроматографічної колонки збільшується зі зменшенням ВЕТТ.</a:t>
            </a:r>
            <a:endParaRPr kumimoji="0" lang="ru-RU" sz="1500" b="0" i="1" u="sng"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Якщо загальна довжина колонки </a:t>
            </a:r>
            <a:r>
              <a:rPr kumimoji="0" lang="en-US" sz="1500" b="0" i="1" u="none" strike="noStrike" cap="none" normalizeH="0" baseline="0" dirty="0" smtClean="0">
                <a:ln>
                  <a:noFill/>
                </a:ln>
                <a:solidFill>
                  <a:schemeClr val="tx1"/>
                </a:solidFill>
                <a:effectLst/>
                <a:latin typeface="+mj-lt"/>
                <a:ea typeface="MS Mincho" pitchFamily="49" charset="-128"/>
                <a:cs typeface="Times New Roman" pitchFamily="18" charset="0"/>
              </a:rPr>
              <a:t>l</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то вона складається з </a:t>
            </a:r>
            <a:r>
              <a:rPr kumimoji="0" lang="en-US" sz="1500" b="0" i="1" u="none" strike="noStrike" cap="none" normalizeH="0" baseline="0" dirty="0" smtClean="0">
                <a:ln>
                  <a:noFill/>
                </a:ln>
                <a:solidFill>
                  <a:schemeClr val="tx1"/>
                </a:solidFill>
                <a:effectLst/>
                <a:latin typeface="+mj-lt"/>
                <a:ea typeface="MS Mincho" pitchFamily="49" charset="-128"/>
                <a:cs typeface="Times New Roman" pitchFamily="18" charset="0"/>
              </a:rPr>
              <a:t>n</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теоретичних тарілок:</a:t>
            </a:r>
            <a:endParaRPr kumimoji="0" lang="uk-UA" sz="1500" b="0" i="0" u="none" strike="noStrike" cap="none" normalizeH="0" baseline="0" dirty="0" smtClean="0">
              <a:ln>
                <a:noFill/>
              </a:ln>
              <a:solidFill>
                <a:schemeClr val="tx1"/>
              </a:solidFill>
              <a:effectLst/>
              <a:latin typeface="+mj-lt"/>
            </a:endParaRPr>
          </a:p>
        </p:txBody>
      </p:sp>
      <p:sp>
        <p:nvSpPr>
          <p:cNvPr id="7" name="Прямоугольник 6"/>
          <p:cNvSpPr/>
          <p:nvPr/>
        </p:nvSpPr>
        <p:spPr>
          <a:xfrm>
            <a:off x="2500298" y="500042"/>
            <a:ext cx="6357966" cy="646331"/>
          </a:xfrm>
          <a:prstGeom prst="rect">
            <a:avLst/>
          </a:prstGeom>
        </p:spPr>
        <p:txBody>
          <a:bodyPr wrap="square">
            <a:spAutoFit/>
          </a:bodyPr>
          <a:lstStyle/>
          <a:p>
            <a:pPr algn="r"/>
            <a:r>
              <a:rPr lang="uk-UA" b="1" dirty="0" smtClean="0"/>
              <a:t>Ефективність хроматографічного розділення. </a:t>
            </a:r>
            <a:endParaRPr lang="en-US" b="1" dirty="0" smtClean="0"/>
          </a:p>
          <a:p>
            <a:pPr algn="r"/>
            <a:r>
              <a:rPr lang="uk-UA" b="1" dirty="0" smtClean="0"/>
              <a:t>Теорія еквівалентних тарілок</a:t>
            </a:r>
            <a:endParaRPr lang="ru-RU" dirty="0"/>
          </a:p>
        </p:txBody>
      </p:sp>
      <p:sp>
        <p:nvSpPr>
          <p:cNvPr id="362189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621890" name="Object 2"/>
          <p:cNvGraphicFramePr>
            <a:graphicFrameLocks noChangeAspect="1"/>
          </p:cNvGraphicFramePr>
          <p:nvPr/>
        </p:nvGraphicFramePr>
        <p:xfrm>
          <a:off x="7643834" y="2357430"/>
          <a:ext cx="734791" cy="642942"/>
        </p:xfrm>
        <a:graphic>
          <a:graphicData uri="http://schemas.openxmlformats.org/presentationml/2006/ole">
            <mc:AlternateContent xmlns:mc="http://schemas.openxmlformats.org/markup-compatibility/2006">
              <mc:Choice xmlns:v="urn:schemas-microsoft-com:vml" Requires="v">
                <p:oleObj spid="_x0000_s2053" name="Equation" r:id="rId3" imgW="444307" imgH="393529" progId="">
                  <p:embed/>
                </p:oleObj>
              </mc:Choice>
              <mc:Fallback>
                <p:oleObj name="Equation" r:id="rId3" imgW="444307" imgH="393529"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43834" y="2357430"/>
                        <a:ext cx="734791"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21892" name="Rectangle 4"/>
          <p:cNvSpPr>
            <a:spLocks noChangeArrowheads="1"/>
          </p:cNvSpPr>
          <p:nvPr/>
        </p:nvSpPr>
        <p:spPr bwMode="auto">
          <a:xfrm>
            <a:off x="357158" y="3071810"/>
            <a:ext cx="864399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При однаковій довжині колонок </a:t>
            </a:r>
            <a:r>
              <a:rPr kumimoji="0" lang="en-US" sz="1500" b="1" i="1" u="none" strike="noStrike" cap="none" normalizeH="0" baseline="0" dirty="0" smtClean="0">
                <a:ln>
                  <a:noFill/>
                </a:ln>
                <a:solidFill>
                  <a:schemeClr val="tx1"/>
                </a:solidFill>
                <a:effectLst/>
                <a:latin typeface="+mj-lt"/>
                <a:ea typeface="MS Mincho" pitchFamily="49" charset="-128"/>
                <a:cs typeface="Times New Roman" pitchFamily="18" charset="0"/>
              </a:rPr>
              <a:t>l</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ефективнішою є та, яка має більше тарілок </a:t>
            </a:r>
            <a:r>
              <a:rPr kumimoji="0" lang="en-US" sz="1500" b="1" i="1" u="none" strike="noStrike" cap="none" normalizeH="0" baseline="0" dirty="0" smtClean="0">
                <a:ln>
                  <a:noFill/>
                </a:ln>
                <a:solidFill>
                  <a:schemeClr val="tx1"/>
                </a:solidFill>
                <a:effectLst/>
                <a:latin typeface="+mj-lt"/>
                <a:ea typeface="MS Mincho" pitchFamily="49" charset="-128"/>
                <a:cs typeface="Times New Roman" pitchFamily="18" charset="0"/>
              </a:rPr>
              <a:t>n</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і, відповідно, меншу величину </a:t>
            </a:r>
            <a:r>
              <a:rPr kumimoji="0" lang="uk-UA" sz="1500" b="1" i="1" u="none" strike="noStrike" cap="none" normalizeH="0" baseline="0" dirty="0" smtClean="0">
                <a:ln>
                  <a:noFill/>
                </a:ln>
                <a:solidFill>
                  <a:schemeClr val="tx1"/>
                </a:solidFill>
                <a:effectLst/>
                <a:latin typeface="+mj-lt"/>
                <a:ea typeface="MS Mincho" pitchFamily="49" charset="-128"/>
                <a:cs typeface="Times New Roman" pitchFamily="18" charset="0"/>
              </a:rPr>
              <a:t>Н</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Чим менша </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BETT</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тим менше розмивання піка і тим вища ефективність розділення. </a:t>
            </a:r>
            <a:r>
              <a:rPr kumimoji="0" lang="uk-UA" sz="1500" b="0" i="0" u="none" strike="noStrike" cap="none" normalizeH="0" baseline="0" dirty="0" smtClean="0">
                <a:ln>
                  <a:noFill/>
                </a:ln>
                <a:solidFill>
                  <a:schemeClr val="tx1"/>
                </a:solidFill>
                <a:effectLst/>
                <a:latin typeface="+mj-lt"/>
                <a:ea typeface="TimesNewRomanPSMT+1"/>
                <a:cs typeface="Times New Roman" pitchFamily="18" charset="0"/>
              </a:rPr>
              <a:t>Система вважається ефективною, якщо 1 м колонки має 1000 теоретичних тарілок, тобто при Н = 1 мм. Збільшуючи в два рази довжину колонки, ми збільшуємо ступінь розділення в </a:t>
            </a:r>
            <a:r>
              <a:rPr kumimoji="0" lang="en-US" sz="1500" b="0" i="0" u="none" strike="noStrike" cap="none" normalizeH="0" baseline="0" dirty="0" smtClean="0">
                <a:ln>
                  <a:noFill/>
                </a:ln>
                <a:solidFill>
                  <a:schemeClr val="tx1"/>
                </a:solidFill>
                <a:effectLst/>
                <a:latin typeface="+mj-lt"/>
                <a:ea typeface="TimesNewRomanPSMT+1"/>
                <a:cs typeface="Times New Roman" pitchFamily="18" charset="0"/>
              </a:rPr>
              <a:t>n</a:t>
            </a:r>
            <a:r>
              <a:rPr kumimoji="0" lang="uk-UA" sz="1500" b="0" i="0" u="none" strike="noStrike" cap="none" normalizeH="0" baseline="0" dirty="0" smtClean="0">
                <a:ln>
                  <a:noFill/>
                </a:ln>
                <a:solidFill>
                  <a:schemeClr val="tx1"/>
                </a:solidFill>
                <a:effectLst/>
                <a:latin typeface="+mj-lt"/>
                <a:ea typeface="TimesNewRomanPSMT+1"/>
                <a:cs typeface="Times New Roman" pitchFamily="18" charset="0"/>
              </a:rPr>
              <a:t> разів.</a:t>
            </a:r>
            <a:endPar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Згідно з теорією еквівалентних тарілок названі параметри можна розраховувати за  рівняннями:</a:t>
            </a:r>
            <a:r>
              <a:rPr kumimoji="0" lang="ru-RU" sz="1500" b="0" i="0" u="none" strike="noStrike" cap="none" normalizeH="0" baseline="0" dirty="0" smtClean="0">
                <a:ln>
                  <a:noFill/>
                </a:ln>
                <a:solidFill>
                  <a:schemeClr val="tx1"/>
                </a:solidFill>
                <a:effectLst/>
                <a:latin typeface="+mj-lt"/>
              </a:rPr>
              <a:t> </a:t>
            </a:r>
          </a:p>
        </p:txBody>
      </p:sp>
      <p:sp>
        <p:nvSpPr>
          <p:cNvPr id="362189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621893" name="Object 5"/>
          <p:cNvGraphicFramePr>
            <a:graphicFrameLocks noChangeAspect="1"/>
          </p:cNvGraphicFramePr>
          <p:nvPr/>
        </p:nvGraphicFramePr>
        <p:xfrm>
          <a:off x="785786" y="4572008"/>
          <a:ext cx="1501264" cy="785818"/>
        </p:xfrm>
        <a:graphic>
          <a:graphicData uri="http://schemas.openxmlformats.org/presentationml/2006/ole">
            <mc:AlternateContent xmlns:mc="http://schemas.openxmlformats.org/markup-compatibility/2006">
              <mc:Choice xmlns:v="urn:schemas-microsoft-com:vml" Requires="v">
                <p:oleObj spid="_x0000_s2054" name="Equation" r:id="rId5" imgW="1002865" imgH="545863" progId="">
                  <p:embed/>
                </p:oleObj>
              </mc:Choice>
              <mc:Fallback>
                <p:oleObj name="Equation" r:id="rId5" imgW="1002865" imgH="545863"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786" y="4572008"/>
                        <a:ext cx="1501264"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2189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621895" name="Object 7"/>
          <p:cNvGraphicFramePr>
            <a:graphicFrameLocks noChangeAspect="1"/>
          </p:cNvGraphicFramePr>
          <p:nvPr/>
        </p:nvGraphicFramePr>
        <p:xfrm>
          <a:off x="785786" y="5357826"/>
          <a:ext cx="1318576" cy="785818"/>
        </p:xfrm>
        <a:graphic>
          <a:graphicData uri="http://schemas.openxmlformats.org/presentationml/2006/ole">
            <mc:AlternateContent xmlns:mc="http://schemas.openxmlformats.org/markup-compatibility/2006">
              <mc:Choice xmlns:v="urn:schemas-microsoft-com:vml" Requires="v">
                <p:oleObj spid="_x0000_s2055" name="Equation" r:id="rId7" imgW="787400" imgH="469900" progId="">
                  <p:embed/>
                </p:oleObj>
              </mc:Choice>
              <mc:Fallback>
                <p:oleObj name="Equation" r:id="rId7" imgW="787400" imgH="469900"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5786" y="5357826"/>
                        <a:ext cx="1318576"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Прямоугольник 14"/>
          <p:cNvSpPr/>
          <p:nvPr/>
        </p:nvSpPr>
        <p:spPr>
          <a:xfrm>
            <a:off x="2428860" y="4643446"/>
            <a:ext cx="4572000" cy="954107"/>
          </a:xfrm>
          <a:prstGeom prst="rect">
            <a:avLst/>
          </a:prstGeom>
        </p:spPr>
        <p:txBody>
          <a:bodyPr>
            <a:spAutoFit/>
          </a:bodyPr>
          <a:lstStyle/>
          <a:p>
            <a:r>
              <a:rPr lang="uk-UA" sz="1400" i="1" dirty="0" smtClean="0">
                <a:solidFill>
                  <a:srgbClr val="0000FF"/>
                </a:solidFill>
                <a:latin typeface="+mj-lt"/>
              </a:rPr>
              <a:t>де </a:t>
            </a:r>
            <a:r>
              <a:rPr lang="en-US" sz="1400" i="1" dirty="0" err="1" smtClean="0">
                <a:solidFill>
                  <a:srgbClr val="0000FF"/>
                </a:solidFill>
                <a:latin typeface="+mj-lt"/>
              </a:rPr>
              <a:t>V</a:t>
            </a:r>
            <a:r>
              <a:rPr lang="en-US" sz="1400" i="1" baseline="-25000" dirty="0" err="1" smtClean="0">
                <a:solidFill>
                  <a:srgbClr val="0000FF"/>
                </a:solidFill>
                <a:latin typeface="+mj-lt"/>
              </a:rPr>
              <a:t>r</a:t>
            </a:r>
            <a:r>
              <a:rPr lang="en-US" sz="1400" i="1" baseline="-25000" dirty="0" smtClean="0">
                <a:solidFill>
                  <a:srgbClr val="0000FF"/>
                </a:solidFill>
                <a:latin typeface="+mj-lt"/>
              </a:rPr>
              <a:t> </a:t>
            </a:r>
            <a:r>
              <a:rPr lang="uk-UA" sz="1400" i="1" dirty="0" smtClean="0">
                <a:solidFill>
                  <a:srgbClr val="0000FF"/>
                </a:solidFill>
                <a:latin typeface="+mj-lt"/>
              </a:rPr>
              <a:t>– об’єм утримування, </a:t>
            </a:r>
            <a:r>
              <a:rPr lang="uk-UA" sz="1400" i="1" dirty="0" err="1" smtClean="0">
                <a:solidFill>
                  <a:srgbClr val="0000FF"/>
                </a:solidFill>
                <a:latin typeface="+mj-lt"/>
              </a:rPr>
              <a:t>мл</a:t>
            </a:r>
            <a:r>
              <a:rPr lang="uk-UA" sz="1400" i="1" dirty="0" smtClean="0">
                <a:solidFill>
                  <a:srgbClr val="0000FF"/>
                </a:solidFill>
                <a:latin typeface="+mj-lt"/>
              </a:rPr>
              <a:t>,  </a:t>
            </a:r>
            <a:r>
              <a:rPr lang="en-US" sz="1400" i="1" dirty="0" smtClean="0">
                <a:solidFill>
                  <a:srgbClr val="0000FF"/>
                </a:solidFill>
                <a:latin typeface="+mj-lt"/>
              </a:rPr>
              <a:t>W</a:t>
            </a:r>
            <a:r>
              <a:rPr lang="uk-UA" sz="1400" i="1" dirty="0" smtClean="0">
                <a:solidFill>
                  <a:srgbClr val="0000FF"/>
                </a:solidFill>
                <a:latin typeface="+mj-lt"/>
              </a:rPr>
              <a:t> – ширина кривої елюювання в  нижній частині в основі, також виражена відповідно </a:t>
            </a:r>
            <a:r>
              <a:rPr lang="uk-UA" sz="1400" i="1" dirty="0" err="1" smtClean="0">
                <a:solidFill>
                  <a:srgbClr val="0000FF"/>
                </a:solidFill>
                <a:latin typeface="+mj-lt"/>
              </a:rPr>
              <a:t>мл</a:t>
            </a:r>
            <a:r>
              <a:rPr lang="uk-UA" sz="1400" i="1" dirty="0" smtClean="0">
                <a:solidFill>
                  <a:srgbClr val="0000FF"/>
                </a:solidFill>
                <a:latin typeface="+mj-lt"/>
              </a:rPr>
              <a:t>, </a:t>
            </a:r>
            <a:r>
              <a:rPr lang="en-US" sz="1400" i="1" dirty="0" smtClean="0">
                <a:solidFill>
                  <a:srgbClr val="0000FF"/>
                </a:solidFill>
                <a:latin typeface="+mj-lt"/>
              </a:rPr>
              <a:t>W</a:t>
            </a:r>
            <a:r>
              <a:rPr lang="uk-UA" sz="1400" i="1" baseline="-25000" dirty="0" smtClean="0">
                <a:solidFill>
                  <a:srgbClr val="0000FF"/>
                </a:solidFill>
                <a:latin typeface="+mj-lt"/>
              </a:rPr>
              <a:t>0,5 </a:t>
            </a:r>
            <a:r>
              <a:rPr lang="uk-UA" sz="1400" i="1" dirty="0" smtClean="0">
                <a:solidFill>
                  <a:srgbClr val="0000FF"/>
                </a:solidFill>
                <a:latin typeface="+mj-lt"/>
              </a:rPr>
              <a:t>–</a:t>
            </a:r>
            <a:r>
              <a:rPr lang="uk-UA" sz="1400" i="1" baseline="-25000" dirty="0" smtClean="0">
                <a:solidFill>
                  <a:srgbClr val="0000FF"/>
                </a:solidFill>
                <a:latin typeface="+mj-lt"/>
              </a:rPr>
              <a:t> </a:t>
            </a:r>
            <a:r>
              <a:rPr lang="uk-UA" sz="1400" i="1" dirty="0" smtClean="0">
                <a:solidFill>
                  <a:srgbClr val="0000FF"/>
                </a:solidFill>
                <a:latin typeface="+mj-lt"/>
              </a:rPr>
              <a:t>ширина кривої елюювання на половині  висоти, </a:t>
            </a:r>
            <a:r>
              <a:rPr lang="uk-UA" sz="1400" i="1" dirty="0" err="1" smtClean="0">
                <a:solidFill>
                  <a:srgbClr val="0000FF"/>
                </a:solidFill>
                <a:latin typeface="+mj-lt"/>
              </a:rPr>
              <a:t>мл</a:t>
            </a:r>
            <a:endParaRPr lang="ru-RU" sz="1400" i="1" dirty="0">
              <a:solidFill>
                <a:srgbClr val="0000FF"/>
              </a:solidFill>
              <a:latin typeface="+mj-lt"/>
            </a:endParaRPr>
          </a:p>
        </p:txBody>
      </p:sp>
      <p:sp>
        <p:nvSpPr>
          <p:cNvPr id="3621898" name="AutoShape 10"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58785" name="Rectangle 1"/>
          <p:cNvSpPr>
            <a:spLocks noChangeArrowheads="1"/>
          </p:cNvSpPr>
          <p:nvPr/>
        </p:nvSpPr>
        <p:spPr bwMode="auto">
          <a:xfrm>
            <a:off x="218949" y="1352877"/>
            <a:ext cx="8706101"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Якщо крива елюювання зареєстрована в координатах або </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a:t>
            </a: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С – </a:t>
            </a:r>
            <a:r>
              <a:rPr kumimoji="0" lang="en-US" sz="1500" b="0" i="0" u="none" strike="noStrike" cap="none" normalizeH="0" baseline="0" dirty="0" smtClean="0">
                <a:ln>
                  <a:noFill/>
                </a:ln>
                <a:solidFill>
                  <a:srgbClr val="0000FF"/>
                </a:solidFill>
                <a:effectLst/>
                <a:latin typeface="+mj-lt"/>
                <a:ea typeface="MS Mincho" pitchFamily="49" charset="-128"/>
                <a:cs typeface="Times New Roman" pitchFamily="18" charset="0"/>
              </a:rPr>
              <a:t>t</a:t>
            </a:r>
            <a:r>
              <a:rPr kumimoji="0" lang="ru-RU" sz="1500" b="0" i="0" u="none" strike="noStrike" cap="none" normalizeH="0" baseline="0" dirty="0" smtClean="0">
                <a:ln>
                  <a:noFill/>
                </a:ln>
                <a:solidFill>
                  <a:srgbClr val="0000FF"/>
                </a:solidFill>
                <a:effectLst/>
                <a:latin typeface="+mj-lt"/>
                <a:ea typeface="MS Mincho" pitchFamily="49" charset="-128"/>
                <a:cs typeface="Times New Roman" pitchFamily="18" charset="0"/>
              </a:rPr>
              <a:t>”</a:t>
            </a: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 то рівняння набувають вигляду:</a:t>
            </a:r>
            <a:endParaRPr kumimoji="0" lang="uk-UA" sz="1500" b="0" i="0" u="none" strike="noStrike" cap="none" normalizeH="0" baseline="0" dirty="0" smtClean="0">
              <a:ln>
                <a:noFill/>
              </a:ln>
              <a:solidFill>
                <a:srgbClr val="0000FF"/>
              </a:solidFill>
              <a:effectLst/>
              <a:latin typeface="+mj-lt"/>
            </a:endParaRPr>
          </a:p>
        </p:txBody>
      </p:sp>
      <p:sp>
        <p:nvSpPr>
          <p:cNvPr id="7" name="Прямоугольник 6"/>
          <p:cNvSpPr/>
          <p:nvPr/>
        </p:nvSpPr>
        <p:spPr>
          <a:xfrm>
            <a:off x="2500298" y="500042"/>
            <a:ext cx="6357966" cy="646331"/>
          </a:xfrm>
          <a:prstGeom prst="rect">
            <a:avLst/>
          </a:prstGeom>
        </p:spPr>
        <p:txBody>
          <a:bodyPr wrap="square">
            <a:spAutoFit/>
          </a:bodyPr>
          <a:lstStyle/>
          <a:p>
            <a:pPr algn="r"/>
            <a:r>
              <a:rPr lang="uk-UA" b="1" dirty="0" smtClean="0"/>
              <a:t>Ефективність хроматографічного розділення. </a:t>
            </a:r>
            <a:endParaRPr lang="en-US" b="1" dirty="0" smtClean="0"/>
          </a:p>
          <a:p>
            <a:pPr algn="r"/>
            <a:r>
              <a:rPr lang="uk-UA" b="1" dirty="0" smtClean="0"/>
              <a:t>Теорія еквівалентних тарілок</a:t>
            </a:r>
            <a:endParaRPr lang="ru-RU" dirty="0"/>
          </a:p>
        </p:txBody>
      </p:sp>
      <p:sp>
        <p:nvSpPr>
          <p:cNvPr id="395878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958786" name="Object 2"/>
          <p:cNvGraphicFramePr>
            <a:graphicFrameLocks noChangeAspect="1"/>
          </p:cNvGraphicFramePr>
          <p:nvPr/>
        </p:nvGraphicFramePr>
        <p:xfrm>
          <a:off x="1000099" y="1714488"/>
          <a:ext cx="1774221" cy="928694"/>
        </p:xfrm>
        <a:graphic>
          <a:graphicData uri="http://schemas.openxmlformats.org/presentationml/2006/ole">
            <mc:AlternateContent xmlns:mc="http://schemas.openxmlformats.org/markup-compatibility/2006">
              <mc:Choice xmlns:v="urn:schemas-microsoft-com:vml" Requires="v">
                <p:oleObj spid="_x0000_s3078" name="Equation" r:id="rId3" imgW="1002865" imgH="545863" progId="">
                  <p:embed/>
                </p:oleObj>
              </mc:Choice>
              <mc:Fallback>
                <p:oleObj name="Equation" r:id="rId3" imgW="1002865" imgH="545863"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0099" y="1714488"/>
                        <a:ext cx="1774221" cy="9286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58789"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958788" name="Object 4"/>
          <p:cNvGraphicFramePr>
            <a:graphicFrameLocks noChangeAspect="1"/>
          </p:cNvGraphicFramePr>
          <p:nvPr/>
        </p:nvGraphicFramePr>
        <p:xfrm>
          <a:off x="3786182" y="1785926"/>
          <a:ext cx="1305257" cy="785818"/>
        </p:xfrm>
        <a:graphic>
          <a:graphicData uri="http://schemas.openxmlformats.org/presentationml/2006/ole">
            <mc:AlternateContent xmlns:mc="http://schemas.openxmlformats.org/markup-compatibility/2006">
              <mc:Choice xmlns:v="urn:schemas-microsoft-com:vml" Requires="v">
                <p:oleObj spid="_x0000_s3079" name="Equation" r:id="rId5" imgW="774364" imgH="469696" progId="">
                  <p:embed/>
                </p:oleObj>
              </mc:Choice>
              <mc:Fallback>
                <p:oleObj name="Equation" r:id="rId5" imgW="774364" imgH="469696"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6182" y="1785926"/>
                        <a:ext cx="1305257"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2" name="Прямая соединительная линия 11"/>
          <p:cNvCxnSpPr/>
          <p:nvPr/>
        </p:nvCxnSpPr>
        <p:spPr>
          <a:xfrm>
            <a:off x="285720" y="2714620"/>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15" name="Прямоугольник 14"/>
          <p:cNvSpPr/>
          <p:nvPr/>
        </p:nvSpPr>
        <p:spPr>
          <a:xfrm>
            <a:off x="285720" y="2786058"/>
            <a:ext cx="8572560" cy="323165"/>
          </a:xfrm>
          <a:prstGeom prst="rect">
            <a:avLst/>
          </a:prstGeom>
        </p:spPr>
        <p:txBody>
          <a:bodyPr wrap="square">
            <a:spAutoFit/>
          </a:bodyPr>
          <a:lstStyle/>
          <a:p>
            <a:r>
              <a:rPr lang="uk-UA" sz="1500" dirty="0" smtClean="0">
                <a:solidFill>
                  <a:srgbClr val="0000FF"/>
                </a:solidFill>
                <a:latin typeface="+mj-lt"/>
              </a:rPr>
              <a:t>Якщо крива елюювання зареєстрована в координатах “С – </a:t>
            </a:r>
            <a:r>
              <a:rPr lang="en-US" sz="1500" dirty="0" smtClean="0">
                <a:solidFill>
                  <a:srgbClr val="0000FF"/>
                </a:solidFill>
                <a:latin typeface="+mj-lt"/>
              </a:rPr>
              <a:t>l</a:t>
            </a:r>
            <a:r>
              <a:rPr lang="uk-UA" sz="1500" dirty="0" smtClean="0">
                <a:solidFill>
                  <a:srgbClr val="0000FF"/>
                </a:solidFill>
                <a:latin typeface="+mj-lt"/>
              </a:rPr>
              <a:t>”, то рівняння набувають вигляду:</a:t>
            </a:r>
            <a:endParaRPr lang="ru-RU" sz="1500" dirty="0">
              <a:solidFill>
                <a:srgbClr val="0000FF"/>
              </a:solidFill>
              <a:latin typeface="+mj-lt"/>
            </a:endParaRPr>
          </a:p>
        </p:txBody>
      </p:sp>
      <p:sp>
        <p:nvSpPr>
          <p:cNvPr id="3958791"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958790" name="Object 6"/>
          <p:cNvGraphicFramePr>
            <a:graphicFrameLocks noChangeAspect="1"/>
          </p:cNvGraphicFramePr>
          <p:nvPr/>
        </p:nvGraphicFramePr>
        <p:xfrm>
          <a:off x="1000100" y="3214686"/>
          <a:ext cx="1637743" cy="857256"/>
        </p:xfrm>
        <a:graphic>
          <a:graphicData uri="http://schemas.openxmlformats.org/presentationml/2006/ole">
            <mc:AlternateContent xmlns:mc="http://schemas.openxmlformats.org/markup-compatibility/2006">
              <mc:Choice xmlns:v="urn:schemas-microsoft-com:vml" Requires="v">
                <p:oleObj spid="_x0000_s3080" name="Equation" r:id="rId7" imgW="1002865" imgH="545863" progId="">
                  <p:embed/>
                </p:oleObj>
              </mc:Choice>
              <mc:Fallback>
                <p:oleObj name="Equation" r:id="rId7" imgW="1002865" imgH="545863"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0100" y="3214686"/>
                        <a:ext cx="1637743" cy="8572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58793" name="Rectangle 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958792" name="Object 8"/>
          <p:cNvGraphicFramePr>
            <a:graphicFrameLocks noChangeAspect="1"/>
          </p:cNvGraphicFramePr>
          <p:nvPr/>
        </p:nvGraphicFramePr>
        <p:xfrm>
          <a:off x="3857620" y="3214686"/>
          <a:ext cx="1214446" cy="731146"/>
        </p:xfrm>
        <a:graphic>
          <a:graphicData uri="http://schemas.openxmlformats.org/presentationml/2006/ole">
            <mc:AlternateContent xmlns:mc="http://schemas.openxmlformats.org/markup-compatibility/2006">
              <mc:Choice xmlns:v="urn:schemas-microsoft-com:vml" Requires="v">
                <p:oleObj spid="_x0000_s3081" name="Equation" r:id="rId9" imgW="774364" imgH="469696" progId="">
                  <p:embed/>
                </p:oleObj>
              </mc:Choice>
              <mc:Fallback>
                <p:oleObj name="Equation" r:id="rId9" imgW="774364" imgH="469696" progId="">
                  <p:embed/>
                  <p:pic>
                    <p:nvPicPr>
                      <p:cNvPr id="0" name="Picture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57620" y="3214686"/>
                        <a:ext cx="1214446" cy="7311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58794" name="Rectangle 10"/>
          <p:cNvSpPr>
            <a:spLocks noChangeArrowheads="1"/>
          </p:cNvSpPr>
          <p:nvPr/>
        </p:nvSpPr>
        <p:spPr bwMode="auto">
          <a:xfrm>
            <a:off x="857224" y="4071942"/>
            <a:ext cx="6990632"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де </a:t>
            </a:r>
            <a:r>
              <a:rPr kumimoji="0" lang="en-US"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l</a:t>
            </a:r>
            <a:r>
              <a:rPr kumimoji="0" lang="en-US" sz="1400" b="0" i="1" u="none" strike="noStrike" cap="none" normalizeH="0" baseline="-30000" dirty="0" err="1" smtClean="0">
                <a:ln>
                  <a:noFill/>
                </a:ln>
                <a:solidFill>
                  <a:srgbClr val="0000FF"/>
                </a:solidFill>
                <a:effectLst/>
                <a:latin typeface="+mj-lt"/>
                <a:ea typeface="MS Mincho" pitchFamily="49" charset="-128"/>
                <a:cs typeface="Times New Roman" pitchFamily="18" charset="0"/>
              </a:rPr>
              <a:t>r</a:t>
            </a:r>
            <a:r>
              <a:rPr kumimoji="0" lang="en-US" sz="1400" b="0" i="1" u="none" strike="noStrike" cap="none" normalizeH="0" baseline="-30000" dirty="0" smtClean="0">
                <a:ln>
                  <a:noFill/>
                </a:ln>
                <a:solidFill>
                  <a:srgbClr val="0000FF"/>
                </a:solidFill>
                <a:effectLst/>
                <a:latin typeface="+mj-lt"/>
                <a:ea typeface="MS Mincho" pitchFamily="49" charset="-128"/>
                <a:cs typeface="Times New Roman" pitchFamily="18" charset="0"/>
              </a:rPr>
              <a:t> </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відстань утримування, мм або см,  </a:t>
            </a:r>
            <a:r>
              <a:rPr kumimoji="0" lang="en-US" sz="1400" b="0" i="1" u="none" strike="noStrike" cap="none" normalizeH="0" baseline="0" dirty="0" smtClean="0">
                <a:ln>
                  <a:noFill/>
                </a:ln>
                <a:solidFill>
                  <a:srgbClr val="0000FF"/>
                </a:solidFill>
                <a:effectLst/>
                <a:latin typeface="+mj-lt"/>
                <a:ea typeface="MS Mincho" pitchFamily="49" charset="-128"/>
                <a:cs typeface="Times New Roman" pitchFamily="18" charset="0"/>
              </a:rPr>
              <a:t>W</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також виражена відповідно у мм або см.</a:t>
            </a:r>
            <a:endParaRPr kumimoji="0" lang="uk-UA" sz="1800" b="0" i="1" u="none" strike="noStrike" cap="none" normalizeH="0" baseline="0" dirty="0" smtClean="0">
              <a:ln>
                <a:noFill/>
              </a:ln>
              <a:solidFill>
                <a:srgbClr val="0000FF"/>
              </a:solidFill>
              <a:effectLst/>
              <a:latin typeface="+mj-lt"/>
            </a:endParaRPr>
          </a:p>
        </p:txBody>
      </p:sp>
      <p:sp>
        <p:nvSpPr>
          <p:cNvPr id="3958796" name="AutoShape 12"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58798" name="AutoShape 1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58802" name="AutoShape 18"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58804" name="AutoShape 20"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58806" name="AutoShape 2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58808" name="AutoShape 2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958810" name="AutoShape 26"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19841" name="Rectangle 1"/>
          <p:cNvSpPr>
            <a:spLocks noChangeArrowheads="1"/>
          </p:cNvSpPr>
          <p:nvPr/>
        </p:nvSpPr>
        <p:spPr bwMode="auto">
          <a:xfrm>
            <a:off x="428596" y="1214422"/>
            <a:ext cx="8143932" cy="447814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Висота Н, еквівалентна теоретичній тарілці (ВЕТТ), </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мало залежить від значень коефіцієнтів Генрі </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(коефіцієнтів розподілу), але значно залежить від фізичних умов </a:t>
            </a:r>
            <a:r>
              <a:rPr kumimoji="0" lang="uk-UA" sz="1500" b="0" i="1" u="none" strike="noStrike" cap="none" normalizeH="0" baseline="0" dirty="0" err="1" smtClean="0">
                <a:ln>
                  <a:noFill/>
                </a:ln>
                <a:solidFill>
                  <a:schemeClr val="tx1"/>
                </a:solidFill>
                <a:effectLst/>
                <a:latin typeface="+mj-lt"/>
                <a:ea typeface="Calibri" pitchFamily="34" charset="0"/>
                <a:cs typeface="Times New Roman" pitchFamily="18" charset="0"/>
              </a:rPr>
              <a:t>хроматографування</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зокрема від температури, розміру зерен сорбенту та щільності його упакування в колонці, коефіцієнтів дифузії </a:t>
            </a:r>
            <a:r>
              <a:rPr kumimoji="0" lang="uk-UA" sz="1500" b="0" i="1" u="none" strike="noStrike" cap="none" normalizeH="0" baseline="0" dirty="0" err="1" smtClean="0">
                <a:ln>
                  <a:noFill/>
                </a:ln>
                <a:solidFill>
                  <a:schemeClr val="tx1"/>
                </a:solidFill>
                <a:effectLst/>
                <a:latin typeface="+mj-lt"/>
                <a:ea typeface="Calibri" pitchFamily="34" charset="0"/>
                <a:cs typeface="Times New Roman" pitchFamily="18" charset="0"/>
              </a:rPr>
              <a:t>сорбату</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в розчині та у фазі сорбенту, швидкості потоку рухомої фази тощо.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Тому величину </a:t>
            </a:r>
            <a:r>
              <a:rPr kumimoji="0" lang="en-US" sz="1500" b="0" i="0" u="none" strike="noStrike" cap="none" normalizeH="0" baseline="0" dirty="0" smtClean="0">
                <a:ln>
                  <a:noFill/>
                </a:ln>
                <a:solidFill>
                  <a:srgbClr val="0000FF"/>
                </a:solidFill>
                <a:effectLst/>
                <a:latin typeface="+mj-lt"/>
                <a:ea typeface="Calibri" pitchFamily="34" charset="0"/>
                <a:cs typeface="Times New Roman" pitchFamily="18" charset="0"/>
              </a:rPr>
              <a:t>H </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для даної колонки можна визначити на підставі кривої елюювання практично будь-якої речовини за умови</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a:t>
            </a:r>
            <a:r>
              <a:rPr kumimoji="0" lang="en-US" sz="1500" b="0" i="1" u="none" strike="noStrike" cap="none" normalizeH="0" baseline="0" dirty="0" err="1" smtClean="0">
                <a:ln>
                  <a:noFill/>
                </a:ln>
                <a:solidFill>
                  <a:srgbClr val="0000FF"/>
                </a:solidFill>
                <a:effectLst/>
                <a:latin typeface="+mj-lt"/>
                <a:ea typeface="Calibri" pitchFamily="34" charset="0"/>
                <a:cs typeface="Times New Roman" pitchFamily="18" charset="0"/>
              </a:rPr>
              <a:t>V</a:t>
            </a:r>
            <a:r>
              <a:rPr kumimoji="0" lang="en-US" sz="1500" b="0" i="1" u="none" strike="noStrike" cap="none" normalizeH="0" baseline="-30000" dirty="0" err="1" smtClean="0">
                <a:ln>
                  <a:noFill/>
                </a:ln>
                <a:solidFill>
                  <a:srgbClr val="0000FF"/>
                </a:solidFill>
                <a:effectLst/>
                <a:latin typeface="+mj-lt"/>
                <a:ea typeface="Calibri" pitchFamily="34" charset="0"/>
                <a:cs typeface="Times New Roman" pitchFamily="18" charset="0"/>
              </a:rPr>
              <a:t>r</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 </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&gt; </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V</a:t>
            </a:r>
            <a:r>
              <a:rPr kumimoji="0" lang="ru-RU" sz="1500" b="0" i="1" u="none" strike="noStrike" cap="none" normalizeH="0" baseline="-30000" dirty="0" smtClean="0">
                <a:ln>
                  <a:noFill/>
                </a:ln>
                <a:solidFill>
                  <a:srgbClr val="0000FF"/>
                </a:solidFill>
                <a:effectLst/>
                <a:latin typeface="+mj-lt"/>
                <a:ea typeface="Calibri" pitchFamily="34" charset="0"/>
                <a:cs typeface="Times New Roman" pitchFamily="18" charset="0"/>
              </a:rPr>
              <a:t>0</a:t>
            </a:r>
            <a:r>
              <a:rPr kumimoji="0" lang="ru-RU" sz="1500" b="0" i="1" u="none" strike="noStrike" cap="none" normalizeH="0" baseline="0" dirty="0" smtClean="0">
                <a:ln>
                  <a:noFill/>
                </a:ln>
                <a:solidFill>
                  <a:srgbClr val="0000FF"/>
                </a:solidFill>
                <a:effectLst/>
                <a:latin typeface="+mj-lt"/>
                <a:ea typeface="Calibri" pitchFamily="34" charset="0"/>
                <a:cs typeface="Times New Roman" pitchFamily="18" charset="0"/>
              </a:rPr>
              <a:t>.</a:t>
            </a:r>
            <a:endParaRPr kumimoji="0" lang="ru-RU" sz="15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500" b="0" i="1" u="none" strike="noStrike" cap="none" normalizeH="0" baseline="0" dirty="0" smtClean="0">
                <a:ln>
                  <a:noFill/>
                </a:ln>
                <a:solidFill>
                  <a:schemeClr val="tx1"/>
                </a:solidFill>
                <a:effectLst/>
                <a:latin typeface="+mj-lt"/>
                <a:ea typeface="Calibri" pitchFamily="34" charset="0"/>
                <a:cs typeface="Times New Roman" pitchFamily="18" charset="0"/>
              </a:rPr>
              <a:t>BETT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може змінюватися в широких межах.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Для звичайних колонок, які заповнені твердим адсорбентом і працюють за атмосферного тиску, </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BETT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становить декілька міліметрів. </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Мікроколонки</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для рідинної хроматографії, в яких адсорбент щільно упакований і які працюють в умовах підвищеного тиску, характеризуються величинами </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BETT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порядку 0,1 мм і менше. Такі колонки використовують у високоефективній рідинній хроматографії. </a:t>
            </a:r>
            <a:endParaRPr kumimoji="0" lang="ru-RU" sz="15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Величинам</a:t>
            </a:r>
            <a:r>
              <a:rPr kumimoji="0" lang="ru-RU" sz="1500" b="0" i="1"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en-US" sz="1500" b="0" i="1" u="none" strike="noStrike" cap="none" normalizeH="0" baseline="0" dirty="0" smtClean="0">
                <a:ln>
                  <a:noFill/>
                </a:ln>
                <a:solidFill>
                  <a:schemeClr val="tx1"/>
                </a:solidFill>
                <a:effectLst/>
                <a:latin typeface="+mj-lt"/>
                <a:ea typeface="Times New Roman" pitchFamily="18" charset="0"/>
                <a:cs typeface="Times New Roman" pitchFamily="18" charset="0"/>
              </a:rPr>
              <a:t>H </a:t>
            </a:r>
            <a:r>
              <a:rPr kumimoji="0" lang="uk-UA" sz="1500" b="0" i="1" u="none" strike="noStrike" cap="none" normalizeH="0" baseline="0" dirty="0" smtClean="0">
                <a:ln>
                  <a:noFill/>
                </a:ln>
                <a:solidFill>
                  <a:schemeClr val="tx1"/>
                </a:solidFill>
                <a:effectLst/>
                <a:latin typeface="+mj-lt"/>
                <a:ea typeface="Times New Roman" pitchFamily="18" charset="0"/>
                <a:cs typeface="Times New Roman" pitchFamily="18" charset="0"/>
              </a:rPr>
              <a:t>і </a:t>
            </a:r>
            <a:r>
              <a:rPr kumimoji="0" lang="en-US" sz="1500" b="0" i="1" u="none" strike="noStrike" cap="none" normalizeH="0" baseline="0" dirty="0" smtClean="0">
                <a:ln>
                  <a:noFill/>
                </a:ln>
                <a:solidFill>
                  <a:schemeClr val="tx1"/>
                </a:solidFill>
                <a:effectLst/>
                <a:latin typeface="+mj-lt"/>
                <a:ea typeface="Times New Roman" pitchFamily="18" charset="0"/>
                <a:cs typeface="Times New Roman" pitchFamily="18" charset="0"/>
              </a:rPr>
              <a:t>n </a:t>
            </a:r>
            <a:r>
              <a:rPr kumimoji="0" lang="ru-RU" sz="1500" b="0" i="1" u="none" strike="noStrike" cap="none" normalizeH="0" baseline="0" dirty="0" smtClean="0">
                <a:ln>
                  <a:noFill/>
                </a:ln>
                <a:solidFill>
                  <a:schemeClr val="tx1"/>
                </a:solidFill>
                <a:effectLst/>
                <a:latin typeface="+mj-lt"/>
                <a:ea typeface="Times New Roman" pitchFamily="18" charset="0"/>
                <a:cs typeface="Times New Roman" pitchFamily="18" charset="0"/>
              </a:rPr>
              <a:t>не</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можна</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надавати</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якого-небудь</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фізичного</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сенсу</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Це</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умовні</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параметри</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хоча</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за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їх</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допомогою</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зручно</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описувати</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500" b="0" i="0" u="none" strike="noStrike" cap="none" normalizeH="0" baseline="0" dirty="0" err="1" smtClean="0">
                <a:ln>
                  <a:noFill/>
                </a:ln>
                <a:solidFill>
                  <a:schemeClr val="tx1"/>
                </a:solidFill>
                <a:effectLst/>
                <a:latin typeface="+mj-lt"/>
                <a:ea typeface="Times New Roman" pitchFamily="18" charset="0"/>
                <a:cs typeface="Times New Roman" pitchFamily="18" charset="0"/>
              </a:rPr>
              <a:t>ефективність</a:t>
            </a:r>
            <a:r>
              <a:rPr kumimoji="0" lang="ru-RU" sz="1500" b="0" i="0" u="none" strike="noStrike" cap="none" normalizeH="0" baseline="0" dirty="0" smtClean="0">
                <a:ln>
                  <a:noFill/>
                </a:ln>
                <a:solidFill>
                  <a:schemeClr val="tx1"/>
                </a:solidFill>
                <a:effectLst/>
                <a:latin typeface="+mj-lt"/>
                <a:ea typeface="Times New Roman" pitchFamily="18" charset="0"/>
                <a:cs typeface="Times New Roman" pitchFamily="18" charset="0"/>
              </a:rPr>
              <a:t> колонки</a:t>
            </a:r>
            <a:r>
              <a:rPr kumimoji="0" lang="uk-UA" sz="15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endParaRPr kumimoji="0" lang="ru-RU" sz="15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uk-UA" sz="1500" b="1" i="0"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mj-lt"/>
                <a:ea typeface="Calibri" pitchFamily="34" charset="0"/>
                <a:cs typeface="Times New Roman" pitchFamily="18" charset="0"/>
              </a:rPr>
              <a:t>Ефективність колонки менше впливає на розділення, ніж селективність і коефіцієнт ємності, тим не менш підвищенню ефективності надається велике значення.</a:t>
            </a:r>
            <a:endParaRPr kumimoji="0" lang="uk-UA" sz="1500" b="0" i="0" u="none" strike="noStrike" cap="none" normalizeH="0" baseline="0" dirty="0" smtClean="0">
              <a:ln>
                <a:noFill/>
              </a:ln>
              <a:solidFill>
                <a:srgbClr val="FF0000"/>
              </a:solidFill>
              <a:effectLst/>
              <a:latin typeface="+mj-lt"/>
            </a:endParaRPr>
          </a:p>
        </p:txBody>
      </p:sp>
      <p:sp>
        <p:nvSpPr>
          <p:cNvPr id="7" name="Прямоугольник 6"/>
          <p:cNvSpPr/>
          <p:nvPr/>
        </p:nvSpPr>
        <p:spPr>
          <a:xfrm>
            <a:off x="2500298" y="500042"/>
            <a:ext cx="6357966" cy="646331"/>
          </a:xfrm>
          <a:prstGeom prst="rect">
            <a:avLst/>
          </a:prstGeom>
        </p:spPr>
        <p:txBody>
          <a:bodyPr wrap="square">
            <a:spAutoFit/>
          </a:bodyPr>
          <a:lstStyle/>
          <a:p>
            <a:pPr algn="r"/>
            <a:r>
              <a:rPr lang="uk-UA" b="1" dirty="0" smtClean="0"/>
              <a:t>Ефективність хроматографічного розділення. </a:t>
            </a:r>
            <a:endParaRPr lang="en-US" b="1" dirty="0" smtClean="0"/>
          </a:p>
          <a:p>
            <a:pPr algn="r"/>
            <a:r>
              <a:rPr lang="uk-UA" b="1" dirty="0" smtClean="0"/>
              <a:t>Теорія еквівалентних тарілок</a:t>
            </a:r>
            <a:endParaRPr lang="ru-RU" dirty="0"/>
          </a:p>
        </p:txBody>
      </p:sp>
      <p:sp>
        <p:nvSpPr>
          <p:cNvPr id="3619843" name="AutoShape 3"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6572264" y="785794"/>
            <a:ext cx="2270750" cy="369332"/>
          </a:xfrm>
          <a:prstGeom prst="rect">
            <a:avLst/>
          </a:prstGeom>
        </p:spPr>
        <p:txBody>
          <a:bodyPr wrap="none">
            <a:spAutoFit/>
          </a:bodyPr>
          <a:lstStyle/>
          <a:p>
            <a:r>
              <a:rPr lang="uk-UA" b="1" dirty="0" smtClean="0"/>
              <a:t>Критерій розділення</a:t>
            </a:r>
            <a:endParaRPr lang="ru-RU" dirty="0"/>
          </a:p>
        </p:txBody>
      </p:sp>
      <p:sp>
        <p:nvSpPr>
          <p:cNvPr id="3618817" name="Rectangle 1"/>
          <p:cNvSpPr>
            <a:spLocks noChangeArrowheads="1"/>
          </p:cNvSpPr>
          <p:nvPr/>
        </p:nvSpPr>
        <p:spPr bwMode="auto">
          <a:xfrm>
            <a:off x="285720" y="456064"/>
            <a:ext cx="6000792" cy="586314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Мірою повноти розділення двох речовин є комплексний параметр, який характеризує дію на розділення двох компонентів як ефективності колонки, так і селективності </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uk-UA" sz="1500" b="1" i="0" u="none" strike="noStrike" cap="none" normalizeH="0" baseline="0" dirty="0" smtClean="0">
                <a:ln>
                  <a:noFill/>
                </a:ln>
                <a:solidFill>
                  <a:srgbClr val="FF0000"/>
                </a:solidFill>
                <a:effectLst/>
                <a:latin typeface="+mj-lt"/>
                <a:ea typeface="MS Mincho" pitchFamily="49" charset="-128"/>
                <a:cs typeface="Times New Roman" pitchFamily="18" charset="0"/>
              </a:rPr>
              <a:t>критерій розділення</a:t>
            </a:r>
            <a:r>
              <a:rPr kumimoji="0" lang="uk-UA" sz="1500" b="1" i="1"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en-US" sz="1500" b="1" i="1" u="none" strike="noStrike" cap="none" normalizeH="0" baseline="0" dirty="0" smtClean="0">
                <a:ln>
                  <a:noFill/>
                </a:ln>
                <a:solidFill>
                  <a:srgbClr val="FF0000"/>
                </a:solidFill>
                <a:effectLst/>
                <a:latin typeface="+mj-lt"/>
                <a:ea typeface="Calibri" pitchFamily="34" charset="0"/>
                <a:cs typeface="Times New Roman" pitchFamily="18" charset="0"/>
              </a:rPr>
              <a:t>R</a:t>
            </a:r>
            <a:r>
              <a:rPr kumimoji="0" lang="en-US" sz="1500" b="1" i="1" u="none" strike="noStrike" cap="none" normalizeH="0" baseline="-30000" dirty="0" smtClean="0">
                <a:ln>
                  <a:noFill/>
                </a:ln>
                <a:solidFill>
                  <a:srgbClr val="FF0000"/>
                </a:solidFill>
                <a:effectLst/>
                <a:latin typeface="+mj-lt"/>
                <a:ea typeface="Calibri" pitchFamily="34" charset="0"/>
                <a:cs typeface="Times New Roman" pitchFamily="18" charset="0"/>
              </a:rPr>
              <a:t>s</a:t>
            </a:r>
            <a:r>
              <a:rPr kumimoji="0" lang="uk-UA" sz="1500" b="1" i="0" u="none" strike="noStrike" cap="none" normalizeH="0" baseline="0" dirty="0" smtClean="0">
                <a:ln>
                  <a:noFill/>
                </a:ln>
                <a:solidFill>
                  <a:schemeClr val="tx1"/>
                </a:solidFill>
                <a:effectLst/>
                <a:latin typeface="+mj-lt"/>
                <a:ea typeface="MS Mincho" pitchFamily="49" charset="-128"/>
                <a:cs typeface="Times New Roman" pitchFamily="18" charset="0"/>
              </a:rPr>
              <a:t>.</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p>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В той час як </a:t>
            </a: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селективність характеризує розділення максимумів піків</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1" u="sng" strike="noStrike" cap="none" normalizeH="0" baseline="0" dirty="0" smtClean="0">
                <a:ln>
                  <a:noFill/>
                </a:ln>
                <a:solidFill>
                  <a:srgbClr val="0000FF"/>
                </a:solidFill>
                <a:effectLst/>
                <a:latin typeface="+mj-lt"/>
                <a:ea typeface="Calibri" pitchFamily="34" charset="0"/>
                <a:cs typeface="Times New Roman" pitchFamily="18" charset="0"/>
              </a:rPr>
              <a:t>критерій розділення є характеристикою розділення самих хроматографічних піків</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і </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функцією ефективності і селективності системи</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a:t>
            </a:r>
            <a:endParaRPr kumimoji="0" lang="ru-RU" sz="1500" b="0" i="0" u="none" strike="noStrike" cap="none" normalizeH="0" baseline="0" dirty="0" smtClean="0">
              <a:ln>
                <a:noFill/>
              </a:ln>
              <a:solidFill>
                <a:schemeClr val="tx1"/>
              </a:solidFill>
              <a:effectLst/>
              <a:latin typeface="+mj-lt"/>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У випадку, зображеному на </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рис., а</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обрано достатньо селективний сорбент, тому </a:t>
            </a:r>
            <a:r>
              <a:rPr kumimoji="0" lang="el-GR" sz="1500" b="0" i="0" u="none" strike="noStrike" cap="none" normalizeH="0" baseline="0" dirty="0" smtClean="0">
                <a:ln>
                  <a:noFill/>
                </a:ln>
                <a:solidFill>
                  <a:schemeClr val="tx1"/>
                </a:solidFill>
                <a:effectLst/>
                <a:latin typeface="+mj-lt"/>
                <a:ea typeface="Calibri" pitchFamily="34" charset="0"/>
                <a:cs typeface="Times New Roman" pitchFamily="18" charset="0"/>
              </a:rPr>
              <a:t>Δ</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V</a:t>
            </a:r>
            <a:r>
              <a:rPr kumimoji="0" lang="ru-RU" sz="15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en-US" sz="1500" b="0" i="0" u="none" strike="noStrike" cap="none" normalizeH="0" baseline="-30000" dirty="0" smtClean="0">
                <a:ln>
                  <a:noFill/>
                </a:ln>
                <a:solidFill>
                  <a:schemeClr val="tx1"/>
                </a:solidFill>
                <a:effectLst/>
                <a:latin typeface="+mj-lt"/>
                <a:ea typeface="Calibri" pitchFamily="34" charset="0"/>
                <a:cs typeface="Times New Roman" pitchFamily="18" charset="0"/>
              </a:rPr>
              <a:t>r</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має відносно велике значення. Проте піки розмиті і перекриваються, тобто ця колонка </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низькоефективна</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можливо через великий діаметр зерен сорбенту і нещільне й нерівномірне його упакування. Все це призводить до подовження тривалості розділення і збільшення кількості рухомої фази, необхідної для елюювання речовин із колонки. </a:t>
            </a:r>
            <a:endPar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У випадку, який ілюструє </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рис. ,б</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обрано неселективний сорбент для даних сполук. Тому незважаючи на вузькі піки, тобто високу ефективність, яка спричинена високою дисперсністю сорбенту і його щільним упакуванням у колонці, розділення не відбувається, оскільки</a:t>
            </a:r>
            <a:r>
              <a:rPr kumimoji="0" lang="uk-UA" sz="1500" b="1"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l-GR" sz="1500" b="0" i="0" u="none" strike="noStrike" cap="none" normalizeH="0" baseline="0" dirty="0" smtClean="0">
                <a:ln>
                  <a:noFill/>
                </a:ln>
                <a:solidFill>
                  <a:schemeClr val="tx1"/>
                </a:solidFill>
                <a:effectLst/>
                <a:latin typeface="+mj-lt"/>
                <a:ea typeface="Calibri" pitchFamily="34" charset="0"/>
                <a:cs typeface="Times New Roman" pitchFamily="18" charset="0"/>
              </a:rPr>
              <a:t>Δ</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V</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en-US" sz="1500" b="0" i="0" u="none" strike="noStrike" cap="none" normalizeH="0" baseline="-30000" dirty="0" smtClean="0">
                <a:ln>
                  <a:noFill/>
                </a:ln>
                <a:solidFill>
                  <a:schemeClr val="tx1"/>
                </a:solidFill>
                <a:effectLst/>
                <a:latin typeface="+mj-lt"/>
                <a:ea typeface="Calibri" pitchFamily="34" charset="0"/>
                <a:cs typeface="Times New Roman" pitchFamily="18" charset="0"/>
              </a:rPr>
              <a:t>r</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1500" b="1"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дуже малий. </a:t>
            </a:r>
            <a:endPar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У випадку, наведеному на </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рис.,в</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обрано селективний сорбент, щільно і рівномірно упакований у колонку. Отже, ефективність розділення висока. Це забезпечує повне розділення речовин за прийнятний проміжок часу й економну витрату елюенту.</a:t>
            </a:r>
            <a:endParaRPr kumimoji="0" lang="uk-UA" sz="1500" b="0" i="0" u="none" strike="noStrike" cap="none" normalizeH="0" baseline="0" dirty="0" smtClean="0">
              <a:ln>
                <a:noFill/>
              </a:ln>
              <a:solidFill>
                <a:schemeClr val="tx1"/>
              </a:solidFill>
              <a:effectLst/>
              <a:latin typeface="+mj-lt"/>
            </a:endParaRPr>
          </a:p>
        </p:txBody>
      </p:sp>
      <p:pic>
        <p:nvPicPr>
          <p:cNvPr id="8" name="Рисунок 7"/>
          <p:cNvPicPr/>
          <p:nvPr/>
        </p:nvPicPr>
        <p:blipFill>
          <a:blip r:embed="rId2" cstate="print"/>
          <a:srcRect l="11338" r="16856"/>
          <a:stretch>
            <a:fillRect/>
          </a:stretch>
        </p:blipFill>
        <p:spPr bwMode="auto">
          <a:xfrm>
            <a:off x="6286512" y="1714488"/>
            <a:ext cx="2714644" cy="32998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17793" name="Rectangle 1"/>
          <p:cNvSpPr>
            <a:spLocks noChangeArrowheads="1"/>
          </p:cNvSpPr>
          <p:nvPr/>
        </p:nvSpPr>
        <p:spPr bwMode="auto">
          <a:xfrm>
            <a:off x="672920" y="1352877"/>
            <a:ext cx="8369599" cy="3231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В основу критерію покладені </a:t>
            </a:r>
            <a:r>
              <a:rPr kumimoji="0" lang="uk-UA"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елюційні</a:t>
            </a: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 характеристики, які визначаються за </a:t>
            </a:r>
            <a:r>
              <a:rPr kumimoji="0" lang="uk-UA" sz="1500" b="0" i="0" u="none" strike="noStrike" cap="none" normalizeH="0" baseline="0" dirty="0" err="1" smtClean="0">
                <a:ln>
                  <a:noFill/>
                </a:ln>
                <a:solidFill>
                  <a:srgbClr val="0000FF"/>
                </a:solidFill>
                <a:effectLst/>
                <a:latin typeface="+mj-lt"/>
                <a:ea typeface="MS Mincho" pitchFamily="49" charset="-128"/>
                <a:cs typeface="Times New Roman" pitchFamily="18" charset="0"/>
              </a:rPr>
              <a:t>хроматограмою</a:t>
            </a: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a:t>
            </a:r>
            <a:endParaRPr kumimoji="0" lang="uk-UA" sz="1500" b="0" i="0" u="none" strike="noStrike" cap="none" normalizeH="0" baseline="0" dirty="0" smtClean="0">
              <a:ln>
                <a:noFill/>
              </a:ln>
              <a:solidFill>
                <a:srgbClr val="0000FF"/>
              </a:solidFill>
              <a:effectLst/>
              <a:latin typeface="+mj-lt"/>
            </a:endParaRPr>
          </a:p>
        </p:txBody>
      </p:sp>
      <p:sp>
        <p:nvSpPr>
          <p:cNvPr id="7" name="Прямоугольник 6"/>
          <p:cNvSpPr/>
          <p:nvPr/>
        </p:nvSpPr>
        <p:spPr>
          <a:xfrm>
            <a:off x="6572264" y="785794"/>
            <a:ext cx="2270750" cy="369332"/>
          </a:xfrm>
          <a:prstGeom prst="rect">
            <a:avLst/>
          </a:prstGeom>
        </p:spPr>
        <p:txBody>
          <a:bodyPr wrap="none">
            <a:spAutoFit/>
          </a:bodyPr>
          <a:lstStyle/>
          <a:p>
            <a:r>
              <a:rPr lang="uk-UA" b="1" dirty="0" smtClean="0"/>
              <a:t>Критерій розділення</a:t>
            </a:r>
            <a:endParaRPr lang="ru-RU" dirty="0"/>
          </a:p>
        </p:txBody>
      </p:sp>
      <p:sp>
        <p:nvSpPr>
          <p:cNvPr id="3617795"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617794" name="Object 2"/>
          <p:cNvGraphicFramePr>
            <a:graphicFrameLocks noChangeAspect="1"/>
          </p:cNvGraphicFramePr>
          <p:nvPr/>
        </p:nvGraphicFramePr>
        <p:xfrm>
          <a:off x="785786" y="1714488"/>
          <a:ext cx="3212688" cy="1500198"/>
        </p:xfrm>
        <a:graphic>
          <a:graphicData uri="http://schemas.openxmlformats.org/presentationml/2006/ole">
            <mc:AlternateContent xmlns:mc="http://schemas.openxmlformats.org/markup-compatibility/2006">
              <mc:Choice xmlns:v="urn:schemas-microsoft-com:vml" Requires="v">
                <p:oleObj spid="_x0000_s4099" name="Equation" r:id="rId3" imgW="1866090" imgH="863225" progId="">
                  <p:embed/>
                </p:oleObj>
              </mc:Choice>
              <mc:Fallback>
                <p:oleObj name="Equation" r:id="rId3" imgW="1866090" imgH="863225"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786" y="1714488"/>
                        <a:ext cx="3212688" cy="150019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17796" name="Rectangle 4"/>
          <p:cNvSpPr>
            <a:spLocks noChangeArrowheads="1"/>
          </p:cNvSpPr>
          <p:nvPr/>
        </p:nvSpPr>
        <p:spPr bwMode="auto">
          <a:xfrm>
            <a:off x="571472" y="3214686"/>
            <a:ext cx="6215106"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де ∆</a:t>
            </a:r>
            <a:r>
              <a:rPr kumimoji="0" lang="en-US"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l</a:t>
            </a:r>
            <a:r>
              <a:rPr kumimoji="0" lang="en-US" sz="1400" b="0" i="1" u="none" strike="noStrike" cap="none" normalizeH="0" baseline="-30000" dirty="0" err="1" smtClean="0">
                <a:ln>
                  <a:noFill/>
                </a:ln>
                <a:solidFill>
                  <a:srgbClr val="0000FF"/>
                </a:solidFill>
                <a:effectLst/>
                <a:latin typeface="+mj-lt"/>
                <a:ea typeface="MS Mincho" pitchFamily="49" charset="-128"/>
                <a:cs typeface="Times New Roman" pitchFamily="18" charset="0"/>
              </a:rPr>
              <a:t>r</a:t>
            </a:r>
            <a:r>
              <a:rPr kumimoji="0" lang="en-US" sz="1400" b="0" i="1" u="none" strike="noStrike" cap="none" normalizeH="0" baseline="-30000" dirty="0" smtClean="0">
                <a:ln>
                  <a:noFill/>
                </a:ln>
                <a:solidFill>
                  <a:srgbClr val="0000FF"/>
                </a:solidFill>
                <a:effectLst/>
                <a:latin typeface="+mj-lt"/>
                <a:ea typeface="MS Mincho" pitchFamily="49" charset="-128"/>
                <a:cs typeface="Times New Roman" pitchFamily="18" charset="0"/>
              </a:rPr>
              <a:t> </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a:t>
            </a:r>
            <a:r>
              <a:rPr kumimoji="0" lang="uk-UA" sz="1400" b="0" i="1" u="none" strike="noStrike" cap="none" normalizeH="0" baseline="-30000" dirty="0" smtClean="0">
                <a:ln>
                  <a:noFill/>
                </a:ln>
                <a:solidFill>
                  <a:srgbClr val="0000FF"/>
                </a:solidFill>
                <a:effectLst/>
                <a:latin typeface="+mj-lt"/>
                <a:ea typeface="MS Mincho" pitchFamily="49" charset="-128"/>
                <a:cs typeface="Times New Roman" pitchFamily="18" charset="0"/>
              </a:rPr>
              <a:t> </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відстань між висотами двох хроматографічних піків, см або мм,</a:t>
            </a:r>
            <a:endParaRPr kumimoji="0" lang="ru-RU" sz="1400" b="0" i="1"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en-US" sz="1400" b="0" i="1" u="none" strike="noStrike" cap="none" normalizeH="0" baseline="0" dirty="0" err="1" smtClean="0">
                <a:ln>
                  <a:noFill/>
                </a:ln>
                <a:solidFill>
                  <a:srgbClr val="0000FF"/>
                </a:solidFill>
                <a:effectLst/>
                <a:latin typeface="+mj-lt"/>
                <a:ea typeface="MS Mincho" pitchFamily="49" charset="-128"/>
                <a:cs typeface="Times New Roman" pitchFamily="18" charset="0"/>
                <a:sym typeface="Symbol" pitchFamily="18" charset="2"/>
              </a:rPr>
              <a:t>V</a:t>
            </a:r>
            <a:r>
              <a:rPr kumimoji="0" lang="en-US" sz="1400" b="0" i="1" u="none" strike="noStrike" cap="none" normalizeH="0" baseline="-30000" dirty="0" err="1" smtClean="0">
                <a:ln>
                  <a:noFill/>
                </a:ln>
                <a:solidFill>
                  <a:srgbClr val="0000FF"/>
                </a:solidFill>
                <a:effectLst/>
                <a:latin typeface="+mj-lt"/>
                <a:ea typeface="MS Mincho" pitchFamily="49" charset="-128"/>
                <a:cs typeface="Times New Roman" pitchFamily="18" charset="0"/>
                <a:sym typeface="Symbol" pitchFamily="18" charset="2"/>
              </a:rPr>
              <a:t>r</a:t>
            </a:r>
            <a:r>
              <a:rPr kumimoji="0" lang="en-US" sz="1400" b="0" i="1" u="none" strike="noStrike" cap="none" normalizeH="0" baseline="-30000" dirty="0" smtClean="0">
                <a:ln>
                  <a:noFill/>
                </a:ln>
                <a:solidFill>
                  <a:srgbClr val="0000FF"/>
                </a:solidFill>
                <a:effectLst/>
                <a:latin typeface="+mj-lt"/>
                <a:ea typeface="MS Mincho" pitchFamily="49" charset="-128"/>
                <a:cs typeface="Times New Roman" pitchFamily="18" charset="0"/>
                <a:sym typeface="Symbol" pitchFamily="18" charset="2"/>
              </a:rPr>
              <a:t> </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 різниця об’ємів утримання, об’ємні одиниці,</a:t>
            </a:r>
            <a:endParaRPr kumimoji="0" lang="ru-RU" sz="1400" b="0" i="1" u="none" strike="noStrike" cap="none" normalizeH="0" baseline="0" dirty="0" smtClean="0">
              <a:ln>
                <a:noFill/>
              </a:ln>
              <a:solidFill>
                <a:srgbClr val="0000FF"/>
              </a:solidFill>
              <a:effectLst/>
              <a:latin typeface="+mj-lt"/>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W</a:t>
            </a:r>
            <a:r>
              <a:rPr kumimoji="0" lang="uk-UA" sz="1400" b="0" i="1" u="none" strike="noStrike" cap="none" normalizeH="0" baseline="-30000" dirty="0" smtClean="0">
                <a:ln>
                  <a:noFill/>
                </a:ln>
                <a:solidFill>
                  <a:srgbClr val="0000FF"/>
                </a:solidFill>
                <a:effectLst/>
                <a:latin typeface="+mj-lt"/>
                <a:ea typeface="MS Mincho" pitchFamily="49" charset="-128"/>
                <a:cs typeface="Times New Roman" pitchFamily="18" charset="0"/>
                <a:sym typeface="Symbol" pitchFamily="18" charset="2"/>
              </a:rPr>
              <a:t>0,5 </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 – ширина піка на рівні половини його висоти, лінійні або об’ємні одиниці, </a:t>
            </a:r>
            <a:endParaRPr kumimoji="0" lang="ru-RU" sz="1400" b="0" i="1" u="none" strike="noStrike" cap="none" normalizeH="0" baseline="0" dirty="0" smtClean="0">
              <a:ln>
                <a:noFill/>
              </a:ln>
              <a:solidFill>
                <a:srgbClr val="0000FF"/>
              </a:solidFill>
              <a:effectLst/>
              <a:latin typeface="+mj-lt"/>
              <a:sym typeface="Symbol"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W</a:t>
            </a:r>
            <a:r>
              <a:rPr kumimoji="0" lang="en-US" sz="1400" b="0" i="1" u="none" strike="noStrike" cap="none" normalizeH="0" baseline="-30000" dirty="0" smtClean="0">
                <a:ln>
                  <a:noFill/>
                </a:ln>
                <a:solidFill>
                  <a:srgbClr val="0000FF"/>
                </a:solidFill>
                <a:effectLst/>
                <a:latin typeface="+mj-lt"/>
                <a:ea typeface="MS Mincho" pitchFamily="49" charset="-128"/>
                <a:cs typeface="Times New Roman" pitchFamily="18" charset="0"/>
                <a:sym typeface="Symbol" pitchFamily="18" charset="2"/>
              </a:rPr>
              <a:t> </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  ширина піка в основі, лінійні або об’ємні одиниці.</a:t>
            </a:r>
          </a:p>
        </p:txBody>
      </p:sp>
      <p:sp>
        <p:nvSpPr>
          <p:cNvPr id="3617797" name="Rectangle 5"/>
          <p:cNvSpPr>
            <a:spLocks noChangeArrowheads="1"/>
          </p:cNvSpPr>
          <p:nvPr/>
        </p:nvSpPr>
        <p:spPr bwMode="auto">
          <a:xfrm>
            <a:off x="214282" y="4525842"/>
            <a:ext cx="8643966" cy="14773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У хроматографії прагнуть не до найбільшого, а до оптимального розділення, тобто піки мають знаходитись тільки на певній відстані один від одного. Для кількісного аналізу можна задавати критерій розділення 1,0. Якщо треба, щоб піки розділилися до нульової лінії, необхідний критерій розділення 1,5. </a:t>
            </a:r>
            <a:r>
              <a:rPr kumimoji="0" lang="uk-UA" sz="1500" b="0" i="1" u="none" strike="noStrike" cap="none" normalizeH="0" baseline="0" dirty="0" smtClean="0">
                <a:ln>
                  <a:noFill/>
                </a:ln>
                <a:solidFill>
                  <a:srgbClr val="0000FF"/>
                </a:solidFill>
                <a:effectLst/>
                <a:latin typeface="+mj-lt"/>
                <a:ea typeface="MS Mincho" pitchFamily="49" charset="-128"/>
                <a:cs typeface="Times New Roman" pitchFamily="18" charset="0"/>
              </a:rPr>
              <a:t>Якщо </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R</a:t>
            </a:r>
            <a:r>
              <a:rPr kumimoji="0" lang="en-US" sz="1500" b="0" i="1" u="none" strike="noStrike" cap="none" normalizeH="0" baseline="-30000" dirty="0" smtClean="0">
                <a:ln>
                  <a:noFill/>
                </a:ln>
                <a:solidFill>
                  <a:srgbClr val="0000FF"/>
                </a:solidFill>
                <a:effectLst/>
                <a:latin typeface="+mj-lt"/>
                <a:ea typeface="Calibri" pitchFamily="34" charset="0"/>
                <a:cs typeface="Times New Roman" pitchFamily="18" charset="0"/>
              </a:rPr>
              <a:t>s</a:t>
            </a:r>
            <a:r>
              <a:rPr kumimoji="0" lang="uk-UA" sz="15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a:t>
            </a:r>
            <a:r>
              <a:rPr kumimoji="0" lang="uk-UA" sz="1500" b="0" i="1" u="none" strike="noStrike" cap="none" normalizeH="0" baseline="0" dirty="0" smtClean="0">
                <a:ln>
                  <a:noFill/>
                </a:ln>
                <a:solidFill>
                  <a:srgbClr val="0000FF"/>
                </a:solidFill>
                <a:effectLst/>
                <a:latin typeface="+mj-lt"/>
                <a:ea typeface="MS Mincho" pitchFamily="49" charset="-128"/>
                <a:cs typeface="Times New Roman" pitchFamily="18" charset="0"/>
              </a:rPr>
              <a:t>1, відбувається перекривання піків, і точне визначення параметрів, особливо кількісних, стає неможливим.</a:t>
            </a:r>
            <a:r>
              <a:rPr kumimoji="0" lang="uk-UA" sz="15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rPr>
              <a:t>    </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sym typeface="Symbol" pitchFamily="18" charset="2"/>
              </a:rPr>
              <a:t>За однакового сорбенту у колонках, розділення можна поліпшити подовженням колонки, тобто збільшенням числа теоретичних тарілок.</a:t>
            </a:r>
            <a:endParaRPr kumimoji="0" lang="uk-UA" sz="1500" b="0" i="1" u="none" strike="noStrike" cap="none" normalizeH="0" baseline="0" dirty="0" smtClean="0">
              <a:ln>
                <a:noFill/>
              </a:ln>
              <a:solidFill>
                <a:srgbClr val="0000FF"/>
              </a:solidFill>
              <a:effectLst/>
              <a:latin typeface="+mj-lt"/>
              <a:ea typeface="MS Mincho" pitchFamily="49" charset="-128"/>
              <a:cs typeface="Times New Roman" pitchFamily="18" charset="0"/>
              <a:sym typeface="Symbol" pitchFamily="18" charset="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571472" y="1285860"/>
            <a:ext cx="8286808" cy="553998"/>
          </a:xfrm>
          <a:prstGeom prst="rect">
            <a:avLst/>
          </a:prstGeom>
        </p:spPr>
        <p:txBody>
          <a:bodyPr wrap="square">
            <a:spAutoFit/>
          </a:bodyPr>
          <a:lstStyle/>
          <a:p>
            <a:r>
              <a:rPr lang="uk-UA" sz="1500" dirty="0" smtClean="0">
                <a:latin typeface="+mj-lt"/>
              </a:rPr>
              <a:t>Важливим параметром, що характеризує повноту використання нерухомої фази і впливає на ефективність розділення, є </a:t>
            </a:r>
            <a:r>
              <a:rPr lang="uk-UA" sz="1500" b="1" i="1" dirty="0" smtClean="0">
                <a:solidFill>
                  <a:srgbClr val="0000FF"/>
                </a:solidFill>
                <a:latin typeface="+mj-lt"/>
              </a:rPr>
              <a:t>коефіцієнт ємності (фактор утримування) </a:t>
            </a:r>
            <a:r>
              <a:rPr lang="en-US" sz="1500" b="1" i="1" dirty="0" smtClean="0">
                <a:solidFill>
                  <a:srgbClr val="0000FF"/>
                </a:solidFill>
                <a:latin typeface="+mj-lt"/>
              </a:rPr>
              <a:t>k</a:t>
            </a:r>
            <a:r>
              <a:rPr lang="uk-UA" sz="1500" b="1" i="1" dirty="0" smtClean="0">
                <a:solidFill>
                  <a:srgbClr val="0000FF"/>
                </a:solidFill>
                <a:latin typeface="+mj-lt"/>
              </a:rPr>
              <a:t>'</a:t>
            </a:r>
            <a:endParaRPr lang="ru-RU" sz="1500" dirty="0">
              <a:solidFill>
                <a:srgbClr val="0000FF"/>
              </a:solidFill>
              <a:latin typeface="+mj-lt"/>
            </a:endParaRPr>
          </a:p>
        </p:txBody>
      </p:sp>
      <p:sp>
        <p:nvSpPr>
          <p:cNvPr id="7" name="Прямоугольник 6"/>
          <p:cNvSpPr/>
          <p:nvPr/>
        </p:nvSpPr>
        <p:spPr>
          <a:xfrm>
            <a:off x="6572264" y="785794"/>
            <a:ext cx="2270750" cy="369332"/>
          </a:xfrm>
          <a:prstGeom prst="rect">
            <a:avLst/>
          </a:prstGeom>
        </p:spPr>
        <p:txBody>
          <a:bodyPr wrap="none">
            <a:spAutoFit/>
          </a:bodyPr>
          <a:lstStyle/>
          <a:p>
            <a:r>
              <a:rPr lang="uk-UA" b="1" dirty="0" smtClean="0"/>
              <a:t>Критерій розділення</a:t>
            </a:r>
            <a:endParaRPr lang="ru-RU" dirty="0"/>
          </a:p>
        </p:txBody>
      </p:sp>
      <p:sp>
        <p:nvSpPr>
          <p:cNvPr id="36167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61676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4942" y="1857364"/>
            <a:ext cx="2662159" cy="785818"/>
          </a:xfrm>
          <a:prstGeom prst="rect">
            <a:avLst/>
          </a:prstGeom>
          <a:noFill/>
        </p:spPr>
      </p:pic>
      <p:sp>
        <p:nvSpPr>
          <p:cNvPr id="3616771" name="Rectangle 3"/>
          <p:cNvSpPr>
            <a:spLocks noChangeArrowheads="1"/>
          </p:cNvSpPr>
          <p:nvPr/>
        </p:nvSpPr>
        <p:spPr bwMode="auto">
          <a:xfrm>
            <a:off x="14288" y="92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3616772" name="Rectangle 4"/>
          <p:cNvSpPr>
            <a:spLocks noChangeArrowheads="1"/>
          </p:cNvSpPr>
          <p:nvPr/>
        </p:nvSpPr>
        <p:spPr bwMode="auto">
          <a:xfrm>
            <a:off x="214282" y="2714620"/>
            <a:ext cx="8572560" cy="17081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Невеликі значення </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k</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засвідчують те, що компоненти суміші, які розділяють, слабо утримуються в колонці</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Отже, спостерігається погане розділення, оскільки нерухома фаза використовується недостатньо ефективно. За великих значень</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1500" b="0" i="1" u="none" strike="noStrike" cap="none" normalizeH="0" baseline="0" dirty="0" smtClean="0">
                <a:ln>
                  <a:noFill/>
                </a:ln>
                <a:solidFill>
                  <a:schemeClr val="tx1"/>
                </a:solidFill>
                <a:effectLst/>
                <a:latin typeface="+mj-lt"/>
                <a:ea typeface="Calibri" pitchFamily="34" charset="0"/>
                <a:cs typeface="Times New Roman" pitchFamily="18" charset="0"/>
              </a:rPr>
              <a:t>k</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розділення поліпшується, однак при цьому занадто збільшується тривалість аналізу і криві елюювання розмиваються. У рідинній хроматографії оптимальні значення </a:t>
            </a:r>
            <a:r>
              <a:rPr kumimoji="0" lang="en-US" sz="1500" b="0" i="1" u="none" strike="noStrike" cap="none" normalizeH="0" baseline="0" dirty="0" smtClean="0">
                <a:ln>
                  <a:noFill/>
                </a:ln>
                <a:solidFill>
                  <a:schemeClr val="tx1"/>
                </a:solidFill>
                <a:effectLst/>
                <a:latin typeface="+mj-lt"/>
                <a:ea typeface="Calibri" pitchFamily="34" charset="0"/>
                <a:cs typeface="Times New Roman" pitchFamily="18" charset="0"/>
              </a:rPr>
              <a:t>k</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знаходяться в межах 1,5-4,0, а в газовій – 30-50.</a:t>
            </a:r>
            <a:endParaRPr kumimoji="0" lang="ru-RU" sz="15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Поєднавши попередні рівняння отримаємо вираз, який зв'язує критерій розділення </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R</a:t>
            </a:r>
            <a:r>
              <a:rPr kumimoji="0" lang="en-US" sz="1500" b="0" i="0" u="none" strike="noStrike" cap="none" normalizeH="0" baseline="-30000" dirty="0" smtClean="0">
                <a:ln>
                  <a:noFill/>
                </a:ln>
                <a:solidFill>
                  <a:schemeClr val="tx1"/>
                </a:solidFill>
                <a:effectLst/>
                <a:latin typeface="+mj-lt"/>
                <a:ea typeface="Calibri" pitchFamily="34" charset="0"/>
                <a:cs typeface="Times New Roman" pitchFamily="18" charset="0"/>
              </a:rPr>
              <a:t>s</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з ефективністю </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n</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селективністю </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а</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та коефіцієнтом ємності</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1500" b="0" i="1" u="none" strike="noStrike" cap="none" normalizeH="0" baseline="0" dirty="0" smtClean="0">
                <a:ln>
                  <a:noFill/>
                </a:ln>
                <a:solidFill>
                  <a:schemeClr val="tx1"/>
                </a:solidFill>
                <a:effectLst/>
                <a:latin typeface="+mj-lt"/>
                <a:ea typeface="Calibri" pitchFamily="34" charset="0"/>
                <a:cs typeface="Times New Roman" pitchFamily="18" charset="0"/>
              </a:rPr>
              <a:t>k</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колонки:</a:t>
            </a:r>
            <a:endParaRPr kumimoji="0" lang="uk-UA" sz="1500" b="0" i="0" u="none" strike="noStrike" cap="none" normalizeH="0" baseline="0" dirty="0" smtClean="0">
              <a:ln>
                <a:noFill/>
              </a:ln>
              <a:solidFill>
                <a:schemeClr val="tx1"/>
              </a:solidFill>
              <a:effectLst/>
              <a:latin typeface="+mj-lt"/>
            </a:endParaRPr>
          </a:p>
        </p:txBody>
      </p:sp>
      <p:sp>
        <p:nvSpPr>
          <p:cNvPr id="3616777" name="Rectangle 9"/>
          <p:cNvSpPr>
            <a:spLocks noChangeArrowheads="1"/>
          </p:cNvSpPr>
          <p:nvPr/>
        </p:nvSpPr>
        <p:spPr bwMode="auto">
          <a:xfrm>
            <a:off x="0" y="0"/>
            <a:ext cx="9144000" cy="45720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616776" name="Picture 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215074" y="3500438"/>
            <a:ext cx="2462642" cy="1571636"/>
          </a:xfrm>
          <a:prstGeom prst="rect">
            <a:avLst/>
          </a:prstGeom>
          <a:noFill/>
        </p:spPr>
      </p:pic>
      <p:sp>
        <p:nvSpPr>
          <p:cNvPr id="3616778" name="Rectangle 10"/>
          <p:cNvSpPr>
            <a:spLocks noChangeArrowheads="1"/>
          </p:cNvSpPr>
          <p:nvPr/>
        </p:nvSpPr>
        <p:spPr bwMode="auto">
          <a:xfrm>
            <a:off x="12700" y="2428875"/>
            <a:ext cx="9144000" cy="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3616779" name="Rectangle 11"/>
          <p:cNvSpPr>
            <a:spLocks noChangeArrowheads="1"/>
          </p:cNvSpPr>
          <p:nvPr/>
        </p:nvSpPr>
        <p:spPr bwMode="auto">
          <a:xfrm>
            <a:off x="346400" y="4589585"/>
            <a:ext cx="5643602" cy="17081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Це рівняння дозволяє обчислювати залежність між ефективністю </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n</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та селективністю для випадків повного розділення (</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R</a:t>
            </a:r>
            <a:r>
              <a:rPr kumimoji="0" lang="en-US" sz="1500" b="0" i="1" u="none" strike="noStrike" cap="none" normalizeH="0" baseline="-30000" dirty="0" smtClean="0">
                <a:ln>
                  <a:noFill/>
                </a:ln>
                <a:solidFill>
                  <a:srgbClr val="0000FF"/>
                </a:solidFill>
                <a:effectLst/>
                <a:latin typeface="+mj-lt"/>
                <a:ea typeface="Calibri" pitchFamily="34" charset="0"/>
                <a:cs typeface="Times New Roman" pitchFamily="18" charset="0"/>
              </a:rPr>
              <a:t>s</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=1) за різних значень коефіцієнта ємності </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k</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Слід також зазначити, що для розрахунків використовують мінімальну величину </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k</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обчислену за значеннями </a:t>
            </a:r>
            <a:r>
              <a:rPr kumimoji="0" lang="en-US" sz="1500" b="0" i="1" u="none" strike="noStrike" cap="none" normalizeH="0" baseline="0" dirty="0" err="1" smtClean="0">
                <a:ln>
                  <a:noFill/>
                </a:ln>
                <a:solidFill>
                  <a:srgbClr val="0000FF"/>
                </a:solidFill>
                <a:effectLst/>
                <a:latin typeface="+mj-lt"/>
                <a:ea typeface="Calibri" pitchFamily="34" charset="0"/>
                <a:cs typeface="Times New Roman" pitchFamily="18" charset="0"/>
              </a:rPr>
              <a:t>V</a:t>
            </a:r>
            <a:r>
              <a:rPr kumimoji="0" lang="en-US" sz="1500" b="0" i="1" u="none" strike="noStrike" cap="none" normalizeH="0" baseline="-30000" dirty="0" err="1" smtClean="0">
                <a:ln>
                  <a:noFill/>
                </a:ln>
                <a:solidFill>
                  <a:srgbClr val="0000FF"/>
                </a:solidFill>
                <a:effectLst/>
                <a:latin typeface="+mj-lt"/>
                <a:ea typeface="Calibri" pitchFamily="34" charset="0"/>
                <a:cs typeface="Times New Roman" pitchFamily="18" charset="0"/>
              </a:rPr>
              <a:t>r</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речовини, яка </a:t>
            </a:r>
            <a:r>
              <a:rPr kumimoji="0" lang="uk-UA" sz="1500" b="0" i="1" u="none" strike="noStrike" cap="none" normalizeH="0" baseline="0" dirty="0" err="1" smtClean="0">
                <a:ln>
                  <a:noFill/>
                </a:ln>
                <a:solidFill>
                  <a:srgbClr val="0000FF"/>
                </a:solidFill>
                <a:effectLst/>
                <a:latin typeface="+mj-lt"/>
                <a:ea typeface="Calibri" pitchFamily="34" charset="0"/>
                <a:cs typeface="Times New Roman" pitchFamily="18" charset="0"/>
              </a:rPr>
              <a:t>сорбується</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найгірше, тобто має найменше значення Г(</a:t>
            </a:r>
            <a:r>
              <a:rPr kumimoji="0" lang="en-US" sz="1500" b="0" i="1" u="none" strike="noStrike" cap="none" normalizeH="0" baseline="0" dirty="0" smtClean="0">
                <a:ln>
                  <a:noFill/>
                </a:ln>
                <a:solidFill>
                  <a:srgbClr val="0000FF"/>
                </a:solidFill>
                <a:effectLst/>
                <a:latin typeface="+mj-lt"/>
                <a:ea typeface="Calibri" pitchFamily="34" charset="0"/>
                <a:cs typeface="Times New Roman" pitchFamily="18" charset="0"/>
              </a:rPr>
              <a:t>D</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серед усіх речовин, які потрібно розділити.</a:t>
            </a:r>
            <a:endParaRPr kumimoji="0" lang="uk-UA" sz="1500" b="0" i="1" u="none" strike="noStrike" cap="none" normalizeH="0" baseline="0" dirty="0" smtClean="0">
              <a:ln>
                <a:noFill/>
              </a:ln>
              <a:solidFill>
                <a:srgbClr val="0000FF"/>
              </a:solidFill>
              <a:effectLst/>
              <a:latin typeface="+mj-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5786446" y="785794"/>
            <a:ext cx="3107133" cy="369332"/>
          </a:xfrm>
          <a:prstGeom prst="rect">
            <a:avLst/>
          </a:prstGeom>
        </p:spPr>
        <p:txBody>
          <a:bodyPr wrap="none">
            <a:spAutoFit/>
          </a:bodyPr>
          <a:lstStyle/>
          <a:p>
            <a:r>
              <a:rPr lang="uk-UA" b="1" dirty="0" smtClean="0"/>
              <a:t>Дифузійна (кінетична) теорія</a:t>
            </a:r>
            <a:endParaRPr lang="ru-RU" dirty="0"/>
          </a:p>
        </p:txBody>
      </p:sp>
      <p:sp>
        <p:nvSpPr>
          <p:cNvPr id="3615745" name="Rectangle 1"/>
          <p:cNvSpPr>
            <a:spLocks noChangeArrowheads="1"/>
          </p:cNvSpPr>
          <p:nvPr/>
        </p:nvSpPr>
        <p:spPr bwMode="auto">
          <a:xfrm>
            <a:off x="285720" y="1195716"/>
            <a:ext cx="8572528" cy="17081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У теорії еквівалентних тарілок прийнято, що під час елюювання на кожній тарілці встановлюється рівновага розподілу </a:t>
            </a:r>
            <a:r>
              <a:rPr kumimoji="0" lang="uk-UA" sz="1500" b="0" i="1" u="sng" strike="noStrike" cap="none" normalizeH="0" baseline="0" dirty="0" err="1" smtClean="0">
                <a:ln>
                  <a:noFill/>
                </a:ln>
                <a:solidFill>
                  <a:schemeClr val="tx1"/>
                </a:solidFill>
                <a:effectLst/>
                <a:latin typeface="+mj-lt"/>
                <a:ea typeface="Calibri" pitchFamily="34" charset="0"/>
                <a:cs typeface="Times New Roman" pitchFamily="18" charset="0"/>
              </a:rPr>
              <a:t>сорбату</a:t>
            </a:r>
            <a:r>
              <a:rPr kumimoji="0" lang="uk-UA" sz="1500" b="0" i="1" u="sng" strike="noStrike" cap="none" normalizeH="0" baseline="0" dirty="0" smtClean="0">
                <a:ln>
                  <a:noFill/>
                </a:ln>
                <a:solidFill>
                  <a:schemeClr val="tx1"/>
                </a:solidFill>
                <a:effectLst/>
                <a:latin typeface="+mj-lt"/>
                <a:ea typeface="Calibri" pitchFamily="34" charset="0"/>
                <a:cs typeface="Times New Roman" pitchFamily="18" charset="0"/>
              </a:rPr>
              <a:t> між рухомою і нерухомою фазами.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Однак у </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динамічних умовах рівновага розподілу </a:t>
            </a:r>
            <a:r>
              <a:rPr kumimoji="0" lang="uk-UA" sz="1500" b="0" i="1" u="none" strike="noStrike" cap="none" normalizeH="0" baseline="0" dirty="0" err="1" smtClean="0">
                <a:ln>
                  <a:noFill/>
                </a:ln>
                <a:solidFill>
                  <a:srgbClr val="0000FF"/>
                </a:solidFill>
                <a:effectLst/>
                <a:latin typeface="+mj-lt"/>
                <a:ea typeface="Calibri" pitchFamily="34" charset="0"/>
                <a:cs typeface="Times New Roman" pitchFamily="18" charset="0"/>
              </a:rPr>
              <a:t>сорбату</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між фазами не встановлюється, і на розмивання хроматографічної зони впливає також дифузія молекул </a:t>
            </a:r>
            <a:r>
              <a:rPr kumimoji="0" lang="uk-UA" sz="1500" b="0" i="1" u="none" strike="noStrike" cap="none" normalizeH="0" baseline="0" dirty="0" err="1" smtClean="0">
                <a:ln>
                  <a:noFill/>
                </a:ln>
                <a:solidFill>
                  <a:srgbClr val="0000FF"/>
                </a:solidFill>
                <a:effectLst/>
                <a:latin typeface="+mj-lt"/>
                <a:ea typeface="Calibri" pitchFamily="34" charset="0"/>
                <a:cs typeface="Times New Roman" pitchFamily="18" charset="0"/>
              </a:rPr>
              <a:t>сорбату</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в рухомій фазі, у порах сорбенту та інші складні процеси масообміну</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Врахувавши ці фактори,</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500" b="1" i="1" u="none" strike="noStrike" cap="none" normalizeH="0" baseline="0" dirty="0" smtClean="0">
                <a:ln>
                  <a:noFill/>
                </a:ln>
                <a:solidFill>
                  <a:schemeClr val="tx1"/>
                </a:solidFill>
                <a:effectLst/>
                <a:latin typeface="+mj-lt"/>
                <a:ea typeface="Calibri" pitchFamily="34" charset="0"/>
                <a:cs typeface="Times New Roman" pitchFamily="18" charset="0"/>
              </a:rPr>
              <a:t>Ван </a:t>
            </a:r>
            <a:r>
              <a:rPr kumimoji="0" lang="uk-UA" sz="1500" b="1" i="1" u="none" strike="noStrike" cap="none" normalizeH="0" baseline="0" dirty="0" err="1" smtClean="0">
                <a:ln>
                  <a:noFill/>
                </a:ln>
                <a:solidFill>
                  <a:schemeClr val="tx1"/>
                </a:solidFill>
                <a:effectLst/>
                <a:latin typeface="+mj-lt"/>
                <a:ea typeface="Calibri" pitchFamily="34" charset="0"/>
                <a:cs typeface="Times New Roman" pitchFamily="18" charset="0"/>
              </a:rPr>
              <a:t>Деємтер</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запропонував </a:t>
            </a:r>
            <a:r>
              <a:rPr kumimoji="0" lang="uk-UA" sz="1500" b="0" i="0" u="none" strike="noStrike" cap="none" normalizeH="0" baseline="0" dirty="0" smtClean="0">
                <a:ln>
                  <a:noFill/>
                </a:ln>
                <a:solidFill>
                  <a:srgbClr val="0000FF"/>
                </a:solidFill>
                <a:effectLst/>
                <a:latin typeface="+mj-lt"/>
                <a:ea typeface="Calibri" pitchFamily="34" charset="0"/>
                <a:cs typeface="Times New Roman" pitchFamily="18" charset="0"/>
              </a:rPr>
              <a:t>рівняння, яке пов'язує</a:t>
            </a:r>
            <a:r>
              <a:rPr kumimoji="0" lang="uk-UA" sz="1500" b="0" i="1" u="none" strike="noStrike" cap="none" normalizeH="0" baseline="0" dirty="0" smtClean="0">
                <a:ln>
                  <a:noFill/>
                </a:ln>
                <a:solidFill>
                  <a:srgbClr val="0000FF"/>
                </a:solidFill>
                <a:effectLst/>
                <a:latin typeface="+mj-lt"/>
                <a:ea typeface="Calibri" pitchFamily="34" charset="0"/>
                <a:cs typeface="Times New Roman" pitchFamily="18" charset="0"/>
              </a:rPr>
              <a:t> </a:t>
            </a:r>
            <a:r>
              <a:rPr kumimoji="0" lang="en-US" sz="1500" b="1" i="1" u="none" strike="noStrike" cap="none" normalizeH="0" baseline="0" dirty="0" smtClean="0">
                <a:ln>
                  <a:noFill/>
                </a:ln>
                <a:solidFill>
                  <a:srgbClr val="0000FF"/>
                </a:solidFill>
                <a:effectLst/>
                <a:latin typeface="+mj-lt"/>
                <a:ea typeface="Calibri" pitchFamily="34" charset="0"/>
                <a:cs typeface="Times New Roman" pitchFamily="18" charset="0"/>
              </a:rPr>
              <a:t>BETT</a:t>
            </a:r>
            <a:r>
              <a:rPr kumimoji="0" lang="uk-UA" sz="1500" b="1" i="1" u="none" strike="noStrike" cap="none" normalizeH="0" baseline="0" dirty="0" smtClean="0">
                <a:ln>
                  <a:noFill/>
                </a:ln>
                <a:solidFill>
                  <a:srgbClr val="0000FF"/>
                </a:solidFill>
                <a:effectLst/>
                <a:latin typeface="+mj-lt"/>
                <a:ea typeface="Calibri" pitchFamily="34" charset="0"/>
                <a:cs typeface="Times New Roman" pitchFamily="18" charset="0"/>
              </a:rPr>
              <a:t> (</a:t>
            </a:r>
            <a:r>
              <a:rPr kumimoji="0" lang="en-US" sz="1500" b="1" i="1" u="none" strike="noStrike" cap="none" normalizeH="0" baseline="0" dirty="0" smtClean="0">
                <a:ln>
                  <a:noFill/>
                </a:ln>
                <a:solidFill>
                  <a:srgbClr val="0000FF"/>
                </a:solidFill>
                <a:effectLst/>
                <a:latin typeface="+mj-lt"/>
                <a:ea typeface="Calibri" pitchFamily="34" charset="0"/>
                <a:cs typeface="Times New Roman" pitchFamily="18" charset="0"/>
              </a:rPr>
              <a:t>H</a:t>
            </a:r>
            <a:r>
              <a:rPr kumimoji="0" lang="uk-UA" sz="1500" b="1" i="1" u="none" strike="noStrike" cap="none" normalizeH="0" baseline="0" dirty="0" smtClean="0">
                <a:ln>
                  <a:noFill/>
                </a:ln>
                <a:solidFill>
                  <a:srgbClr val="0000FF"/>
                </a:solidFill>
                <a:effectLst/>
                <a:latin typeface="+mj-lt"/>
                <a:ea typeface="Calibri" pitchFamily="34" charset="0"/>
                <a:cs typeface="Times New Roman" pitchFamily="18" charset="0"/>
              </a:rPr>
              <a:t>) з лінійною швидкістю (</a:t>
            </a:r>
            <a:r>
              <a:rPr kumimoji="0" lang="en-US" sz="1500" b="1" i="1" u="none" strike="noStrike" cap="none" normalizeH="0" baseline="0" dirty="0" smtClean="0">
                <a:ln>
                  <a:noFill/>
                </a:ln>
                <a:solidFill>
                  <a:srgbClr val="0000FF"/>
                </a:solidFill>
                <a:effectLst/>
                <a:latin typeface="+mj-lt"/>
                <a:ea typeface="Calibri" pitchFamily="34" charset="0"/>
                <a:cs typeface="Times New Roman" pitchFamily="18" charset="0"/>
              </a:rPr>
              <a:t>U</a:t>
            </a:r>
            <a:r>
              <a:rPr kumimoji="0" lang="uk-UA" sz="1500" b="1" i="1" u="none" strike="noStrike" cap="none" normalizeH="0" baseline="0" dirty="0" smtClean="0">
                <a:ln>
                  <a:noFill/>
                </a:ln>
                <a:solidFill>
                  <a:srgbClr val="0000FF"/>
                </a:solidFill>
                <a:effectLst/>
                <a:latin typeface="+mj-lt"/>
                <a:ea typeface="Calibri" pitchFamily="34" charset="0"/>
                <a:cs typeface="Times New Roman" pitchFamily="18" charset="0"/>
              </a:rPr>
              <a:t>) потоку рухомої фази.</a:t>
            </a:r>
            <a:endParaRPr kumimoji="0" lang="uk-UA" sz="1500" b="0" i="0" u="none" strike="noStrike" cap="none" normalizeH="0" baseline="0" dirty="0" smtClean="0">
              <a:ln>
                <a:noFill/>
              </a:ln>
              <a:solidFill>
                <a:srgbClr val="0000FF"/>
              </a:solidFill>
              <a:effectLst/>
              <a:latin typeface="+mj-lt"/>
            </a:endParaRPr>
          </a:p>
        </p:txBody>
      </p:sp>
      <p:sp>
        <p:nvSpPr>
          <p:cNvPr id="361574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615746" name="Object 2"/>
          <p:cNvGraphicFramePr>
            <a:graphicFrameLocks noChangeAspect="1"/>
          </p:cNvGraphicFramePr>
          <p:nvPr/>
        </p:nvGraphicFramePr>
        <p:xfrm>
          <a:off x="4786314" y="2714620"/>
          <a:ext cx="1888642" cy="642942"/>
        </p:xfrm>
        <a:graphic>
          <a:graphicData uri="http://schemas.openxmlformats.org/presentationml/2006/ole">
            <mc:AlternateContent xmlns:mc="http://schemas.openxmlformats.org/markup-compatibility/2006">
              <mc:Choice xmlns:v="urn:schemas-microsoft-com:vml" Requires="v">
                <p:oleObj spid="_x0000_s5123" name="Equation" r:id="rId3" imgW="1155700" imgH="393700" progId="">
                  <p:embed/>
                </p:oleObj>
              </mc:Choice>
              <mc:Fallback>
                <p:oleObj name="Equation" r:id="rId3" imgW="11557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6314" y="2714620"/>
                        <a:ext cx="1888642" cy="6429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15748" name="Rectangle 4"/>
          <p:cNvSpPr>
            <a:spLocks noChangeArrowheads="1"/>
          </p:cNvSpPr>
          <p:nvPr/>
        </p:nvSpPr>
        <p:spPr bwMode="auto">
          <a:xfrm>
            <a:off x="285720" y="3249840"/>
            <a:ext cx="8429684"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де </a:t>
            </a:r>
            <a:r>
              <a:rPr kumimoji="0" lang="ru-RU" sz="1400" b="0" i="1" u="none" strike="noStrike" cap="none" normalizeH="0" baseline="0" dirty="0" smtClean="0">
                <a:ln>
                  <a:noFill/>
                </a:ln>
                <a:solidFill>
                  <a:srgbClr val="0000FF"/>
                </a:solidFill>
                <a:effectLst/>
                <a:latin typeface="+mj-lt"/>
                <a:ea typeface="MS Mincho" pitchFamily="49" charset="-128"/>
                <a:cs typeface="Times New Roman" pitchFamily="18" charset="0"/>
              </a:rPr>
              <a:t>A</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 складник, який визначається вихровою дифузією.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1" u="sng" strike="noStrike" cap="none" normalizeH="0" baseline="0" dirty="0" smtClean="0">
                <a:ln>
                  <a:noFill/>
                </a:ln>
                <a:solidFill>
                  <a:srgbClr val="0000FF"/>
                </a:solidFill>
                <a:effectLst/>
                <a:latin typeface="+mj-lt"/>
                <a:ea typeface="MS Mincho" pitchFamily="49" charset="-128"/>
                <a:cs typeface="Times New Roman" pitchFamily="18" charset="0"/>
              </a:rPr>
              <a:t>При збільшенні діаметра зерна нерухомої фази цей складник збільшується;</a:t>
            </a:r>
            <a:endParaRPr kumimoji="0" lang="ru-RU" sz="1400" b="0" i="1" u="sng"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В - коефіцієнт, який відображає вплив </a:t>
            </a:r>
            <a:r>
              <a:rPr kumimoji="0" lang="uk-UA"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повздовжної</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дифузії.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Залежить</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від</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природи</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газу-носія</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і</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пропорційний</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коефіцієнту</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молекулярної</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 </a:t>
            </a:r>
            <a:r>
              <a:rPr kumimoji="0" lang="ru-RU"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дифузії</a:t>
            </a:r>
            <a:r>
              <a:rPr kumimoji="0" lang="ru-RU" sz="1400" b="0" i="1" u="sng" strike="noStrike" cap="none" normalizeH="0" baseline="0" dirty="0" smtClean="0">
                <a:ln>
                  <a:noFill/>
                </a:ln>
                <a:solidFill>
                  <a:srgbClr val="0000FF"/>
                </a:solidFill>
                <a:effectLst/>
                <a:latin typeface="+mj-lt"/>
                <a:ea typeface="MS Mincho" pitchFamily="49" charset="-128"/>
                <a:cs typeface="Times New Roman" pitchFamily="18" charset="0"/>
              </a:rPr>
              <a:t>;</a:t>
            </a:r>
            <a:endParaRPr kumimoji="0" lang="ru-RU" sz="1400" b="0" i="1" u="sng"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С - коефіцієнт, який відображає вплив дифузійної </a:t>
            </a:r>
            <a:r>
              <a:rPr kumimoji="0" lang="uk-UA"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масопередачі</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і динамічної </a:t>
            </a:r>
            <a:r>
              <a:rPr kumimoji="0" lang="uk-UA"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дифузіі</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1" u="sng" strike="noStrike" cap="none" normalizeH="0" baseline="0" dirty="0" smtClean="0">
                <a:ln>
                  <a:noFill/>
                </a:ln>
                <a:solidFill>
                  <a:srgbClr val="0000FF"/>
                </a:solidFill>
                <a:effectLst/>
                <a:latin typeface="+mj-lt"/>
                <a:ea typeface="MS Mincho" pitchFamily="49" charset="-128"/>
                <a:cs typeface="Times New Roman" pitchFamily="18" charset="0"/>
              </a:rPr>
              <a:t>Залежить від в'язкості, </a:t>
            </a:r>
            <a:r>
              <a:rPr kumimoji="0" lang="uk-UA" sz="1400" b="0" i="1" u="sng" strike="noStrike" cap="none" normalizeH="0" baseline="0" dirty="0" err="1" smtClean="0">
                <a:ln>
                  <a:noFill/>
                </a:ln>
                <a:solidFill>
                  <a:srgbClr val="0000FF"/>
                </a:solidFill>
                <a:effectLst/>
                <a:latin typeface="+mj-lt"/>
                <a:ea typeface="MS Mincho" pitchFamily="49" charset="-128"/>
                <a:cs typeface="Times New Roman" pitchFamily="18" charset="0"/>
              </a:rPr>
              <a:t>коефіціента</a:t>
            </a:r>
            <a:r>
              <a:rPr kumimoji="0" lang="uk-UA" sz="1400" b="0" i="1" u="sng" strike="noStrike" cap="none" normalizeH="0" baseline="0" dirty="0" smtClean="0">
                <a:ln>
                  <a:noFill/>
                </a:ln>
                <a:solidFill>
                  <a:srgbClr val="0000FF"/>
                </a:solidFill>
                <a:effectLst/>
                <a:latin typeface="+mj-lt"/>
                <a:ea typeface="MS Mincho" pitchFamily="49" charset="-128"/>
                <a:cs typeface="Times New Roman" pitchFamily="18" charset="0"/>
              </a:rPr>
              <a:t> дифузії рідкої нерухомої фази, діаметра зерна і діаметра колонки.</a:t>
            </a:r>
            <a:endParaRPr kumimoji="0" lang="ru-RU" sz="1400" b="0" i="1" u="sng"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smtClean="0">
                <a:ln>
                  <a:noFill/>
                </a:ln>
                <a:solidFill>
                  <a:srgbClr val="0000FF"/>
                </a:solidFill>
                <a:effectLst/>
                <a:latin typeface="+mj-lt"/>
                <a:ea typeface="MS Mincho" pitchFamily="49" charset="-128"/>
                <a:cs typeface="Times New Roman" pitchFamily="18" charset="0"/>
              </a:rPr>
              <a:t>W</a:t>
            </a:r>
            <a:r>
              <a:rPr kumimoji="0" lang="ru-RU" sz="1400" b="0" i="1" u="none" strike="noStrike" cap="none" normalizeH="0" baseline="0" dirty="0" smtClean="0">
                <a:ln>
                  <a:noFill/>
                </a:ln>
                <a:solidFill>
                  <a:srgbClr val="0000FF"/>
                </a:solidFill>
                <a:effectLst/>
                <a:latin typeface="+mj-lt"/>
                <a:ea typeface="MS Mincho" pitchFamily="49" charset="-128"/>
                <a:cs typeface="Times New Roman" pitchFamily="18" charset="0"/>
              </a:rPr>
              <a:t> – </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швидкість газу-носія (</a:t>
            </a:r>
            <a:r>
              <a:rPr kumimoji="0" lang="uk-UA"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елюента</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a:t>
            </a:r>
            <a:endParaRPr kumimoji="0" lang="uk-UA" sz="1400" b="0" i="1" u="none" strike="noStrike" cap="none" normalizeH="0" baseline="0" dirty="0" smtClean="0">
              <a:ln>
                <a:noFill/>
              </a:ln>
              <a:solidFill>
                <a:srgbClr val="0000FF"/>
              </a:solidFill>
              <a:effectLst/>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14721" name="Rectangle 1"/>
          <p:cNvSpPr>
            <a:spLocks noChangeArrowheads="1"/>
          </p:cNvSpPr>
          <p:nvPr/>
        </p:nvSpPr>
        <p:spPr bwMode="auto">
          <a:xfrm>
            <a:off x="357158" y="1186749"/>
            <a:ext cx="8429684" cy="13849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Calibri" pitchFamily="34" charset="0"/>
                <a:cs typeface="Times New Roman" pitchFamily="18" charset="0"/>
              </a:rPr>
              <a:t>Коефіцієнтом А виражають </a:t>
            </a:r>
            <a:r>
              <a:rPr kumimoji="0" lang="uk-UA" sz="1400" b="1" i="1" u="none" strike="noStrike" cap="none" normalizeH="0" baseline="0" dirty="0" smtClean="0">
                <a:ln>
                  <a:noFill/>
                </a:ln>
                <a:solidFill>
                  <a:srgbClr val="FF0000"/>
                </a:solidFill>
                <a:effectLst/>
                <a:latin typeface="+mj-lt"/>
                <a:ea typeface="Calibri" pitchFamily="34" charset="0"/>
                <a:cs typeface="Times New Roman" pitchFamily="18" charset="0"/>
              </a:rPr>
              <a:t>вихрову дифузію</a:t>
            </a:r>
            <a:r>
              <a:rPr kumimoji="0" lang="uk-UA" sz="1400" b="0" i="1" u="none" strike="noStrike" cap="none" normalizeH="0" baseline="0" dirty="0" smtClean="0">
                <a:ln>
                  <a:noFill/>
                </a:ln>
                <a:solidFill>
                  <a:srgbClr val="0000FF"/>
                </a:solidFill>
                <a:effectLst/>
                <a:latin typeface="+mj-lt"/>
                <a:ea typeface="Calibri" pitchFamily="34" charset="0"/>
                <a:cs typeface="Times New Roman" pitchFamily="18" charset="0"/>
              </a:rPr>
              <a:t>. У набивній колонці молекули рухаються між зернами сорбенту складними траєкторіями, які мають різну довжину. Молекули виходять із колонки в різний час, внаслідок чого відбувається розмивання смуги. Вихрова дифузія не залежить від швидкості потоку рухомої фази, але залежить від розміру часточок сорбенту та щільності їх упакування. Чим менші часточки нерухомої фази й більш однорідне заповнення колонки, тим менший коефіцієнт А, тим менше розмивання внаслідок вихрової дифузії.</a:t>
            </a:r>
            <a:endParaRPr kumimoji="0" lang="uk-UA" sz="1400" b="0" i="1" u="none" strike="noStrike" cap="none" normalizeH="0" baseline="0" dirty="0" smtClean="0">
              <a:ln>
                <a:noFill/>
              </a:ln>
              <a:solidFill>
                <a:srgbClr val="0000FF"/>
              </a:solidFill>
              <a:effectLst/>
              <a:latin typeface="+mj-lt"/>
            </a:endParaRPr>
          </a:p>
        </p:txBody>
      </p:sp>
      <p:graphicFrame>
        <p:nvGraphicFramePr>
          <p:cNvPr id="3614722" name="Object 2"/>
          <p:cNvGraphicFramePr>
            <a:graphicFrameLocks noChangeAspect="1"/>
          </p:cNvGraphicFramePr>
          <p:nvPr/>
        </p:nvGraphicFramePr>
        <p:xfrm>
          <a:off x="571472" y="357166"/>
          <a:ext cx="2308945" cy="785818"/>
        </p:xfrm>
        <a:graphic>
          <a:graphicData uri="http://schemas.openxmlformats.org/presentationml/2006/ole">
            <mc:AlternateContent xmlns:mc="http://schemas.openxmlformats.org/markup-compatibility/2006">
              <mc:Choice xmlns:v="urn:schemas-microsoft-com:vml" Requires="v">
                <p:oleObj spid="_x0000_s6147" name="Equation" r:id="rId3" imgW="1155700" imgH="393700" progId="">
                  <p:embed/>
                </p:oleObj>
              </mc:Choice>
              <mc:Fallback>
                <p:oleObj name="Equation" r:id="rId3" imgW="11557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72" y="357166"/>
                        <a:ext cx="2308945"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Прямоугольник 7"/>
          <p:cNvSpPr/>
          <p:nvPr/>
        </p:nvSpPr>
        <p:spPr>
          <a:xfrm>
            <a:off x="5786446" y="785794"/>
            <a:ext cx="3107133" cy="369332"/>
          </a:xfrm>
          <a:prstGeom prst="rect">
            <a:avLst/>
          </a:prstGeom>
        </p:spPr>
        <p:txBody>
          <a:bodyPr wrap="none">
            <a:spAutoFit/>
          </a:bodyPr>
          <a:lstStyle/>
          <a:p>
            <a:r>
              <a:rPr lang="uk-UA" b="1" dirty="0" smtClean="0"/>
              <a:t>Дифузійна (кінетична) теорія</a:t>
            </a:r>
            <a:endParaRPr lang="ru-RU" dirty="0"/>
          </a:p>
        </p:txBody>
      </p:sp>
      <p:sp>
        <p:nvSpPr>
          <p:cNvPr id="3614723" name="Rectangle 3"/>
          <p:cNvSpPr>
            <a:spLocks noChangeArrowheads="1"/>
          </p:cNvSpPr>
          <p:nvPr/>
        </p:nvSpPr>
        <p:spPr bwMode="auto">
          <a:xfrm>
            <a:off x="285720" y="2571744"/>
            <a:ext cx="8358246" cy="224676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effectLst/>
                <a:latin typeface="+mj-lt"/>
                <a:ea typeface="MS Mincho" pitchFamily="49" charset="-128"/>
                <a:cs typeface="Times New Roman" pitchFamily="18" charset="0"/>
              </a:rPr>
              <a:t>В – коефіцієнт, який відображає вплив </a:t>
            </a:r>
            <a:r>
              <a:rPr kumimoji="0" lang="uk-UA" sz="1400" b="1" i="1" u="none" strike="noStrike" cap="none" normalizeH="0" baseline="0" dirty="0" err="1" smtClean="0">
                <a:ln>
                  <a:noFill/>
                </a:ln>
                <a:solidFill>
                  <a:srgbClr val="FF0000"/>
                </a:solidFill>
                <a:effectLst/>
                <a:latin typeface="+mj-lt"/>
                <a:ea typeface="MS Mincho" pitchFamily="49" charset="-128"/>
                <a:cs typeface="Times New Roman" pitchFamily="18" charset="0"/>
              </a:rPr>
              <a:t>повздовжної</a:t>
            </a:r>
            <a:r>
              <a:rPr kumimoji="0" lang="uk-UA" sz="1400" b="1" i="1" u="none" strike="noStrike" cap="none" normalizeH="0" baseline="0" dirty="0" smtClean="0">
                <a:ln>
                  <a:noFill/>
                </a:ln>
                <a:solidFill>
                  <a:srgbClr val="FF0000"/>
                </a:solidFill>
                <a:effectLst/>
                <a:latin typeface="+mj-lt"/>
                <a:ea typeface="MS Mincho" pitchFamily="49" charset="-128"/>
                <a:cs typeface="Times New Roman" pitchFamily="18" charset="0"/>
              </a:rPr>
              <a:t> дифузії</a:t>
            </a:r>
            <a:r>
              <a:rPr kumimoji="0" lang="uk-UA" sz="1400" b="0" i="0" u="none" strike="noStrike" cap="none" normalizeH="0" baseline="0" dirty="0" smtClean="0">
                <a:ln>
                  <a:noFill/>
                </a:ln>
                <a:effectLst/>
                <a:latin typeface="+mj-lt"/>
                <a:ea typeface="MS Mincho" pitchFamily="49" charset="-128"/>
                <a:cs typeface="Times New Roman" pitchFamily="18" charset="0"/>
              </a:rPr>
              <a:t>, він залежить від природи газу-носія і пропорційний коефіцієнту молекулярної дифузії (дифузія, що відбувається внаслідок теплового руху атомів, молекул). </a:t>
            </a:r>
            <a:r>
              <a:rPr kumimoji="0" lang="uk-UA" sz="1400" b="0" i="0" u="none" strike="noStrike" cap="none" normalizeH="0" baseline="0" dirty="0" smtClean="0">
                <a:ln>
                  <a:noFill/>
                </a:ln>
                <a:effectLst/>
                <a:latin typeface="+mj-lt"/>
                <a:ea typeface="Calibri" pitchFamily="34" charset="0"/>
                <a:cs typeface="Times New Roman" pitchFamily="18" charset="0"/>
              </a:rPr>
              <a:t>Якщо деякий компонент певної концентрації ввести всередину довгої трубки, заповненої рідиною або газом, то він повільно дифундуватиме у напряму обох кінців трубки. Внаслідок дифузії через певний проміжок часу компонент рівномірно розподілиться по всій довжині трубки. Цей останній ефект у хроматографії ніколи не реалізується, однак початкова стадія дифузного розмивання смуг у рухомій фазі має місце. Це розмивання пропорційне часу перебування компонента у рухомій фазі. Розширення смуги обернено пропорційне швидкості. Зниження швидкості потоку призводить до розмивання. Така дифузія має більше значення, якщо рухома фаза – газ, оскільки швидкість дифузії у газах на декілька порядків вища, ніж у рідинах.</a:t>
            </a:r>
            <a:endParaRPr kumimoji="0" lang="uk-UA" sz="1400" b="0" i="0" u="none" strike="noStrike" cap="none" normalizeH="0" baseline="0" dirty="0" smtClean="0">
              <a:ln>
                <a:noFill/>
              </a:ln>
              <a:effectLst/>
              <a:latin typeface="+mj-lt"/>
            </a:endParaRPr>
          </a:p>
        </p:txBody>
      </p:sp>
      <p:cxnSp>
        <p:nvCxnSpPr>
          <p:cNvPr id="10" name="Прямая соединительная линия 9"/>
          <p:cNvCxnSpPr/>
          <p:nvPr/>
        </p:nvCxnSpPr>
        <p:spPr>
          <a:xfrm>
            <a:off x="357158" y="2571744"/>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1" name="Прямая соединительная линия 10"/>
          <p:cNvCxnSpPr/>
          <p:nvPr/>
        </p:nvCxnSpPr>
        <p:spPr>
          <a:xfrm>
            <a:off x="214282" y="4857760"/>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3614725" name="AutoShape 5"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7" name="Прямоугольник 6"/>
          <p:cNvSpPr/>
          <p:nvPr/>
        </p:nvSpPr>
        <p:spPr>
          <a:xfrm>
            <a:off x="3000364" y="785794"/>
            <a:ext cx="5857900" cy="369332"/>
          </a:xfrm>
          <a:prstGeom prst="rect">
            <a:avLst/>
          </a:prstGeom>
        </p:spPr>
        <p:txBody>
          <a:bodyPr wrap="square">
            <a:spAutoFit/>
          </a:bodyPr>
          <a:lstStyle/>
          <a:p>
            <a:pPr algn="r"/>
            <a:r>
              <a:rPr lang="uk-UA" b="1" dirty="0" smtClean="0"/>
              <a:t>Завдання теорій хроматографічного розділення</a:t>
            </a:r>
            <a:endParaRPr lang="ru-RU" dirty="0"/>
          </a:p>
        </p:txBody>
      </p:sp>
      <p:sp>
        <p:nvSpPr>
          <p:cNvPr id="3575809" name="Rectangle 1"/>
          <p:cNvSpPr>
            <a:spLocks noChangeArrowheads="1"/>
          </p:cNvSpPr>
          <p:nvPr/>
        </p:nvSpPr>
        <p:spPr bwMode="auto">
          <a:xfrm>
            <a:off x="214282" y="1214422"/>
            <a:ext cx="8501122"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74650" algn="just" defTabSz="914400" rtl="0" eaLnBrk="1" fontAlgn="base" latinLnBrk="0" hangingPunct="1">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FF0000"/>
                </a:solidFill>
                <a:effectLst/>
                <a:latin typeface="+mj-lt"/>
                <a:ea typeface="Calibri" pitchFamily="34" charset="0"/>
                <a:cs typeface="Times New Roman" pitchFamily="18" charset="0"/>
              </a:rPr>
              <a:t>Метою </a:t>
            </a:r>
            <a:r>
              <a:rPr kumimoji="0" lang="uk-UA" sz="1500" b="0" i="0" u="none" strike="noStrike" cap="none" normalizeH="0" baseline="0" dirty="0" smtClean="0">
                <a:ln>
                  <a:noFill/>
                </a:ln>
                <a:solidFill>
                  <a:srgbClr val="FF0000"/>
                </a:solidFill>
                <a:effectLst/>
                <a:latin typeface="+mj-lt"/>
                <a:ea typeface="Calibri" pitchFamily="34" charset="0"/>
                <a:cs typeface="Times New Roman" pitchFamily="18" charset="0"/>
              </a:rPr>
              <a:t>хроматографічного процесу є </a:t>
            </a:r>
            <a:r>
              <a:rPr kumimoji="0" lang="uk-UA" sz="1500" b="0" u="none" strike="noStrike" cap="none" normalizeH="0" baseline="0" dirty="0" smtClean="0">
                <a:ln>
                  <a:noFill/>
                </a:ln>
                <a:effectLst/>
                <a:latin typeface="+mj-lt"/>
                <a:ea typeface="Calibri" pitchFamily="34" charset="0"/>
                <a:cs typeface="Times New Roman" pitchFamily="18" charset="0"/>
              </a:rPr>
              <a:t>розділення суміші речовин. </a:t>
            </a:r>
            <a:endParaRPr kumimoji="0" lang="ru-RU" sz="1500" b="0" u="none" strike="noStrike" cap="none" normalizeH="0" baseline="0" dirty="0" smtClean="0">
              <a:ln>
                <a:noFill/>
              </a:ln>
              <a:effectLst/>
              <a:latin typeface="+mj-lt"/>
            </a:endParaRPr>
          </a:p>
          <a:p>
            <a:pPr marL="0" marR="0" lvl="0" indent="374650" algn="ctr" defTabSz="914400" rtl="0" eaLnBrk="0" fontAlgn="base" latinLnBrk="0" hangingPunct="0">
              <a:lnSpc>
                <a:spcPct val="100000"/>
              </a:lnSpc>
              <a:spcBef>
                <a:spcPct val="0"/>
              </a:spcBef>
              <a:spcAft>
                <a:spcPct val="0"/>
              </a:spcAft>
              <a:buClrTx/>
              <a:buSzTx/>
              <a:buFontTx/>
              <a:buNone/>
              <a:tabLst/>
            </a:pPr>
            <a:r>
              <a:rPr kumimoji="0" lang="uk-UA" sz="1500" b="0" u="none" strike="noStrike" cap="none" normalizeH="0" baseline="0" dirty="0" smtClean="0">
                <a:ln>
                  <a:noFill/>
                </a:ln>
                <a:effectLst/>
                <a:latin typeface="+mj-lt"/>
                <a:ea typeface="MS Mincho" pitchFamily="49" charset="-128"/>
                <a:cs typeface="Times New Roman" pitchFamily="18" charset="0"/>
              </a:rPr>
              <a:t>Теорії хроматографії розглядають поведінку речовини і розподіл її концентрації всередині хроматографічної колонки.</a:t>
            </a:r>
            <a:r>
              <a:rPr kumimoji="0" lang="uk-UA" sz="1500" b="0" u="none" strike="noStrike" cap="none" normalizeH="0" baseline="0" dirty="0" smtClean="0">
                <a:ln>
                  <a:noFill/>
                </a:ln>
                <a:effectLst/>
                <a:latin typeface="+mj-lt"/>
                <a:ea typeface="Times New Roman" pitchFamily="18" charset="0"/>
                <a:cs typeface="Times New Roman" pitchFamily="18" charset="0"/>
              </a:rPr>
              <a:t> </a:t>
            </a:r>
            <a:endParaRPr kumimoji="0" lang="ru-RU" sz="1500" b="0" u="none" strike="noStrike" cap="none" normalizeH="0" baseline="0" dirty="0" smtClean="0">
              <a:ln>
                <a:noFill/>
              </a:ln>
              <a:effectLst/>
              <a:latin typeface="+mj-lt"/>
            </a:endParaRPr>
          </a:p>
          <a:p>
            <a:pPr marL="0" marR="0" lvl="0" indent="374650" algn="just" defTabSz="914400" rtl="0" eaLnBrk="0" fontAlgn="base" latinLnBrk="0" hangingPunct="0">
              <a:lnSpc>
                <a:spcPct val="100000"/>
              </a:lnSpc>
              <a:spcBef>
                <a:spcPct val="0"/>
              </a:spcBef>
              <a:spcAft>
                <a:spcPct val="0"/>
              </a:spcAft>
              <a:buClrTx/>
              <a:buSzTx/>
              <a:buFontTx/>
              <a:buNone/>
              <a:tabLst/>
            </a:pPr>
            <a:r>
              <a:rPr kumimoji="0" lang="uk-UA" sz="1500" b="1" i="0" u="none" strike="noStrike" cap="none" normalizeH="0" baseline="0" dirty="0" smtClean="0">
                <a:ln>
                  <a:noFill/>
                </a:ln>
                <a:solidFill>
                  <a:srgbClr val="0000FF"/>
                </a:solidFill>
                <a:effectLst/>
                <a:latin typeface="+mj-lt"/>
                <a:ea typeface="MS Mincho" pitchFamily="49" charset="-128"/>
                <a:cs typeface="Times New Roman" pitchFamily="18" charset="0"/>
              </a:rPr>
              <a:t>Завданням</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теорій хроматографічного розділення є </a:t>
            </a:r>
            <a:r>
              <a:rPr kumimoji="0" lang="uk-UA" sz="1500" b="1" i="0" u="none" strike="noStrike" cap="none" normalizeH="0" baseline="0" dirty="0" smtClean="0">
                <a:ln>
                  <a:noFill/>
                </a:ln>
                <a:solidFill>
                  <a:srgbClr val="0000FF"/>
                </a:solidFill>
                <a:effectLst/>
                <a:latin typeface="+mj-lt"/>
                <a:ea typeface="MS Mincho" pitchFamily="49" charset="-128"/>
                <a:cs typeface="Times New Roman" pitchFamily="18" charset="0"/>
              </a:rPr>
              <a:t>встановлення законів</a:t>
            </a:r>
            <a:r>
              <a:rPr kumimoji="0" lang="uk-UA" sz="1500" b="0" i="0" u="none" strike="noStrike" cap="none" normalizeH="0" baseline="0" dirty="0" smtClean="0">
                <a:ln>
                  <a:noFill/>
                </a:ln>
                <a:solidFill>
                  <a:srgbClr val="0000FF"/>
                </a:solidFill>
                <a:effectLst/>
                <a:latin typeface="+mj-lt"/>
                <a:ea typeface="MS Mincho" pitchFamily="49" charset="-128"/>
                <a:cs typeface="Times New Roman" pitchFamily="18" charset="0"/>
              </a:rPr>
              <a:t> руху </a:t>
            </a:r>
            <a:r>
              <a:rPr kumimoji="0" lang="uk-UA" sz="1500" b="0" strike="noStrike" cap="none" normalizeH="0" baseline="0" dirty="0" smtClean="0">
                <a:ln>
                  <a:noFill/>
                </a:ln>
                <a:solidFill>
                  <a:schemeClr val="tx1"/>
                </a:solidFill>
                <a:effectLst/>
                <a:latin typeface="+mj-lt"/>
                <a:ea typeface="MS Mincho" pitchFamily="49" charset="-128"/>
                <a:cs typeface="Times New Roman" pitchFamily="18" charset="0"/>
              </a:rPr>
              <a:t>компонентів аналізованої суміші в хроматографічній колонці і визначення факторів, які впливають на його ефективність. </a:t>
            </a:r>
          </a:p>
          <a:p>
            <a:pPr marL="0" marR="0" lvl="0" indent="37465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Times New Roman" pitchFamily="18" charset="0"/>
                <a:cs typeface="Times New Roman" pitchFamily="18" charset="0"/>
              </a:rPr>
              <a:t>На основі допущень теорій хроматографічного аналізу прогнозують оптимальні умов розділення компонентів газової або рідкої суміші.</a:t>
            </a:r>
            <a:r>
              <a:rPr kumimoji="0" lang="uk-UA" sz="1500" b="0" i="0" u="none" strike="noStrike" cap="none" normalizeH="0" baseline="0" dirty="0" smtClean="0">
                <a:ln>
                  <a:noFill/>
                </a:ln>
                <a:solidFill>
                  <a:schemeClr val="tx1"/>
                </a:solidFill>
                <a:effectLst/>
                <a:latin typeface="+mj-lt"/>
                <a:ea typeface="MS Mincho" pitchFamily="49" charset="-128"/>
                <a:cs typeface="Times New Roman" pitchFamily="18" charset="0"/>
              </a:rPr>
              <a:t> </a:t>
            </a:r>
            <a:endParaRPr kumimoji="0" lang="ru-RU" sz="1500" b="0" i="0" u="none" strike="noStrike" cap="none" normalizeH="0" baseline="0" dirty="0" smtClean="0">
              <a:ln>
                <a:noFill/>
              </a:ln>
              <a:solidFill>
                <a:schemeClr val="tx1"/>
              </a:solidFill>
              <a:effectLst/>
              <a:latin typeface="+mj-lt"/>
            </a:endParaRPr>
          </a:p>
          <a:p>
            <a:pPr marL="0" marR="0" lvl="0" indent="37465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Єдиної теорії, яка кількісно описує процес хроматографічного розділення немає. Встановлення теоретичної залежності між хімічною будовою речовин і його коефіцієнтом розподілу між фазами, знання якого дозволяє передбачити хроматографічну поведінка речовини, є завданням, яке ще чекає свого вирішення. Тому в даний час запропонований ряд теоретичних підходів, що використовують деякі допущення і дозволяють досить задовільно описувати хід хроматографічного процесу. </a:t>
            </a:r>
            <a:endParaRPr kumimoji="0" lang="ru-RU" sz="1500" b="0" i="0" u="none" strike="noStrike" cap="none" normalizeH="0" baseline="0" dirty="0" smtClean="0">
              <a:ln>
                <a:noFill/>
              </a:ln>
              <a:solidFill>
                <a:schemeClr val="tx1"/>
              </a:solidFill>
              <a:effectLst/>
              <a:latin typeface="+mj-lt"/>
            </a:endParaRPr>
          </a:p>
        </p:txBody>
      </p:sp>
      <p:sp>
        <p:nvSpPr>
          <p:cNvPr id="10" name="Прямоугольник 9"/>
          <p:cNvSpPr/>
          <p:nvPr/>
        </p:nvSpPr>
        <p:spPr>
          <a:xfrm>
            <a:off x="500034" y="4643446"/>
            <a:ext cx="8072494" cy="984885"/>
          </a:xfrm>
          <a:prstGeom prst="rect">
            <a:avLst/>
          </a:prstGeom>
        </p:spPr>
        <p:txBody>
          <a:bodyPr wrap="square">
            <a:spAutoFit/>
          </a:bodyPr>
          <a:lstStyle/>
          <a:p>
            <a:pPr lvl="0" algn="ctr" eaLnBrk="0" fontAlgn="base" hangingPunct="0">
              <a:spcBef>
                <a:spcPct val="0"/>
              </a:spcBef>
              <a:spcAft>
                <a:spcPct val="0"/>
              </a:spcAft>
            </a:pPr>
            <a:r>
              <a:rPr lang="uk-UA" sz="1500" dirty="0" smtClean="0">
                <a:latin typeface="+mj-lt"/>
                <a:ea typeface="Calibri" pitchFamily="34" charset="0"/>
                <a:cs typeface="Times New Roman" pitchFamily="18" charset="0"/>
              </a:rPr>
              <a:t>Для пояснення поведінки розчиненої речовини під час її елюювання існує дві теорії: </a:t>
            </a:r>
          </a:p>
          <a:p>
            <a:pPr lvl="0" algn="ctr" eaLnBrk="0" fontAlgn="base" hangingPunct="0">
              <a:spcBef>
                <a:spcPct val="0"/>
              </a:spcBef>
              <a:spcAft>
                <a:spcPct val="0"/>
              </a:spcAft>
            </a:pPr>
            <a:r>
              <a:rPr lang="uk-UA" sz="1500" b="1" dirty="0" smtClean="0">
                <a:solidFill>
                  <a:srgbClr val="FF0000"/>
                </a:solidFill>
                <a:latin typeface="+mj-lt"/>
                <a:ea typeface="Calibri" pitchFamily="34" charset="0"/>
                <a:cs typeface="Times New Roman" pitchFamily="18" charset="0"/>
              </a:rPr>
              <a:t>теорія еквівалентних тарілок </a:t>
            </a:r>
            <a:r>
              <a:rPr lang="uk-UA" sz="1500" dirty="0" smtClean="0">
                <a:latin typeface="+mj-lt"/>
                <a:ea typeface="Calibri" pitchFamily="34" charset="0"/>
                <a:cs typeface="Times New Roman" pitchFamily="18" charset="0"/>
              </a:rPr>
              <a:t>та </a:t>
            </a:r>
            <a:r>
              <a:rPr lang="uk-UA" sz="1500" b="1" dirty="0" smtClean="0">
                <a:solidFill>
                  <a:srgbClr val="FF0000"/>
                </a:solidFill>
                <a:latin typeface="+mj-lt"/>
                <a:ea typeface="Calibri" pitchFamily="34" charset="0"/>
                <a:cs typeface="Times New Roman" pitchFamily="18" charset="0"/>
              </a:rPr>
              <a:t>дифузійна теорія</a:t>
            </a:r>
            <a:r>
              <a:rPr lang="uk-UA" sz="1500" dirty="0" smtClean="0">
                <a:latin typeface="+mj-lt"/>
                <a:ea typeface="Calibri" pitchFamily="34" charset="0"/>
                <a:cs typeface="Times New Roman" pitchFamily="18" charset="0"/>
              </a:rPr>
              <a:t>. </a:t>
            </a:r>
          </a:p>
          <a:p>
            <a:pPr lvl="0" algn="ctr" eaLnBrk="0" fontAlgn="base" hangingPunct="0">
              <a:spcBef>
                <a:spcPct val="0"/>
              </a:spcBef>
              <a:spcAft>
                <a:spcPct val="0"/>
              </a:spcAft>
            </a:pPr>
            <a:r>
              <a:rPr lang="uk-UA" sz="1400" dirty="0" smtClean="0">
                <a:latin typeface="+mj-lt"/>
                <a:ea typeface="Calibri" pitchFamily="34" charset="0"/>
                <a:cs typeface="Times New Roman" pitchFamily="18" charset="0"/>
              </a:rPr>
              <a:t>Згідно них пояснити розмивання хроматографічних піків можна з позицій лінійності або </a:t>
            </a:r>
            <a:r>
              <a:rPr lang="uk-UA" sz="1400" dirty="0" err="1" smtClean="0">
                <a:latin typeface="+mj-lt"/>
                <a:ea typeface="Calibri" pitchFamily="34" charset="0"/>
                <a:cs typeface="Times New Roman" pitchFamily="18" charset="0"/>
              </a:rPr>
              <a:t>нелінійності</a:t>
            </a:r>
            <a:r>
              <a:rPr lang="uk-UA" sz="1400" dirty="0" smtClean="0">
                <a:latin typeface="+mj-lt"/>
                <a:ea typeface="Calibri" pitchFamily="34" charset="0"/>
                <a:cs typeface="Times New Roman" pitchFamily="18" charset="0"/>
              </a:rPr>
              <a:t> ізотерми адсорбції та швидкості дифузії молекул у нерухомій і рухомій фазах.</a:t>
            </a:r>
            <a:endParaRPr lang="uk-UA" sz="1400" dirty="0" smtClean="0">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613697" name="Rectangle 1"/>
          <p:cNvSpPr>
            <a:spLocks noChangeArrowheads="1"/>
          </p:cNvSpPr>
          <p:nvPr/>
        </p:nvSpPr>
        <p:spPr bwMode="auto">
          <a:xfrm>
            <a:off x="214282" y="1285860"/>
            <a:ext cx="8501122" cy="332398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chemeClr val="tx1"/>
                </a:solidFill>
                <a:effectLst/>
                <a:latin typeface="+mj-lt"/>
                <a:ea typeface="MS Mincho" pitchFamily="49" charset="-128"/>
                <a:cs typeface="Times New Roman" pitchFamily="18" charset="0"/>
              </a:rPr>
              <a:t>С</a:t>
            </a: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 – коефіцієнт, який відображає </a:t>
            </a:r>
            <a:r>
              <a:rPr kumimoji="0" lang="uk-UA" sz="1400" b="1" i="1" u="none" strike="noStrike" cap="none" normalizeH="0" baseline="0" dirty="0" smtClean="0">
                <a:ln>
                  <a:noFill/>
                </a:ln>
                <a:solidFill>
                  <a:srgbClr val="FF0000"/>
                </a:solidFill>
                <a:effectLst/>
                <a:latin typeface="+mj-lt"/>
                <a:ea typeface="Calibri" pitchFamily="34" charset="0"/>
                <a:cs typeface="Times New Roman" pitchFamily="18" charset="0"/>
              </a:rPr>
              <a:t>опір </a:t>
            </a:r>
            <a:r>
              <a:rPr kumimoji="0" lang="uk-UA" sz="1400" b="1" i="1" u="none" strike="noStrike" cap="none" normalizeH="0" baseline="0" dirty="0" err="1" smtClean="0">
                <a:ln>
                  <a:noFill/>
                </a:ln>
                <a:solidFill>
                  <a:srgbClr val="FF0000"/>
                </a:solidFill>
                <a:effectLst/>
                <a:latin typeface="+mj-lt"/>
                <a:ea typeface="Calibri" pitchFamily="34" charset="0"/>
                <a:cs typeface="Times New Roman" pitchFamily="18" charset="0"/>
              </a:rPr>
              <a:t>масопередачі</a:t>
            </a:r>
            <a:r>
              <a:rPr kumimoji="0" lang="uk-UA" sz="1400" b="1" i="1"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400" b="0" i="1" u="none" strike="noStrike" cap="none" normalizeH="0" baseline="0" dirty="0" smtClean="0">
                <a:ln>
                  <a:noFill/>
                </a:ln>
                <a:solidFill>
                  <a:srgbClr val="0000FF"/>
                </a:solidFill>
                <a:effectLst/>
                <a:latin typeface="+mj-lt"/>
                <a:ea typeface="Calibri" pitchFamily="34" charset="0"/>
                <a:cs typeface="Times New Roman" pitchFamily="18" charset="0"/>
              </a:rPr>
              <a:t>перенос речовини з однієї фази в другу через поверхню розподілу фаз</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у двох фазах</a:t>
            </a: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У процесі руху зони компонента крізь колонку його молекули безперервно переносяться з рухомої фази в нерухому і назад. Цей процес відбувається не миттєво, оскільки для переносу молекул крізь рухому фазу до поверхні нерухомої фази і навпаки необхідний деякий час. Молекули, що знаходяться близько від поверхні нерухомої фази, можуть проникнути до неї майже відразу, тоді як ті з них, що знаходяться на великій відстані, можуть потрапити до нерухомої фази за значно триваліший час, тобто далі за напрямком руху рухомої фази. У результаті такого уповільненого переносу частини молекул крізь нерухому фазу відбувається розмивання зони, яке називають розмиванням через опір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масопередачі</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у рухомій фазі. Молекули, які дифундують у рухомій фазі на більшу відстань, випереджують молекули, які не відходять від поверхні нерухомої фази. Опір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масопередачі</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спостерігається в обох фазах і пов'язаний зі швидкістю рухомої фази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прямопропорційно</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Чим повільніше переміщується рухома фаза, тим більше молекул встигає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сорбуватися</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на вузькій ділянці сорбенту, тим менше розмивання. Чим менший діаметр зерна сорбенту або менша товщина плівки рідкої нерухомої фази, тим менший опір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масопередачі</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у ній, тим менше розмивання. </a:t>
            </a:r>
            <a:endParaRPr kumimoji="0" lang="uk-UA" sz="1800" b="0" i="0" u="none" strike="noStrike" cap="none" normalizeH="0" baseline="0" dirty="0" smtClean="0">
              <a:ln>
                <a:noFill/>
              </a:ln>
              <a:solidFill>
                <a:schemeClr val="tx1"/>
              </a:solidFill>
              <a:effectLst/>
              <a:latin typeface="+mj-lt"/>
            </a:endParaRPr>
          </a:p>
        </p:txBody>
      </p:sp>
      <p:graphicFrame>
        <p:nvGraphicFramePr>
          <p:cNvPr id="7" name="Object 2"/>
          <p:cNvGraphicFramePr>
            <a:graphicFrameLocks noChangeAspect="1"/>
          </p:cNvGraphicFramePr>
          <p:nvPr/>
        </p:nvGraphicFramePr>
        <p:xfrm>
          <a:off x="571472" y="357166"/>
          <a:ext cx="2308945" cy="785818"/>
        </p:xfrm>
        <a:graphic>
          <a:graphicData uri="http://schemas.openxmlformats.org/presentationml/2006/ole">
            <mc:AlternateContent xmlns:mc="http://schemas.openxmlformats.org/markup-compatibility/2006">
              <mc:Choice xmlns:v="urn:schemas-microsoft-com:vml" Requires="v">
                <p:oleObj spid="_x0000_s7171" name="Equation" r:id="rId3" imgW="1155700" imgH="393700" progId="">
                  <p:embed/>
                </p:oleObj>
              </mc:Choice>
              <mc:Fallback>
                <p:oleObj name="Equation" r:id="rId3" imgW="11557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472" y="357166"/>
                        <a:ext cx="2308945" cy="7858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Прямоугольник 7"/>
          <p:cNvSpPr/>
          <p:nvPr/>
        </p:nvSpPr>
        <p:spPr>
          <a:xfrm>
            <a:off x="5786446" y="785794"/>
            <a:ext cx="3107133" cy="369332"/>
          </a:xfrm>
          <a:prstGeom prst="rect">
            <a:avLst/>
          </a:prstGeom>
        </p:spPr>
        <p:txBody>
          <a:bodyPr wrap="none">
            <a:spAutoFit/>
          </a:bodyPr>
          <a:lstStyle/>
          <a:p>
            <a:r>
              <a:rPr lang="uk-UA" b="1" dirty="0" smtClean="0"/>
              <a:t>Дифузійна (кінетична) теорія</a:t>
            </a:r>
            <a:endParaRPr lang="ru-RU" dirty="0"/>
          </a:p>
        </p:txBody>
      </p:sp>
      <p:sp>
        <p:nvSpPr>
          <p:cNvPr id="3613699" name="Rectangle 3"/>
          <p:cNvSpPr>
            <a:spLocks noChangeArrowheads="1"/>
          </p:cNvSpPr>
          <p:nvPr/>
        </p:nvSpPr>
        <p:spPr bwMode="auto">
          <a:xfrm>
            <a:off x="642910" y="4599468"/>
            <a:ext cx="5857916"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000FF"/>
                </a:solidFill>
                <a:effectLst/>
                <a:latin typeface="+mj-lt"/>
                <a:ea typeface="TimesNewRomanPSMT+1"/>
                <a:cs typeface="Times New Roman" pitchFamily="18" charset="0"/>
              </a:rPr>
              <a:t>Коефіцієнти А, В і С є постійними для даної хроматографічної системи. </a:t>
            </a:r>
            <a:endParaRPr kumimoji="0" lang="uk-UA" sz="1500" b="0" i="1" u="none" strike="noStrike" cap="none" normalizeH="0" baseline="0" dirty="0" smtClean="0">
              <a:ln>
                <a:noFill/>
              </a:ln>
              <a:solidFill>
                <a:srgbClr val="0000FF"/>
              </a:solidFill>
              <a:effectLst/>
              <a:latin typeface="+mj-lt"/>
            </a:endParaRPr>
          </a:p>
        </p:txBody>
      </p:sp>
      <p:sp>
        <p:nvSpPr>
          <p:cNvPr id="3613700" name="Rectangle 4"/>
          <p:cNvSpPr>
            <a:spLocks noChangeArrowheads="1"/>
          </p:cNvSpPr>
          <p:nvPr/>
        </p:nvSpPr>
        <p:spPr bwMode="auto">
          <a:xfrm>
            <a:off x="642910" y="5178666"/>
            <a:ext cx="5214974"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uk-UA" sz="1400" dirty="0" smtClean="0">
                <a:solidFill>
                  <a:srgbClr val="FF0000"/>
                </a:solidFill>
                <a:latin typeface="+mj-lt"/>
                <a:ea typeface="Calibri" pitchFamily="34" charset="0"/>
                <a:cs typeface="Times New Roman" pitchFamily="18" charset="0"/>
              </a:rPr>
              <a:t>Цінність рівняння </a:t>
            </a:r>
            <a:r>
              <a:rPr lang="uk-UA" sz="1400" dirty="0" err="1" smtClean="0">
                <a:solidFill>
                  <a:srgbClr val="FF0000"/>
                </a:solidFill>
                <a:latin typeface="+mj-lt"/>
                <a:ea typeface="Calibri" pitchFamily="34" charset="0"/>
                <a:cs typeface="Times New Roman" pitchFamily="18" charset="0"/>
              </a:rPr>
              <a:t>Ван-Деемтера</a:t>
            </a:r>
            <a:r>
              <a:rPr lang="uk-UA" sz="1400" dirty="0" smtClean="0">
                <a:solidFill>
                  <a:srgbClr val="FF0000"/>
                </a:solidFill>
                <a:latin typeface="+mj-lt"/>
                <a:ea typeface="Calibri" pitchFamily="34" charset="0"/>
                <a:cs typeface="Times New Roman" pitchFamily="18" charset="0"/>
              </a:rPr>
              <a:t> в тому, що з його допомогою можна визначити умови, що дозволяють звести до мінімуму розмивання зон і, отже, досягти максимального розділення.</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5786446" y="785794"/>
            <a:ext cx="3107133" cy="369332"/>
          </a:xfrm>
          <a:prstGeom prst="rect">
            <a:avLst/>
          </a:prstGeom>
        </p:spPr>
        <p:txBody>
          <a:bodyPr wrap="none">
            <a:spAutoFit/>
          </a:bodyPr>
          <a:lstStyle/>
          <a:p>
            <a:r>
              <a:rPr lang="uk-UA" b="1" dirty="0" smtClean="0"/>
              <a:t>Дифузійна (кінетична) теорія</a:t>
            </a:r>
            <a:endParaRPr lang="ru-RU" dirty="0"/>
          </a:p>
        </p:txBody>
      </p:sp>
      <p:sp>
        <p:nvSpPr>
          <p:cNvPr id="3612673" name="Rectangle 1"/>
          <p:cNvSpPr>
            <a:spLocks noChangeArrowheads="1"/>
          </p:cNvSpPr>
          <p:nvPr/>
        </p:nvSpPr>
        <p:spPr bwMode="auto">
          <a:xfrm>
            <a:off x="428596" y="1328709"/>
            <a:ext cx="8072494" cy="309315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FF0000"/>
                </a:solidFill>
                <a:effectLst/>
                <a:latin typeface="+mj-lt"/>
                <a:ea typeface="Calibri" pitchFamily="34" charset="0"/>
                <a:cs typeface="Times New Roman" pitchFamily="18" charset="0"/>
              </a:rPr>
              <a:t>Існує оптимальна швидкість потоку рухомої фази, за якої встановлюється мінімальне значення ВЕТТ, тобто максимальна ефективність хроматографічної колонки. </a:t>
            </a:r>
          </a:p>
          <a:p>
            <a:pPr marL="0" marR="0" lvl="0" indent="347663"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Параметри, об'єднані в коефіцієнтах </a:t>
            </a:r>
            <a:r>
              <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rPr>
              <a:t>A</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В і С, визначити експериментально або обчислити теоретично важко, а іноді практично неможливо. Тому оптимальну швидкість потоку рухомої фази знаходять на підставі визначення залежності</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H</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від</a:t>
            </a:r>
            <a:r>
              <a:rPr kumimoji="0" lang="uk-UA" sz="1500" b="0" i="1" u="none" strike="noStrike" cap="none" normalizeH="0" baseline="0" dirty="0" smtClean="0">
                <a:ln>
                  <a:noFill/>
                </a:ln>
                <a:solidFill>
                  <a:schemeClr val="tx1"/>
                </a:solidFill>
                <a:effectLst/>
                <a:latin typeface="+mj-lt"/>
                <a:ea typeface="Calibri" pitchFamily="34" charset="0"/>
                <a:cs typeface="Times New Roman" pitchFamily="18" charset="0"/>
              </a:rPr>
              <a:t> U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на даній колонці для будь-якої системи "</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сорбент-сорбат</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У конкретній хроматографічної системі величину Н можна змінювати, тільки змінюючи швидкість руху рухомої фази.</a:t>
            </a:r>
            <a:endParaRPr kumimoji="0" lang="ru-RU" sz="1500" b="0" i="0" u="none" strike="noStrike" cap="none" normalizeH="0" baseline="0" dirty="0" smtClean="0">
              <a:ln>
                <a:noFill/>
              </a:ln>
              <a:solidFill>
                <a:schemeClr val="tx1"/>
              </a:solidFill>
              <a:effectLst/>
              <a:latin typeface="+mj-lt"/>
            </a:endParaRPr>
          </a:p>
          <a:p>
            <a:pPr marL="0" marR="0" lvl="0" indent="347663"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Врахувавши теорію еквівалентних тарілок і дифузійну теорію, можна дійти висновку, що </a:t>
            </a:r>
            <a:r>
              <a:rPr kumimoji="0" lang="uk-UA" sz="1500" b="0" i="1" u="none" strike="noStrike" cap="none" normalizeH="0" baseline="0" dirty="0" smtClean="0">
                <a:ln>
                  <a:noFill/>
                </a:ln>
                <a:solidFill>
                  <a:srgbClr val="FF0000"/>
                </a:solidFill>
                <a:effectLst/>
                <a:latin typeface="+mj-lt"/>
                <a:ea typeface="Calibri" pitchFamily="34" charset="0"/>
                <a:cs typeface="Times New Roman" pitchFamily="18" charset="0"/>
              </a:rPr>
              <a:t>ефективність тим вища, чим менший діаметр зерна сорбенту, щільніше його упакування в колонці, чим менша товщина плівки рідкої нерухомої фази (при цьому зменшується вихрова дифузія, менший опір </a:t>
            </a:r>
            <a:r>
              <a:rPr kumimoji="0" lang="uk-UA" sz="1500" b="0" i="1" u="none" strike="noStrike" cap="none" normalizeH="0" baseline="0" dirty="0" err="1" smtClean="0">
                <a:ln>
                  <a:noFill/>
                </a:ln>
                <a:solidFill>
                  <a:srgbClr val="FF0000"/>
                </a:solidFill>
                <a:effectLst/>
                <a:latin typeface="+mj-lt"/>
                <a:ea typeface="Calibri" pitchFamily="34" charset="0"/>
                <a:cs typeface="Times New Roman" pitchFamily="18" charset="0"/>
              </a:rPr>
              <a:t>масопередачі</a:t>
            </a:r>
            <a:r>
              <a:rPr kumimoji="0" lang="uk-UA" sz="1500" b="0" i="1" u="none" strike="noStrike" cap="none" normalizeH="0" baseline="0" dirty="0" smtClean="0">
                <a:ln>
                  <a:noFill/>
                </a:ln>
                <a:solidFill>
                  <a:srgbClr val="FF0000"/>
                </a:solidFill>
                <a:effectLst/>
                <a:latin typeface="+mj-lt"/>
                <a:ea typeface="Calibri" pitchFamily="34" charset="0"/>
                <a:cs typeface="Times New Roman" pitchFamily="18" charset="0"/>
              </a:rPr>
              <a:t> у нерухомій фазі), менші коефіцієнти дифузії </a:t>
            </a:r>
            <a:r>
              <a:rPr kumimoji="0" lang="uk-UA" sz="1500" b="0" i="1" u="none" strike="noStrike" cap="none" normalizeH="0" baseline="0" dirty="0" err="1" smtClean="0">
                <a:ln>
                  <a:noFill/>
                </a:ln>
                <a:solidFill>
                  <a:srgbClr val="FF0000"/>
                </a:solidFill>
                <a:effectLst/>
                <a:latin typeface="+mj-lt"/>
                <a:ea typeface="Calibri" pitchFamily="34" charset="0"/>
                <a:cs typeface="Times New Roman" pitchFamily="18" charset="0"/>
              </a:rPr>
              <a:t>сорбату</a:t>
            </a:r>
            <a:r>
              <a:rPr kumimoji="0" lang="uk-UA" sz="1500" b="0" i="1" u="none" strike="noStrike" cap="none" normalizeH="0" baseline="0" dirty="0" smtClean="0">
                <a:ln>
                  <a:noFill/>
                </a:ln>
                <a:solidFill>
                  <a:srgbClr val="FF0000"/>
                </a:solidFill>
                <a:effectLst/>
                <a:latin typeface="+mj-lt"/>
                <a:ea typeface="Calibri" pitchFamily="34" charset="0"/>
                <a:cs typeface="Times New Roman" pitchFamily="18" charset="0"/>
              </a:rPr>
              <a:t> в рухомій фазі, тобто менша в'язкість (менший опір </a:t>
            </a:r>
            <a:r>
              <a:rPr kumimoji="0" lang="uk-UA" sz="1500" b="0" i="1" u="none" strike="noStrike" cap="none" normalizeH="0" baseline="0" dirty="0" err="1" smtClean="0">
                <a:ln>
                  <a:noFill/>
                </a:ln>
                <a:solidFill>
                  <a:srgbClr val="FF0000"/>
                </a:solidFill>
                <a:effectLst/>
                <a:latin typeface="+mj-lt"/>
                <a:ea typeface="Calibri" pitchFamily="34" charset="0"/>
                <a:cs typeface="Times New Roman" pitchFamily="18" charset="0"/>
              </a:rPr>
              <a:t>масопередачі</a:t>
            </a:r>
            <a:r>
              <a:rPr kumimoji="0" lang="uk-UA" sz="1500" b="0" i="1" u="none" strike="noStrike" cap="none" normalizeH="0" baseline="0" dirty="0" smtClean="0">
                <a:ln>
                  <a:noFill/>
                </a:ln>
                <a:solidFill>
                  <a:srgbClr val="FF0000"/>
                </a:solidFill>
                <a:effectLst/>
                <a:latin typeface="+mj-lt"/>
                <a:ea typeface="Calibri" pitchFamily="34" charset="0"/>
                <a:cs typeface="Times New Roman" pitchFamily="18" charset="0"/>
              </a:rPr>
              <a:t> у рухомій фазі)</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a:t>
            </a:r>
            <a:endParaRPr kumimoji="0" lang="uk-UA" sz="1500" b="0" i="0" u="none" strike="noStrike" cap="none" normalizeH="0" baseline="0" dirty="0" smtClean="0">
              <a:ln>
                <a:noFill/>
              </a:ln>
              <a:solidFill>
                <a:schemeClr val="tx1"/>
              </a:solidFill>
              <a:effectLst/>
              <a:latin typeface="+mj-lt"/>
            </a:endParaRPr>
          </a:p>
        </p:txBody>
      </p:sp>
      <p:graphicFrame>
        <p:nvGraphicFramePr>
          <p:cNvPr id="3612674" name="Object 2"/>
          <p:cNvGraphicFramePr>
            <a:graphicFrameLocks noChangeAspect="1"/>
          </p:cNvGraphicFramePr>
          <p:nvPr/>
        </p:nvGraphicFramePr>
        <p:xfrm>
          <a:off x="571500" y="357188"/>
          <a:ext cx="2308225" cy="785812"/>
        </p:xfrm>
        <a:graphic>
          <a:graphicData uri="http://schemas.openxmlformats.org/presentationml/2006/ole">
            <mc:AlternateContent xmlns:mc="http://schemas.openxmlformats.org/markup-compatibility/2006">
              <mc:Choice xmlns:v="urn:schemas-microsoft-com:vml" Requires="v">
                <p:oleObj spid="_x0000_s8195" name="Equation" r:id="rId3" imgW="1155700" imgH="393700" progId="">
                  <p:embed/>
                </p:oleObj>
              </mc:Choice>
              <mc:Fallback>
                <p:oleObj name="Equation" r:id="rId3" imgW="1155700" imgH="39370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 y="357188"/>
                        <a:ext cx="2308225" cy="785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74785" name="Rectangle 1"/>
          <p:cNvSpPr>
            <a:spLocks noChangeArrowheads="1"/>
          </p:cNvSpPr>
          <p:nvPr/>
        </p:nvSpPr>
        <p:spPr bwMode="auto">
          <a:xfrm>
            <a:off x="214282" y="1214422"/>
            <a:ext cx="8572560" cy="246221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effectLst/>
                <a:latin typeface="+mj-lt"/>
                <a:ea typeface="MS Mincho" pitchFamily="49" charset="-128"/>
                <a:cs typeface="Times New Roman" pitchFamily="18" charset="0"/>
              </a:rPr>
              <a:t>Існуючі теорії розглядають процес хроматографії базуючись на:</a:t>
            </a:r>
            <a:endParaRPr kumimoji="0" lang="ru-RU" sz="1400" b="0" i="0" u="none" strike="noStrike" cap="none" normalizeH="0" baseline="0" dirty="0" smtClean="0">
              <a:ln>
                <a:noFill/>
              </a:ln>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FF0000"/>
                </a:solidFill>
                <a:effectLst/>
                <a:latin typeface="+mj-lt"/>
                <a:ea typeface="MS Mincho" pitchFamily="49" charset="-128"/>
                <a:cs typeface="Times New Roman" pitchFamily="18" charset="0"/>
              </a:rPr>
              <a:t>1) характері </a:t>
            </a:r>
            <a:r>
              <a:rPr kumimoji="0" lang="uk-UA" sz="1400" b="1" i="0" u="none" strike="noStrike" cap="none" normalizeH="0" baseline="0" dirty="0" smtClean="0">
                <a:ln>
                  <a:noFill/>
                </a:ln>
                <a:solidFill>
                  <a:srgbClr val="FF0000"/>
                </a:solidFill>
                <a:effectLst/>
                <a:latin typeface="+mj-lt"/>
                <a:ea typeface="MS Mincho" pitchFamily="49" charset="-128"/>
                <a:cs typeface="Times New Roman" pitchFamily="18" charset="0"/>
              </a:rPr>
              <a:t>ізотерми сорбції </a:t>
            </a:r>
            <a:r>
              <a:rPr kumimoji="0" lang="uk-UA" sz="1400" b="0" i="0" u="none" strike="noStrike" cap="none" normalizeH="0" baseline="0" dirty="0" smtClean="0">
                <a:ln>
                  <a:noFill/>
                </a:ln>
                <a:solidFill>
                  <a:srgbClr val="FF0000"/>
                </a:solidFill>
                <a:effectLst/>
                <a:latin typeface="+mj-lt"/>
                <a:ea typeface="MS Mincho" pitchFamily="49" charset="-128"/>
                <a:cs typeface="Times New Roman" pitchFamily="18" charset="0"/>
              </a:rPr>
              <a:t>речовини, що </a:t>
            </a:r>
            <a:r>
              <a:rPr kumimoji="0" lang="uk-UA" sz="1400" b="0" i="0" u="none" strike="noStrike" cap="none" normalizeH="0" baseline="0" dirty="0" err="1" smtClean="0">
                <a:ln>
                  <a:noFill/>
                </a:ln>
                <a:solidFill>
                  <a:srgbClr val="FF0000"/>
                </a:solidFill>
                <a:effectLst/>
                <a:latin typeface="+mj-lt"/>
                <a:ea typeface="MS Mincho" pitchFamily="49" charset="-128"/>
                <a:cs typeface="Times New Roman" pitchFamily="18" charset="0"/>
              </a:rPr>
              <a:t>хроматографується</a:t>
            </a:r>
            <a:r>
              <a:rPr kumimoji="0" lang="uk-UA" sz="1400" b="0" i="0" u="none" strike="noStrike" cap="none" normalizeH="0" baseline="0" dirty="0" smtClean="0">
                <a:ln>
                  <a:noFill/>
                </a:ln>
                <a:solidFill>
                  <a:srgbClr val="FF0000"/>
                </a:solidFill>
                <a:effectLst/>
                <a:latin typeface="+mj-lt"/>
                <a:ea typeface="MS Mincho" pitchFamily="49" charset="-128"/>
                <a:cs typeface="Times New Roman" pitchFamily="18" charset="0"/>
              </a:rPr>
              <a:t>; </a:t>
            </a:r>
            <a:endParaRPr kumimoji="0" lang="ru-RU" sz="1400" b="0" i="0" u="none" strike="noStrike" cap="none" normalizeH="0" baseline="0" dirty="0" smtClean="0">
              <a:ln>
                <a:noFill/>
              </a:ln>
              <a:solidFill>
                <a:srgbClr val="FF0000"/>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FF0000"/>
                </a:solidFill>
                <a:effectLst/>
                <a:latin typeface="+mj-lt"/>
                <a:ea typeface="MS Mincho" pitchFamily="49" charset="-128"/>
                <a:cs typeface="Times New Roman" pitchFamily="18" charset="0"/>
              </a:rPr>
              <a:t>2) швидкості встановлення стану </a:t>
            </a:r>
            <a:r>
              <a:rPr kumimoji="0" lang="uk-UA" sz="1400" b="0" i="0" u="none" strike="noStrike" cap="none" normalizeH="0" baseline="0" dirty="0" err="1" smtClean="0">
                <a:ln>
                  <a:noFill/>
                </a:ln>
                <a:solidFill>
                  <a:srgbClr val="FF0000"/>
                </a:solidFill>
                <a:effectLst/>
                <a:latin typeface="+mj-lt"/>
                <a:ea typeface="MS Mincho" pitchFamily="49" charset="-128"/>
                <a:cs typeface="Times New Roman" pitchFamily="18" charset="0"/>
              </a:rPr>
              <a:t>міжфазової</a:t>
            </a:r>
            <a:r>
              <a:rPr kumimoji="0" lang="uk-UA" sz="1400" b="0" i="0" u="none" strike="noStrike" cap="none" normalizeH="0" baseline="0" dirty="0" smtClean="0">
                <a:ln>
                  <a:noFill/>
                </a:ln>
                <a:solidFill>
                  <a:srgbClr val="FF0000"/>
                </a:solidFill>
                <a:effectLst/>
                <a:latin typeface="+mj-lt"/>
                <a:ea typeface="MS Mincho" pitchFamily="49" charset="-128"/>
                <a:cs typeface="Times New Roman" pitchFamily="18" charset="0"/>
              </a:rPr>
              <a:t> рівноваги. </a:t>
            </a:r>
            <a:endParaRPr kumimoji="0" lang="ru-RU" sz="1400" b="0" i="0" u="none" strike="noStrike" cap="none" normalizeH="0" baseline="0" dirty="0" smtClean="0">
              <a:ln>
                <a:noFill/>
              </a:ln>
              <a:solidFill>
                <a:srgbClr val="FF0000"/>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Залежно від </a:t>
            </a:r>
            <a:r>
              <a:rPr kumimoji="0" lang="uk-UA" sz="1400" b="1" i="0" u="none" strike="noStrike" cap="none" normalizeH="0" baseline="0" dirty="0" smtClean="0">
                <a:ln>
                  <a:noFill/>
                </a:ln>
                <a:solidFill>
                  <a:srgbClr val="FF0000"/>
                </a:solidFill>
                <a:effectLst/>
                <a:latin typeface="+mj-lt"/>
                <a:ea typeface="Calibri" pitchFamily="34" charset="0"/>
                <a:cs typeface="Times New Roman" pitchFamily="18" charset="0"/>
              </a:rPr>
              <a:t>типу ізотерми адсорбції</a:t>
            </a:r>
            <a:r>
              <a:rPr kumimoji="0" lang="uk-UA" sz="1400" b="0"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розрізняють</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1" u="none" strike="noStrike" cap="none" normalizeH="0" baseline="0" dirty="0" smtClean="0">
                <a:ln>
                  <a:noFill/>
                </a:ln>
                <a:solidFill>
                  <a:srgbClr val="0000FF"/>
                </a:solidFill>
                <a:effectLst/>
                <a:latin typeface="+mj-lt"/>
                <a:ea typeface="Calibri" pitchFamily="34" charset="0"/>
                <a:cs typeface="Times New Roman" pitchFamily="18" charset="0"/>
              </a:rPr>
              <a:t>лінійну</a:t>
            </a:r>
            <a:r>
              <a:rPr kumimoji="0" lang="uk-UA" sz="1400" b="0" u="none" strike="noStrike" cap="none" normalizeH="0" baseline="0" dirty="0" smtClean="0">
                <a:ln>
                  <a:noFill/>
                </a:ln>
                <a:solidFill>
                  <a:schemeClr val="tx1"/>
                </a:solidFill>
                <a:effectLst/>
                <a:latin typeface="+mj-lt"/>
                <a:ea typeface="Calibri" pitchFamily="34" charset="0"/>
                <a:cs typeface="Times New Roman" pitchFamily="18" charset="0"/>
              </a:rPr>
              <a:t> та </a:t>
            </a:r>
            <a:r>
              <a:rPr kumimoji="0" lang="uk-UA" sz="1400" b="1" u="none" strike="noStrike" cap="none" normalizeH="0" baseline="0" dirty="0" smtClean="0">
                <a:ln>
                  <a:noFill/>
                </a:ln>
                <a:solidFill>
                  <a:srgbClr val="0000FF"/>
                </a:solidFill>
                <a:effectLst/>
                <a:latin typeface="+mj-lt"/>
                <a:ea typeface="Calibri" pitchFamily="34" charset="0"/>
                <a:cs typeface="Times New Roman" pitchFamily="18" charset="0"/>
              </a:rPr>
              <a:t>нелінійну</a:t>
            </a:r>
            <a:r>
              <a:rPr kumimoji="0" lang="uk-UA" sz="1400" b="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u="none" strike="noStrike" cap="none" normalizeH="0" baseline="0" dirty="0" smtClean="0">
                <a:ln>
                  <a:noFill/>
                </a:ln>
                <a:effectLst/>
                <a:latin typeface="+mj-lt"/>
                <a:ea typeface="Calibri" pitchFamily="34" charset="0"/>
                <a:cs typeface="Times New Roman" pitchFamily="18" charset="0"/>
              </a:rPr>
              <a:t>хроматографію.</a:t>
            </a:r>
            <a:r>
              <a:rPr kumimoji="0" lang="uk-UA" sz="1400" b="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За малих концентрацій речовин, які адсорбуються, усі типи ізотерм адсорбції мають вигляд близький до лінійного. Тому здебільшого процес переміщення речовини вздовж шару сорбенту при елююванні може бути описаний саме з позицій лінійної хроматографії. При цьому вважають, що рівновага розподілу речовини між адсорбентом і рухомою фазою встановлюється миттєво; у таких випадках йдеться про так звану</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1" u="none" strike="noStrike" cap="none" normalizeH="0" baseline="0" dirty="0" smtClean="0">
                <a:ln>
                  <a:noFill/>
                </a:ln>
                <a:solidFill>
                  <a:srgbClr val="0000FF"/>
                </a:solidFill>
                <a:effectLst/>
                <a:latin typeface="+mj-lt"/>
                <a:ea typeface="Calibri" pitchFamily="34" charset="0"/>
                <a:cs typeface="Times New Roman" pitchFamily="18" charset="0"/>
              </a:rPr>
              <a:t>ідеальну</a:t>
            </a:r>
            <a:r>
              <a:rPr kumimoji="0" lang="uk-UA" sz="1400" b="1"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хроматографію. Варіант лінійно-ідеальної хроматографії, коли взаємодії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сорбент-сорбат</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описуються лінійною ізотермою, а рівновага встановлюється миттєво, є найбільш простим варіантом хроматографії для теоретичного опису.</a:t>
            </a:r>
            <a:endParaRPr kumimoji="0" lang="uk-UA" sz="1400" b="0" i="0" u="none" strike="noStrike" cap="none" normalizeH="0" baseline="0" dirty="0" smtClean="0">
              <a:ln>
                <a:noFill/>
              </a:ln>
              <a:solidFill>
                <a:schemeClr val="tx1"/>
              </a:solidFill>
              <a:effectLst/>
              <a:latin typeface="+mj-lt"/>
            </a:endParaRPr>
          </a:p>
        </p:txBody>
      </p:sp>
      <p:sp>
        <p:nvSpPr>
          <p:cNvPr id="3574786" name="Rectangle 2"/>
          <p:cNvSpPr>
            <a:spLocks noChangeArrowheads="1"/>
          </p:cNvSpPr>
          <p:nvPr/>
        </p:nvSpPr>
        <p:spPr bwMode="auto">
          <a:xfrm>
            <a:off x="214282" y="3751036"/>
            <a:ext cx="8715436" cy="224676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Однак на практиці адсорбційна рівновага встановлюється не миттєво, а упродовж певного інтервалу часу, що призводить до </a:t>
            </a:r>
            <a:r>
              <a:rPr kumimoji="0" lang="uk-UA" sz="1400" b="1" i="0" u="none" strike="noStrike" cap="none" normalizeH="0" baseline="0" dirty="0" smtClean="0">
                <a:ln>
                  <a:noFill/>
                </a:ln>
                <a:solidFill>
                  <a:srgbClr val="FF0000"/>
                </a:solidFill>
                <a:effectLst/>
                <a:latin typeface="+mj-lt"/>
                <a:ea typeface="Calibri" pitchFamily="34" charset="0"/>
                <a:cs typeface="Times New Roman" pitchFamily="18" charset="0"/>
              </a:rPr>
              <a:t>розмивання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хроматографічної смуги (кривої елюювання). Це характерно для так званої </a:t>
            </a:r>
            <a:r>
              <a:rPr kumimoji="0" lang="uk-UA" sz="1400" b="1" u="none" strike="noStrike" cap="none" normalizeH="0" baseline="0" dirty="0" smtClean="0">
                <a:ln>
                  <a:noFill/>
                </a:ln>
                <a:solidFill>
                  <a:srgbClr val="0000FF"/>
                </a:solidFill>
                <a:effectLst/>
                <a:latin typeface="+mj-lt"/>
                <a:ea typeface="Calibri" pitchFamily="34" charset="0"/>
                <a:cs typeface="Times New Roman" pitchFamily="18" charset="0"/>
              </a:rPr>
              <a:t>неідеальної</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хроматографії. Тому у  практиці аналізу найпоширенішою є</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1" u="none" strike="noStrike" cap="none" normalizeH="0" baseline="0" dirty="0" smtClean="0">
                <a:ln>
                  <a:noFill/>
                </a:ln>
                <a:solidFill>
                  <a:srgbClr val="FF0000"/>
                </a:solidFill>
                <a:effectLst/>
                <a:latin typeface="+mj-lt"/>
                <a:ea typeface="Calibri" pitchFamily="34" charset="0"/>
                <a:cs typeface="Times New Roman" pitchFamily="18" charset="0"/>
              </a:rPr>
              <a:t>лінійна неідеальна</a:t>
            </a:r>
            <a:r>
              <a:rPr kumimoji="0" lang="uk-UA" sz="1400" b="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хроматографія, коли розподіл між нерухомою та рухомою фазами описується лінійною ізотермою адсорбції, а рівновага сорбції встановлюється не миттєво, а впродовж певного періоду часу.</a:t>
            </a:r>
            <a:endParaRPr kumimoji="0" lang="ru-RU" sz="900" b="0" i="0" u="none" strike="noStrike" cap="none" normalizeH="0" baseline="0" dirty="0" smtClean="0">
              <a:ln>
                <a:noFill/>
              </a:ln>
              <a:solidFill>
                <a:schemeClr val="tx1"/>
              </a:solidFill>
              <a:effectLst/>
              <a:latin typeface="+mj-lt"/>
            </a:endParaRPr>
          </a:p>
          <a:p>
            <a:pPr marR="0" lvl="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Проходження зони речовини через колонку завжди супроводжується її розмиванням. У підсумку погіршується розділення компонентів суміші. Таким чином, з точки зору кінцевого результату, тобто визначення компонентів проби, </a:t>
            </a:r>
            <a:r>
              <a:rPr kumimoji="0" lang="uk-UA" sz="1400" b="1" i="0" u="none" strike="noStrike" cap="none" normalizeH="0" baseline="0" dirty="0" smtClean="0">
                <a:ln>
                  <a:noFill/>
                </a:ln>
                <a:solidFill>
                  <a:srgbClr val="FF0000"/>
                </a:solidFill>
                <a:effectLst/>
                <a:latin typeface="+mj-lt"/>
                <a:ea typeface="Calibri" pitchFamily="34" charset="0"/>
                <a:cs typeface="Times New Roman" pitchFamily="18" charset="0"/>
              </a:rPr>
              <a:t>розмивання є небажаним процесом</a:t>
            </a:r>
            <a:r>
              <a:rPr kumimoji="0" lang="uk-UA" sz="1400" b="0"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і повинно зводиться до мінімуму.  Основним параметром, що визначає розмивання компонентів при їх проходженні через колонку, є </a:t>
            </a:r>
            <a:r>
              <a:rPr kumimoji="0" lang="uk-UA" sz="1400" b="1" i="0" u="none" strike="noStrike" cap="none" normalizeH="0" baseline="0" dirty="0" smtClean="0">
                <a:ln>
                  <a:noFill/>
                </a:ln>
                <a:solidFill>
                  <a:srgbClr val="FF0000"/>
                </a:solidFill>
                <a:effectLst/>
                <a:latin typeface="+mj-lt"/>
                <a:ea typeface="Calibri" pitchFamily="34" charset="0"/>
                <a:cs typeface="Times New Roman" pitchFamily="18" charset="0"/>
              </a:rPr>
              <a:t>ефективність</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колонки.</a:t>
            </a:r>
            <a:endParaRPr kumimoji="0" lang="uk-UA" sz="1800" b="0" i="0" u="none" strike="noStrike" cap="none" normalizeH="0" baseline="0" dirty="0" smtClean="0">
              <a:ln>
                <a:noFill/>
              </a:ln>
              <a:solidFill>
                <a:schemeClr val="tx1"/>
              </a:solidFill>
              <a:effectLst/>
              <a:latin typeface="+mj-lt"/>
            </a:endParaRPr>
          </a:p>
        </p:txBody>
      </p:sp>
      <p:sp>
        <p:nvSpPr>
          <p:cNvPr id="8" name="Прямоугольник 7"/>
          <p:cNvSpPr/>
          <p:nvPr/>
        </p:nvSpPr>
        <p:spPr>
          <a:xfrm>
            <a:off x="3000364" y="785794"/>
            <a:ext cx="5857900" cy="369332"/>
          </a:xfrm>
          <a:prstGeom prst="rect">
            <a:avLst/>
          </a:prstGeom>
        </p:spPr>
        <p:txBody>
          <a:bodyPr wrap="square">
            <a:spAutoFit/>
          </a:bodyPr>
          <a:lstStyle/>
          <a:p>
            <a:pPr algn="r"/>
            <a:r>
              <a:rPr lang="uk-UA" b="1" dirty="0" smtClean="0"/>
              <a:t>Завдання теорій хроматографічного розділення</a:t>
            </a:r>
            <a:endParaRPr lang="ru-RU" dirty="0"/>
          </a:p>
        </p:txBody>
      </p:sp>
      <p:sp>
        <p:nvSpPr>
          <p:cNvPr id="3574788" name="AutoShape 4"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1955" name="Rectangle 3"/>
          <p:cNvSpPr>
            <a:spLocks noChangeArrowheads="1"/>
          </p:cNvSpPr>
          <p:nvPr/>
        </p:nvSpPr>
        <p:spPr bwMode="auto">
          <a:xfrm>
            <a:off x="142844" y="1214422"/>
            <a:ext cx="8715436"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Всі</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теорії</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хроматографічного</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розділення</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зводяться</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до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розгляду</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двох</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величин: </a:t>
            </a:r>
            <a:r>
              <a:rPr kumimoji="0" lang="ru-RU" sz="1400" b="1" i="0" u="none" strike="noStrike" cap="none" normalizeH="0" baseline="0" dirty="0" err="1" smtClean="0">
                <a:ln>
                  <a:noFill/>
                </a:ln>
                <a:solidFill>
                  <a:srgbClr val="FF0000"/>
                </a:solidFill>
                <a:effectLst/>
                <a:latin typeface="+mj-lt"/>
                <a:ea typeface="Times New Roman" pitchFamily="18" charset="0"/>
                <a:cs typeface="Times New Roman" pitchFamily="18" charset="0"/>
              </a:rPr>
              <a:t>селективності</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і</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1" i="0" u="none" strike="noStrike" cap="none" normalizeH="0" baseline="0" dirty="0" err="1" smtClean="0">
                <a:ln>
                  <a:noFill/>
                </a:ln>
                <a:solidFill>
                  <a:srgbClr val="FF0000"/>
                </a:solidFill>
                <a:effectLst/>
                <a:latin typeface="+mj-lt"/>
                <a:ea typeface="Times New Roman" pitchFamily="18" charset="0"/>
                <a:cs typeface="Times New Roman" pitchFamily="18" charset="0"/>
              </a:rPr>
              <a:t>ефективності</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Вони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дозволяють</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оцінити</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роздільну</a:t>
            </a:r>
            <a:r>
              <a:rPr kumimoji="0" lang="uk-UA" sz="1400" b="0" i="0" u="none" strike="noStrike" cap="none" normalizeH="0" baseline="0" dirty="0" smtClean="0">
                <a:ln>
                  <a:noFill/>
                </a:ln>
                <a:solidFill>
                  <a:schemeClr val="tx1"/>
                </a:solidFill>
                <a:effectLst/>
                <a:latin typeface="+mj-lt"/>
                <a:ea typeface="Times New Roman" pitchFamily="18" charset="0"/>
                <a:cs typeface="Times New Roman" pitchFamily="18" charset="0"/>
              </a:rPr>
              <a:t> здатність хроматографічної колонки</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На практиці завжди проводиться оцінка одержаних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хроматограм</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При проходженні через колонку можна отримати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хроматограми</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різного виду (рис. ). </a:t>
            </a:r>
            <a:endParaRPr kumimoji="0" lang="ru-RU" sz="14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За отриманою під час хроматографічного аналізу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хроматограмою</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суміші можна розрахувати експериментальні значення важливих хроматографічних параметрів, зокрема, фактору утримування (ємності) (k), коефіцієнту селективності (α), критерію розділення (R</a:t>
            </a:r>
            <a:r>
              <a:rPr kumimoji="0" lang="uk-UA" sz="1400" b="0" i="0" u="none" strike="noStrike" cap="none" normalizeH="0" baseline="-30000" dirty="0" smtClean="0">
                <a:ln>
                  <a:noFill/>
                </a:ln>
                <a:solidFill>
                  <a:schemeClr val="tx1"/>
                </a:solidFill>
                <a:effectLst/>
                <a:latin typeface="+mj-lt"/>
                <a:ea typeface="Calibri" pitchFamily="34" charset="0"/>
                <a:cs typeface="Times New Roman" pitchFamily="18" charset="0"/>
              </a:rPr>
              <a:t>S</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та оцінити ефективність хроматографічної колонки. Розрахунки проводять на основі теорій хроматографічного розділення.</a:t>
            </a:r>
            <a:endParaRPr kumimoji="0" lang="uk-UA" sz="1400" b="0" i="0" u="none" strike="noStrike" cap="none" normalizeH="0" baseline="0" dirty="0" smtClean="0">
              <a:ln>
                <a:noFill/>
              </a:ln>
              <a:solidFill>
                <a:schemeClr val="tx1"/>
              </a:solidFill>
              <a:effectLst/>
              <a:latin typeface="+mj-lt"/>
            </a:endParaRPr>
          </a:p>
        </p:txBody>
      </p:sp>
      <p:pic>
        <p:nvPicPr>
          <p:cNvPr id="8" name="Рисунок 7"/>
          <p:cNvPicPr/>
          <p:nvPr/>
        </p:nvPicPr>
        <p:blipFill>
          <a:blip r:embed="rId2" cstate="print"/>
          <a:srcRect/>
          <a:stretch>
            <a:fillRect/>
          </a:stretch>
        </p:blipFill>
        <p:spPr bwMode="auto">
          <a:xfrm>
            <a:off x="0" y="2928934"/>
            <a:ext cx="3780532" cy="3299851"/>
          </a:xfrm>
          <a:prstGeom prst="rect">
            <a:avLst/>
          </a:prstGeom>
          <a:noFill/>
          <a:ln w="9525">
            <a:noFill/>
            <a:miter lim="800000"/>
            <a:headEnd/>
            <a:tailEnd/>
          </a:ln>
        </p:spPr>
      </p:pic>
      <p:sp>
        <p:nvSpPr>
          <p:cNvPr id="10" name="Прямоугольник 9"/>
          <p:cNvSpPr/>
          <p:nvPr/>
        </p:nvSpPr>
        <p:spPr>
          <a:xfrm>
            <a:off x="3214678" y="3071810"/>
            <a:ext cx="4143404" cy="1169551"/>
          </a:xfrm>
          <a:prstGeom prst="rect">
            <a:avLst/>
          </a:prstGeom>
        </p:spPr>
        <p:txBody>
          <a:bodyPr wrap="square">
            <a:spAutoFit/>
          </a:bodyPr>
          <a:lstStyle/>
          <a:p>
            <a:pPr algn="ctr"/>
            <a:r>
              <a:rPr lang="uk-UA" sz="1400" dirty="0" smtClean="0">
                <a:solidFill>
                  <a:srgbClr val="0000FF"/>
                </a:solidFill>
                <a:latin typeface="+mj-lt"/>
              </a:rPr>
              <a:t>Вплив селективності та ефективності на роздільну здатність: </a:t>
            </a:r>
          </a:p>
          <a:p>
            <a:pPr algn="ctr"/>
            <a:r>
              <a:rPr lang="uk-UA" sz="1400" dirty="0" smtClean="0">
                <a:solidFill>
                  <a:srgbClr val="0000FF"/>
                </a:solidFill>
                <a:latin typeface="+mj-lt"/>
              </a:rPr>
              <a:t>а – висока селективність, низька ефективність, </a:t>
            </a:r>
          </a:p>
          <a:p>
            <a:pPr algn="ctr"/>
            <a:r>
              <a:rPr lang="uk-UA" sz="1400" dirty="0" smtClean="0">
                <a:solidFill>
                  <a:srgbClr val="0000FF"/>
                </a:solidFill>
                <a:latin typeface="+mj-lt"/>
              </a:rPr>
              <a:t>б – низька селективність, висока ефективність, </a:t>
            </a:r>
          </a:p>
          <a:p>
            <a:pPr algn="ctr"/>
            <a:r>
              <a:rPr lang="uk-UA" sz="1400" dirty="0" smtClean="0">
                <a:solidFill>
                  <a:srgbClr val="0000FF"/>
                </a:solidFill>
                <a:latin typeface="+mj-lt"/>
              </a:rPr>
              <a:t>в – висока селективність, висока ефективність</a:t>
            </a:r>
            <a:endParaRPr lang="ru-RU" sz="1400" dirty="0">
              <a:solidFill>
                <a:srgbClr val="0000FF"/>
              </a:solidFill>
              <a:latin typeface="+mj-lt"/>
            </a:endParaRPr>
          </a:p>
        </p:txBody>
      </p:sp>
      <p:sp>
        <p:nvSpPr>
          <p:cNvPr id="11" name="Прямоугольник 10"/>
          <p:cNvSpPr/>
          <p:nvPr/>
        </p:nvSpPr>
        <p:spPr>
          <a:xfrm>
            <a:off x="3000364" y="785794"/>
            <a:ext cx="5857900" cy="369332"/>
          </a:xfrm>
          <a:prstGeom prst="rect">
            <a:avLst/>
          </a:prstGeom>
        </p:spPr>
        <p:txBody>
          <a:bodyPr wrap="square">
            <a:spAutoFit/>
          </a:bodyPr>
          <a:lstStyle/>
          <a:p>
            <a:pPr algn="r"/>
            <a:r>
              <a:rPr lang="uk-UA" b="1" dirty="0" smtClean="0"/>
              <a:t>Завдання теорій хроматографічного розділення</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0929" name="Rectangle 1"/>
          <p:cNvSpPr>
            <a:spLocks noChangeArrowheads="1"/>
          </p:cNvSpPr>
          <p:nvPr/>
        </p:nvSpPr>
        <p:spPr bwMode="auto">
          <a:xfrm>
            <a:off x="214314" y="1357298"/>
            <a:ext cx="8715404" cy="13849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1" i="0" u="none" strike="noStrike" cap="none" normalizeH="0" baseline="0" dirty="0" smtClean="0">
                <a:ln>
                  <a:noFill/>
                </a:ln>
                <a:solidFill>
                  <a:srgbClr val="FF0000"/>
                </a:solidFill>
                <a:effectLst/>
                <a:latin typeface="+mj-lt"/>
                <a:ea typeface="MS Mincho" pitchFamily="49" charset="-128"/>
                <a:cs typeface="Times New Roman" pitchFamily="18" charset="0"/>
              </a:rPr>
              <a:t>Основне завдання </a:t>
            </a: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теорії ідеальної хроматографії</a:t>
            </a:r>
            <a:r>
              <a:rPr kumimoji="0" lang="uk-UA" sz="1400" b="0" i="1" u="none" strike="noStrike" cap="none" normalizeH="0" baseline="0" dirty="0" smtClean="0">
                <a:ln>
                  <a:noFill/>
                </a:ln>
                <a:solidFill>
                  <a:schemeClr val="tx1"/>
                </a:solidFill>
                <a:effectLst/>
                <a:latin typeface="+mj-lt"/>
                <a:ea typeface="MS Mincho" pitchFamily="49" charset="-128"/>
                <a:cs typeface="Times New Roman" pitchFamily="18" charset="0"/>
              </a:rPr>
              <a:t> </a:t>
            </a: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 встановити залежність між швидкістю пересування компонента вздовж шару </a:t>
            </a:r>
            <a:r>
              <a:rPr kumimoji="0" lang="uk-UA" sz="1400" b="0" i="0" u="none" strike="noStrike" cap="none" normalizeH="0" baseline="0" dirty="0" err="1" smtClean="0">
                <a:ln>
                  <a:noFill/>
                </a:ln>
                <a:solidFill>
                  <a:schemeClr val="tx1"/>
                </a:solidFill>
                <a:effectLst/>
                <a:latin typeface="+mj-lt"/>
                <a:ea typeface="MS Mincho" pitchFamily="49" charset="-128"/>
                <a:cs typeface="Times New Roman" pitchFamily="18" charset="0"/>
              </a:rPr>
              <a:t>сорбента</a:t>
            </a: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 і його здатністю до сорбції.</a:t>
            </a:r>
            <a:endParaRPr kumimoji="0" lang="ru-RU" sz="14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Розглянемо найпростіший випадок математичного опису кількісних характеристик лінійної ідеальної хроматографії і виведемо деякі важливі співвідношення між хроматографічними параметрами. </a:t>
            </a:r>
            <a:endParaRPr kumimoji="0" lang="ru-RU" sz="14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Тут переміщення речовини уздовж хроматографічної колонки під час її промивання рухомою фазою описується рівнянням</a:t>
            </a:r>
            <a:endParaRPr kumimoji="0" lang="uk-UA" sz="1400" b="0" i="0" u="none" strike="noStrike" cap="none" normalizeH="0" baseline="0" dirty="0" smtClean="0">
              <a:ln>
                <a:noFill/>
              </a:ln>
              <a:solidFill>
                <a:schemeClr val="tx1"/>
              </a:solidFill>
              <a:effectLst/>
              <a:latin typeface="+mj-lt"/>
            </a:endParaRPr>
          </a:p>
        </p:txBody>
      </p:sp>
      <p:sp>
        <p:nvSpPr>
          <p:cNvPr id="7" name="Прямоугольник 6"/>
          <p:cNvSpPr/>
          <p:nvPr/>
        </p:nvSpPr>
        <p:spPr>
          <a:xfrm>
            <a:off x="3000364" y="785794"/>
            <a:ext cx="5857900" cy="369332"/>
          </a:xfrm>
          <a:prstGeom prst="rect">
            <a:avLst/>
          </a:prstGeom>
        </p:spPr>
        <p:txBody>
          <a:bodyPr wrap="square">
            <a:spAutoFit/>
          </a:bodyPr>
          <a:lstStyle/>
          <a:p>
            <a:pPr algn="r"/>
            <a:r>
              <a:rPr lang="uk-UA" b="1" dirty="0" smtClean="0"/>
              <a:t>Завдання теорій хроматографічного розділення</a:t>
            </a:r>
            <a:endParaRPr lang="ru-RU" dirty="0"/>
          </a:p>
        </p:txBody>
      </p:sp>
      <p:pic>
        <p:nvPicPr>
          <p:cNvPr id="8" name="Рисунок 7"/>
          <p:cNvPicPr/>
          <p:nvPr/>
        </p:nvPicPr>
        <p:blipFill>
          <a:blip r:embed="rId2" cstate="print"/>
          <a:srcRect/>
          <a:stretch>
            <a:fillRect/>
          </a:stretch>
        </p:blipFill>
        <p:spPr bwMode="auto">
          <a:xfrm>
            <a:off x="4214810" y="2500306"/>
            <a:ext cx="1539881" cy="796294"/>
          </a:xfrm>
          <a:prstGeom prst="rect">
            <a:avLst/>
          </a:prstGeom>
          <a:noFill/>
          <a:ln w="9525">
            <a:noFill/>
            <a:miter lim="800000"/>
            <a:headEnd/>
            <a:tailEnd/>
          </a:ln>
        </p:spPr>
      </p:pic>
      <p:sp>
        <p:nvSpPr>
          <p:cNvPr id="3580930" name="Rectangle 2"/>
          <p:cNvSpPr>
            <a:spLocks noChangeArrowheads="1"/>
          </p:cNvSpPr>
          <p:nvPr/>
        </p:nvSpPr>
        <p:spPr bwMode="auto">
          <a:xfrm>
            <a:off x="214282" y="3331019"/>
            <a:ext cx="8429684" cy="116955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де </a:t>
            </a:r>
            <a:r>
              <a:rPr kumimoji="0" lang="en-US" sz="1400" b="0" i="0" u="none" strike="noStrike" cap="none" normalizeH="0" baseline="0" dirty="0" err="1" smtClean="0">
                <a:ln>
                  <a:noFill/>
                </a:ln>
                <a:solidFill>
                  <a:schemeClr val="tx1"/>
                </a:solidFill>
                <a:effectLst/>
                <a:latin typeface="+mj-lt"/>
                <a:ea typeface="Calibri" pitchFamily="34" charset="0"/>
                <a:cs typeface="Times New Roman" pitchFamily="18" charset="0"/>
              </a:rPr>
              <a:t>U</a:t>
            </a:r>
            <a:r>
              <a:rPr kumimoji="0" lang="en-US" sz="1400" b="0" i="0" u="none" strike="noStrike" cap="none" normalizeH="0" baseline="-30000" dirty="0" err="1" smtClean="0">
                <a:ln>
                  <a:noFill/>
                </a:ln>
                <a:solidFill>
                  <a:schemeClr val="tx1"/>
                </a:solidFill>
                <a:effectLst/>
                <a:latin typeface="+mj-lt"/>
                <a:ea typeface="Calibri" pitchFamily="34" charset="0"/>
                <a:cs typeface="Times New Roman" pitchFamily="18" charset="0"/>
              </a:rPr>
              <a:t>c</a:t>
            </a:r>
            <a:r>
              <a:rPr kumimoji="0" lang="en-US" sz="14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лінійна швидкість переміщення речовини вздовж шару сорбенту (см/</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хв</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l-GR" sz="1400" b="0" i="0" u="none" strike="noStrike" cap="none" normalizeH="0" baseline="0" dirty="0" smtClean="0">
                <a:ln>
                  <a:noFill/>
                </a:ln>
                <a:solidFill>
                  <a:schemeClr val="tx1"/>
                </a:solidFill>
                <a:effectLst/>
                <a:latin typeface="+mj-lt"/>
                <a:ea typeface="Calibri" pitchFamily="34" charset="0"/>
                <a:cs typeface="Times New Roman" pitchFamily="18" charset="0"/>
              </a:rPr>
              <a:t>ω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об'ємна швидкість потоку рухомої фази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мл</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хв</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1400" b="0" i="1" u="none" strike="noStrike" cap="none" normalizeH="0" baseline="0" dirty="0" smtClean="0">
                <a:ln>
                  <a:noFill/>
                </a:ln>
                <a:solidFill>
                  <a:schemeClr val="tx1"/>
                </a:solidFill>
                <a:effectLst/>
                <a:latin typeface="+mj-lt"/>
                <a:ea typeface="Calibri" pitchFamily="34" charset="0"/>
                <a:cs typeface="Times New Roman" pitchFamily="18" charset="0"/>
              </a:rPr>
              <a:t>V</a:t>
            </a:r>
            <a:r>
              <a:rPr kumimoji="0" lang="uk-UA" sz="1400" b="0" i="1" u="none" strike="noStrike" cap="none" normalizeH="0" baseline="-30000" dirty="0" smtClean="0">
                <a:ln>
                  <a:noFill/>
                </a:ln>
                <a:solidFill>
                  <a:schemeClr val="tx1"/>
                </a:solidFill>
                <a:effectLst/>
                <a:latin typeface="+mj-lt"/>
                <a:ea typeface="Calibri" pitchFamily="34" charset="0"/>
                <a:cs typeface="Times New Roman" pitchFamily="18" charset="0"/>
              </a:rPr>
              <a:t>0</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і</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1400" b="0" i="1" u="none" strike="noStrike" cap="none" normalizeH="0" baseline="0" dirty="0" smtClean="0">
                <a:ln>
                  <a:noFill/>
                </a:ln>
                <a:solidFill>
                  <a:schemeClr val="tx1"/>
                </a:solidFill>
                <a:effectLst/>
                <a:latin typeface="+mj-lt"/>
                <a:ea typeface="Calibri" pitchFamily="34" charset="0"/>
                <a:cs typeface="Times New Roman" pitchFamily="18" charset="0"/>
              </a:rPr>
              <a:t>V</a:t>
            </a:r>
            <a:r>
              <a:rPr kumimoji="0" lang="uk-UA" sz="1400" b="0" i="1" u="none" strike="noStrike" cap="none" normalizeH="0" baseline="-30000" dirty="0" smtClean="0">
                <a:ln>
                  <a:noFill/>
                </a:ln>
                <a:solidFill>
                  <a:schemeClr val="tx1"/>
                </a:solidFill>
                <a:effectLst/>
                <a:latin typeface="+mj-lt"/>
                <a:ea typeface="Calibri" pitchFamily="34" charset="0"/>
                <a:cs typeface="Times New Roman" pitchFamily="18" charset="0"/>
              </a:rPr>
              <a:t>а </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об'єми відповідно рухомої (вільний об'єм колонки) та нерухомої фаз із розрахунку на одиницю довжини колонки; </a:t>
            </a:r>
            <a:r>
              <a:rPr kumimoji="0" lang="en-US" sz="1400" b="0" i="0" u="none" strike="noStrike" cap="none" normalizeH="0" baseline="0" dirty="0" smtClean="0">
                <a:ln>
                  <a:noFill/>
                </a:ln>
                <a:solidFill>
                  <a:schemeClr val="tx1"/>
                </a:solidFill>
                <a:effectLst/>
                <a:latin typeface="+mj-lt"/>
                <a:ea typeface="Calibri" pitchFamily="34" charset="0"/>
                <a:cs typeface="Times New Roman" pitchFamily="18" charset="0"/>
              </a:rPr>
              <a:t>C</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і </a:t>
            </a:r>
            <a:r>
              <a:rPr kumimoji="0" lang="en-US" sz="1400" b="0" i="0" u="none" strike="noStrike" cap="none" normalizeH="0" baseline="0" dirty="0" smtClean="0">
                <a:ln>
                  <a:noFill/>
                </a:ln>
                <a:solidFill>
                  <a:schemeClr val="tx1"/>
                </a:solidFill>
                <a:effectLst/>
                <a:latin typeface="+mj-lt"/>
                <a:ea typeface="Calibri" pitchFamily="34" charset="0"/>
                <a:cs typeface="Times New Roman" pitchFamily="18" charset="0"/>
              </a:rPr>
              <a:t>C</a:t>
            </a:r>
            <a:r>
              <a:rPr kumimoji="0" lang="uk-UA" sz="1400" b="0" i="0" u="none" strike="noStrike" cap="none" normalizeH="0" baseline="-30000" dirty="0" smtClean="0">
                <a:ln>
                  <a:noFill/>
                </a:ln>
                <a:solidFill>
                  <a:schemeClr val="tx1"/>
                </a:solidFill>
                <a:effectLst/>
                <a:latin typeface="+mj-lt"/>
                <a:ea typeface="Calibri" pitchFamily="34" charset="0"/>
                <a:cs typeface="Times New Roman" pitchFamily="18" charset="0"/>
              </a:rPr>
              <a:t>а</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 відповідно концентрація та вміст речовини в рухомій і нерухомій фазах.</a:t>
            </a:r>
            <a:endParaRPr kumimoji="0" lang="ru-RU" sz="14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У випадку лінійної ізотерми адсорбції</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1400" b="0" i="1" u="none" strike="noStrike" cap="none" normalizeH="0" baseline="0" dirty="0" smtClean="0">
                <a:ln>
                  <a:noFill/>
                </a:ln>
                <a:solidFill>
                  <a:schemeClr val="tx1"/>
                </a:solidFill>
                <a:effectLst/>
                <a:latin typeface="+mj-lt"/>
                <a:ea typeface="Calibri" pitchFamily="34" charset="0"/>
                <a:cs typeface="Times New Roman" pitchFamily="18" charset="0"/>
              </a:rPr>
              <a:t>d</a:t>
            </a:r>
            <a:r>
              <a:rPr kumimoji="0" lang="uk-UA" sz="1400" b="0" i="1" u="none" strike="noStrike" cap="none" normalizeH="0" baseline="0" dirty="0" err="1" smtClean="0">
                <a:ln>
                  <a:noFill/>
                </a:ln>
                <a:solidFill>
                  <a:schemeClr val="tx1"/>
                </a:solidFill>
                <a:effectLst/>
                <a:latin typeface="+mj-lt"/>
                <a:ea typeface="Calibri" pitchFamily="34" charset="0"/>
                <a:cs typeface="Times New Roman" pitchFamily="18" charset="0"/>
              </a:rPr>
              <a:t>С</a:t>
            </a:r>
            <a:r>
              <a:rPr kumimoji="0" lang="uk-UA" sz="1400" b="0" i="1" u="none" strike="noStrike" cap="none" normalizeH="0" baseline="-30000" dirty="0" err="1" smtClean="0">
                <a:ln>
                  <a:noFill/>
                </a:ln>
                <a:solidFill>
                  <a:schemeClr val="tx1"/>
                </a:solidFill>
                <a:effectLst/>
                <a:latin typeface="+mj-lt"/>
                <a:ea typeface="Calibri" pitchFamily="34" charset="0"/>
                <a:cs typeface="Times New Roman" pitchFamily="18" charset="0"/>
              </a:rPr>
              <a:t>а</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en-US" sz="1400" b="0" i="1" u="none" strike="noStrike" cap="none" normalizeH="0" baseline="0" dirty="0" err="1" smtClean="0">
                <a:ln>
                  <a:noFill/>
                </a:ln>
                <a:solidFill>
                  <a:schemeClr val="tx1"/>
                </a:solidFill>
                <a:effectLst/>
                <a:latin typeface="+mj-lt"/>
                <a:ea typeface="Calibri" pitchFamily="34" charset="0"/>
                <a:cs typeface="Times New Roman" pitchFamily="18" charset="0"/>
              </a:rPr>
              <a:t>dC</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en-US" sz="1400" b="0" i="0" u="none" strike="noStrike" cap="none" normalizeH="0" baseline="0" dirty="0" smtClean="0">
                <a:ln>
                  <a:noFill/>
                </a:ln>
                <a:solidFill>
                  <a:schemeClr val="tx1"/>
                </a:solidFill>
                <a:effectLst/>
                <a:latin typeface="+mj-lt"/>
                <a:ea typeface="Calibri" pitchFamily="34" charset="0"/>
                <a:cs typeface="Times New Roman" pitchFamily="18" charset="0"/>
              </a:rPr>
              <a:t>C</a:t>
            </a:r>
            <a:r>
              <a:rPr kumimoji="0" lang="uk-UA" sz="1400" b="0" i="0" u="none" strike="noStrike" cap="none" normalizeH="0" baseline="-30000" dirty="0" smtClean="0">
                <a:ln>
                  <a:noFill/>
                </a:ln>
                <a:solidFill>
                  <a:schemeClr val="tx1"/>
                </a:solidFill>
                <a:effectLst/>
                <a:latin typeface="+mj-lt"/>
                <a:ea typeface="Calibri" pitchFamily="34" charset="0"/>
                <a:cs typeface="Times New Roman" pitchFamily="18" charset="0"/>
              </a:rPr>
              <a:t>а</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en-US" sz="1400" b="0" i="0" u="none" strike="noStrike" cap="none" normalizeH="0" baseline="0" dirty="0" smtClean="0">
                <a:ln>
                  <a:noFill/>
                </a:ln>
                <a:solidFill>
                  <a:schemeClr val="tx1"/>
                </a:solidFill>
                <a:effectLst/>
                <a:latin typeface="+mj-lt"/>
                <a:ea typeface="Calibri" pitchFamily="34" charset="0"/>
                <a:cs typeface="Times New Roman" pitchFamily="18" charset="0"/>
              </a:rPr>
              <a:t>C</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el-GR" sz="1400" b="0" i="0" u="none" strike="noStrike" cap="none" normalizeH="0" baseline="0" dirty="0" smtClean="0">
                <a:ln>
                  <a:noFill/>
                </a:ln>
                <a:solidFill>
                  <a:schemeClr val="tx1"/>
                </a:solidFill>
                <a:effectLst/>
                <a:latin typeface="+mj-lt"/>
                <a:ea typeface="Calibri" pitchFamily="34" charset="0"/>
                <a:cs typeface="Times New Roman" pitchFamily="18" charset="0"/>
              </a:rPr>
              <a:t>Γ</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тому рівняння набуває такого вигляду:</a:t>
            </a:r>
            <a:endParaRPr kumimoji="0" lang="uk-UA" sz="1400" b="0" i="0" u="none" strike="noStrike" cap="none" normalizeH="0" baseline="0" dirty="0" smtClean="0">
              <a:ln>
                <a:noFill/>
              </a:ln>
              <a:solidFill>
                <a:schemeClr val="tx1"/>
              </a:solidFill>
              <a:effectLst/>
              <a:latin typeface="+mj-lt"/>
            </a:endParaRPr>
          </a:p>
        </p:txBody>
      </p:sp>
      <p:pic>
        <p:nvPicPr>
          <p:cNvPr id="10" name="Рисунок 9"/>
          <p:cNvPicPr/>
          <p:nvPr/>
        </p:nvPicPr>
        <p:blipFill>
          <a:blip r:embed="rId3" cstate="print"/>
          <a:srcRect/>
          <a:stretch>
            <a:fillRect/>
          </a:stretch>
        </p:blipFill>
        <p:spPr bwMode="auto">
          <a:xfrm>
            <a:off x="4429124" y="4572008"/>
            <a:ext cx="1428760" cy="642942"/>
          </a:xfrm>
          <a:prstGeom prst="rect">
            <a:avLst/>
          </a:prstGeom>
          <a:noFill/>
          <a:ln w="9525">
            <a:noFill/>
            <a:miter lim="800000"/>
            <a:headEnd/>
            <a:tailEnd/>
          </a:ln>
        </p:spPr>
      </p:pic>
      <p:sp>
        <p:nvSpPr>
          <p:cNvPr id="3580931" name="Rectangle 3"/>
          <p:cNvSpPr>
            <a:spLocks noChangeArrowheads="1"/>
          </p:cNvSpPr>
          <p:nvPr/>
        </p:nvSpPr>
        <p:spPr bwMode="auto">
          <a:xfrm>
            <a:off x="142844" y="5286388"/>
            <a:ext cx="8858312"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0000FF"/>
                </a:solidFill>
                <a:effectLst/>
                <a:latin typeface="+mj-lt"/>
                <a:ea typeface="Calibri" pitchFamily="34" charset="0"/>
                <a:cs typeface="Times New Roman" pitchFamily="18" charset="0"/>
              </a:rPr>
              <a:t>У випадку рідкої нерухомої фази замість коефіцієнта Генрі (Г) використовують коефіцієнт </a:t>
            </a:r>
            <a:r>
              <a:rPr kumimoji="0" lang="uk-UA" sz="1400" b="0" i="0" u="none" strike="noStrike" cap="none" normalizeH="0" baseline="0" dirty="0" smtClean="0">
                <a:ln>
                  <a:noFill/>
                </a:ln>
                <a:solidFill>
                  <a:srgbClr val="FF0000"/>
                </a:solidFill>
                <a:effectLst/>
                <a:latin typeface="+mj-lt"/>
                <a:ea typeface="Calibri" pitchFamily="34" charset="0"/>
                <a:cs typeface="Times New Roman" pitchFamily="18" charset="0"/>
              </a:rPr>
              <a:t>розподілу</a:t>
            </a:r>
            <a:r>
              <a:rPr kumimoji="0" lang="uk-UA" sz="1400" b="0" i="0" u="none" strike="noStrike" cap="none" normalizeH="0" baseline="0" dirty="0" smtClean="0">
                <a:ln>
                  <a:noFill/>
                </a:ln>
                <a:solidFill>
                  <a:srgbClr val="0000FF"/>
                </a:solidFill>
                <a:effectLst/>
                <a:latin typeface="+mj-lt"/>
                <a:ea typeface="Calibri" pitchFamily="34" charset="0"/>
                <a:cs typeface="Times New Roman" pitchFamily="18" charset="0"/>
              </a:rPr>
              <a:t> (</a:t>
            </a:r>
            <a:r>
              <a:rPr kumimoji="0" lang="en-US" sz="1400" b="0" i="0" u="none" strike="noStrike" cap="none" normalizeH="0" baseline="0" dirty="0" smtClean="0">
                <a:ln>
                  <a:noFill/>
                </a:ln>
                <a:solidFill>
                  <a:srgbClr val="FF0000"/>
                </a:solidFill>
                <a:effectLst/>
                <a:latin typeface="+mj-lt"/>
                <a:ea typeface="Calibri" pitchFamily="34" charset="0"/>
                <a:cs typeface="Times New Roman" pitchFamily="18" charset="0"/>
              </a:rPr>
              <a:t>D</a:t>
            </a:r>
            <a:r>
              <a:rPr kumimoji="0" lang="uk-UA" sz="1400" b="0" i="0" u="none" strike="noStrike" cap="none" normalizeH="0" baseline="0" dirty="0" smtClean="0">
                <a:ln>
                  <a:noFill/>
                </a:ln>
                <a:solidFill>
                  <a:srgbClr val="0000FF"/>
                </a:solidFill>
                <a:effectLst/>
                <a:latin typeface="+mj-lt"/>
                <a:ea typeface="Calibri" pitchFamily="34" charset="0"/>
                <a:cs typeface="Times New Roman" pitchFamily="18" charset="0"/>
              </a:rPr>
              <a:t>).</a:t>
            </a:r>
            <a:endParaRPr kumimoji="0" lang="ru-RU" sz="14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З наведеного рівняння випливає, що швидкість переміщення речовини в хроматографічній колонці зростає зі збільшенням швидкості потоку рухомої фази і є тим меншою, чим більша величина коефіцієнта Генрі, тобто чим краще адсорбується речовина на даному адсорбенті.</a:t>
            </a:r>
            <a:endParaRPr kumimoji="0" lang="uk-UA" sz="1400" b="0" i="0" u="none" strike="noStrike" cap="none" normalizeH="0" baseline="0" dirty="0" smtClean="0">
              <a:ln>
                <a:noFill/>
              </a:ln>
              <a:solidFill>
                <a:schemeClr val="tx1"/>
              </a:solidFill>
              <a:effectLst/>
              <a:latin typeface="+mj-lt"/>
            </a:endParaRPr>
          </a:p>
        </p:txBody>
      </p:sp>
      <p:sp>
        <p:nvSpPr>
          <p:cNvPr id="3580934" name="AutoShape 6"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80936" name="AutoShape 8"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80938" name="AutoShape 10"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80940" name="AutoShape 12"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579905" name="Рисунок 13"/>
          <p:cNvPicPr>
            <a:picLocks noChangeAspect="1" noChangeArrowheads="1"/>
          </p:cNvPicPr>
          <p:nvPr/>
        </p:nvPicPr>
        <p:blipFill>
          <a:blip r:embed="rId2" cstate="print"/>
          <a:srcRect/>
          <a:stretch>
            <a:fillRect/>
          </a:stretch>
        </p:blipFill>
        <p:spPr bwMode="auto">
          <a:xfrm>
            <a:off x="5572132" y="3357562"/>
            <a:ext cx="2869944" cy="571504"/>
          </a:xfrm>
          <a:prstGeom prst="rect">
            <a:avLst/>
          </a:prstGeom>
          <a:noFill/>
        </p:spPr>
      </p:pic>
      <p:sp>
        <p:nvSpPr>
          <p:cNvPr id="3579907" name="Rectangle 3"/>
          <p:cNvSpPr>
            <a:spLocks noChangeArrowheads="1"/>
          </p:cNvSpPr>
          <p:nvPr/>
        </p:nvSpPr>
        <p:spPr bwMode="auto">
          <a:xfrm>
            <a:off x="214282" y="1214422"/>
            <a:ext cx="8501090" cy="73866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Для характеристики переміщення речовин у хроматографічній колонці лінійна швидкість руху </a:t>
            </a:r>
            <a:r>
              <a:rPr kumimoji="0" lang="en-US" sz="1400" b="0" i="1"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U</a:t>
            </a:r>
            <a:r>
              <a:rPr kumimoji="0" lang="en-US" sz="1400" b="0" i="1" u="none" strike="noStrike" cap="none" normalizeH="0" baseline="-30000" dirty="0" err="1" smtClean="0">
                <a:ln>
                  <a:noFill/>
                </a:ln>
                <a:solidFill>
                  <a:schemeClr val="tx1"/>
                </a:solidFill>
                <a:effectLst/>
                <a:latin typeface="Cambria" pitchFamily="18" charset="0"/>
                <a:ea typeface="Calibri" pitchFamily="34" charset="0"/>
                <a:cs typeface="Times New Roman" pitchFamily="18" charset="0"/>
              </a:rPr>
              <a:t>c</a:t>
            </a:r>
            <a:r>
              <a:rPr kumimoji="0" lang="uk-UA" sz="14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є незручною величиною, оскільки вона залежить від швидкості потоку рухомої фази. </a:t>
            </a:r>
          </a:p>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Відносна швидкість переміщення адсорбованої речовини в колонці дорівнюватиме</a:t>
            </a:r>
            <a:endParaRPr kumimoji="0" lang="ru-RU" sz="1800" b="0" i="0" u="none" strike="noStrike" cap="none" normalizeH="0" baseline="0" dirty="0" smtClean="0">
              <a:ln>
                <a:noFill/>
              </a:ln>
              <a:solidFill>
                <a:schemeClr val="tx1"/>
              </a:solidFill>
              <a:effectLst/>
              <a:latin typeface="Arial" pitchFamily="34" charset="0"/>
            </a:endParaRPr>
          </a:p>
        </p:txBody>
      </p:sp>
      <p:sp>
        <p:nvSpPr>
          <p:cNvPr id="3579908" name="Rectangle 4"/>
          <p:cNvSpPr>
            <a:spLocks noChangeArrowheads="1"/>
          </p:cNvSpPr>
          <p:nvPr/>
        </p:nvSpPr>
        <p:spPr bwMode="auto">
          <a:xfrm>
            <a:off x="285720" y="2428868"/>
            <a:ext cx="8215338"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U</a:t>
            </a:r>
            <a:r>
              <a:rPr kumimoji="0" lang="uk-UA" sz="1400" b="0" i="1" u="none" strike="noStrike" cap="none" normalizeH="0" baseline="-30000" dirty="0" smtClean="0">
                <a:ln>
                  <a:noFill/>
                </a:ln>
                <a:solidFill>
                  <a:srgbClr val="0000FF"/>
                </a:solidFill>
                <a:effectLst/>
                <a:latin typeface="Cambria" pitchFamily="18" charset="0"/>
                <a:ea typeface="Calibri" pitchFamily="34" charset="0"/>
                <a:cs typeface="Times New Roman" pitchFamily="18" charset="0"/>
              </a:rPr>
              <a:t>0 </a:t>
            </a:r>
            <a:r>
              <a:rPr kumimoji="0" lang="uk-UA" sz="1400" b="0" i="1" u="none" strike="noStrike" cap="none" normalizeH="0" baseline="0" dirty="0" smtClean="0">
                <a:ln>
                  <a:noFill/>
                </a:ln>
                <a:solidFill>
                  <a:srgbClr val="0000FF"/>
                </a:solidFill>
                <a:effectLst/>
                <a:latin typeface="Cambria" pitchFamily="18" charset="0"/>
                <a:ea typeface="Calibri" pitchFamily="34" charset="0"/>
                <a:cs typeface="Times New Roman" pitchFamily="18" charset="0"/>
              </a:rPr>
              <a:t>– швидкість переміщення рухомої фази.</a:t>
            </a:r>
            <a:endParaRPr kumimoji="0" lang="ru-RU" sz="1400" b="0" i="1" u="none" strike="noStrike" cap="none" normalizeH="0" baseline="0" dirty="0" smtClean="0">
              <a:ln>
                <a:noFill/>
              </a:ln>
              <a:solidFill>
                <a:srgbClr val="0000FF"/>
              </a:solidFill>
              <a:effectLst/>
              <a:latin typeface="Cambria"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Утримуваний </a:t>
            </a:r>
            <a:r>
              <a:rPr kumimoji="0" lang="uk-UA" sz="14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об'єм </a:t>
            </a:r>
            <a:r>
              <a:rPr kumimoji="0" lang="uk-UA" sz="1400" b="0" i="0" u="none" strike="noStrike" cap="none" normalizeH="0" baseline="0" dirty="0" err="1" smtClean="0">
                <a:ln>
                  <a:noFill/>
                </a:ln>
                <a:solidFill>
                  <a:srgbClr val="FF0000"/>
                </a:solidFill>
                <a:effectLst/>
                <a:latin typeface="Cambria" pitchFamily="18" charset="0"/>
                <a:ea typeface="Calibri" pitchFamily="34" charset="0"/>
                <a:cs typeface="Times New Roman" pitchFamily="18" charset="0"/>
              </a:rPr>
              <a:t>адсорбату</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en-US" sz="1400" b="0" i="0" u="none" strike="noStrike" cap="none" normalizeH="0" baseline="0" dirty="0" err="1" smtClean="0">
                <a:ln>
                  <a:noFill/>
                </a:ln>
                <a:solidFill>
                  <a:schemeClr val="tx1"/>
                </a:solidFill>
                <a:effectLst/>
                <a:latin typeface="Cambria" pitchFamily="18" charset="0"/>
                <a:ea typeface="Calibri" pitchFamily="34" charset="0"/>
                <a:cs typeface="Times New Roman" pitchFamily="18" charset="0"/>
              </a:rPr>
              <a:t>V</a:t>
            </a:r>
            <a:r>
              <a:rPr kumimoji="0" lang="en-US" sz="1400" b="0" i="0" u="none" strike="noStrike" cap="none" normalizeH="0" baseline="-30000" dirty="0" err="1" smtClean="0">
                <a:ln>
                  <a:noFill/>
                </a:ln>
                <a:solidFill>
                  <a:schemeClr val="tx1"/>
                </a:solidFill>
                <a:effectLst/>
                <a:latin typeface="Cambria" pitchFamily="18" charset="0"/>
                <a:ea typeface="Calibri" pitchFamily="34" charset="0"/>
                <a:cs typeface="Times New Roman" pitchFamily="18" charset="0"/>
              </a:rPr>
              <a:t>r</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a:t>
            </a:r>
            <a:r>
              <a:rPr kumimoji="0" lang="uk-UA" sz="1400" b="1"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обернено пропорційний</a:t>
            </a:r>
            <a:r>
              <a:rPr kumimoji="0" lang="uk-UA" sz="1400" b="0" i="0" u="none" strike="noStrike" cap="none" normalizeH="0" baseline="0" dirty="0" smtClean="0">
                <a:ln>
                  <a:noFill/>
                </a:ln>
                <a:solidFill>
                  <a:srgbClr val="FF0000"/>
                </a:solidFill>
                <a:effectLst/>
                <a:latin typeface="Cambria" pitchFamily="18" charset="0"/>
                <a:ea typeface="Calibri" pitchFamily="34" charset="0"/>
                <a:cs typeface="Times New Roman" pitchFamily="18" charset="0"/>
              </a:rPr>
              <a:t> швидкості</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його переміщення у хроматографічній колонці, і утримуваний об'єм рухомої фази </a:t>
            </a:r>
            <a:r>
              <a:rPr kumimoji="0" lang="en-US"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V</a:t>
            </a:r>
            <a:r>
              <a:rPr kumimoji="0" lang="uk-UA" sz="1400" b="0" i="0" u="none" strike="noStrike" cap="none" normalizeH="0" baseline="-30000" dirty="0" smtClean="0">
                <a:ln>
                  <a:noFill/>
                </a:ln>
                <a:solidFill>
                  <a:schemeClr val="tx1"/>
                </a:solidFill>
                <a:effectLst/>
                <a:latin typeface="Cambria" pitchFamily="18" charset="0"/>
                <a:ea typeface="Calibri" pitchFamily="34" charset="0"/>
                <a:cs typeface="Times New Roman" pitchFamily="18" charset="0"/>
              </a:rPr>
              <a:t>0</a:t>
            </a:r>
            <a:r>
              <a:rPr kumimoji="0" lang="uk-UA" sz="1400" b="0" i="0"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 також обернено пропорційний швидкості її переміщення в тій самій колонці. Тому отримуємо:</a:t>
            </a:r>
            <a:endParaRPr kumimoji="0" lang="ru-RU" sz="1800" b="0" i="0" u="none" strike="noStrike" cap="none" normalizeH="0" baseline="0" dirty="0" smtClean="0">
              <a:ln>
                <a:noFill/>
              </a:ln>
              <a:solidFill>
                <a:schemeClr val="tx1"/>
              </a:solidFill>
              <a:effectLst/>
              <a:latin typeface="Arial" pitchFamily="34" charset="0"/>
            </a:endParaRPr>
          </a:p>
        </p:txBody>
      </p:sp>
      <p:sp>
        <p:nvSpPr>
          <p:cNvPr id="3579909" name="Rectangle 5"/>
          <p:cNvSpPr>
            <a:spLocks noChangeArrowheads="1"/>
          </p:cNvSpPr>
          <p:nvPr/>
        </p:nvSpPr>
        <p:spPr bwMode="auto">
          <a:xfrm>
            <a:off x="142876" y="3882900"/>
            <a:ext cx="8429652" cy="147732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З урахуванням того, що</a:t>
            </a:r>
            <a:r>
              <a:rPr kumimoji="0" lang="uk-UA" sz="1400" b="0" i="1"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en-US" sz="1600" b="0" i="1" u="none" strike="noStrike" cap="none" normalizeH="0" baseline="0" dirty="0" err="1" smtClean="0">
                <a:ln>
                  <a:noFill/>
                </a:ln>
                <a:solidFill>
                  <a:srgbClr val="0000FF"/>
                </a:solidFill>
                <a:effectLst/>
                <a:latin typeface="+mj-lt"/>
                <a:ea typeface="Calibri" pitchFamily="34" charset="0"/>
                <a:cs typeface="Times New Roman" pitchFamily="18" charset="0"/>
              </a:rPr>
              <a:t>V</a:t>
            </a:r>
            <a:r>
              <a:rPr kumimoji="0" lang="en-US" sz="1600" b="0" i="0" u="none" strike="noStrike" cap="none" normalizeH="0" baseline="-30000" dirty="0" err="1" smtClean="0">
                <a:ln>
                  <a:noFill/>
                </a:ln>
                <a:solidFill>
                  <a:srgbClr val="0000FF"/>
                </a:solidFill>
                <a:effectLst/>
                <a:latin typeface="+mj-lt"/>
                <a:ea typeface="Calibri" pitchFamily="34" charset="0"/>
                <a:cs typeface="Times New Roman" pitchFamily="18" charset="0"/>
              </a:rPr>
              <a:t>r</a:t>
            </a:r>
            <a:r>
              <a:rPr kumimoji="0" lang="ru-RU" sz="1600" b="0" i="1" u="none" strike="noStrike" cap="none" normalizeH="0" baseline="0" dirty="0" smtClean="0">
                <a:ln>
                  <a:noFill/>
                </a:ln>
                <a:solidFill>
                  <a:srgbClr val="0000FF"/>
                </a:solidFill>
                <a:effectLst/>
                <a:latin typeface="+mj-lt"/>
                <a:ea typeface="Calibri" pitchFamily="34" charset="0"/>
                <a:cs typeface="Times New Roman" pitchFamily="18" charset="0"/>
              </a:rPr>
              <a:t>' =</a:t>
            </a:r>
            <a:r>
              <a:rPr kumimoji="0" lang="en-US" sz="1600" b="0" i="1" u="none" strike="noStrike" cap="none" normalizeH="0" baseline="0" dirty="0" err="1" smtClean="0">
                <a:ln>
                  <a:noFill/>
                </a:ln>
                <a:solidFill>
                  <a:srgbClr val="0000FF"/>
                </a:solidFill>
                <a:effectLst/>
                <a:latin typeface="+mj-lt"/>
                <a:ea typeface="Calibri" pitchFamily="34" charset="0"/>
                <a:cs typeface="Times New Roman" pitchFamily="18" charset="0"/>
              </a:rPr>
              <a:t>V</a:t>
            </a:r>
            <a:r>
              <a:rPr kumimoji="0" lang="en-US" sz="1600" b="0" i="0" u="none" strike="noStrike" cap="none" normalizeH="0" baseline="-30000" dirty="0" err="1" smtClean="0">
                <a:ln>
                  <a:noFill/>
                </a:ln>
                <a:solidFill>
                  <a:srgbClr val="0000FF"/>
                </a:solidFill>
                <a:effectLst/>
                <a:latin typeface="+mj-lt"/>
                <a:ea typeface="Calibri" pitchFamily="34" charset="0"/>
                <a:cs typeface="Times New Roman" pitchFamily="18" charset="0"/>
              </a:rPr>
              <a:t>r</a:t>
            </a:r>
            <a:r>
              <a:rPr kumimoji="0" lang="en-US" sz="1600" b="0" i="0" u="none" strike="noStrike" cap="none" normalizeH="0" baseline="-30000" dirty="0" smtClean="0">
                <a:ln>
                  <a:noFill/>
                </a:ln>
                <a:solidFill>
                  <a:srgbClr val="0000FF"/>
                </a:solidFill>
                <a:effectLst/>
                <a:latin typeface="+mj-lt"/>
                <a:ea typeface="Calibri" pitchFamily="34" charset="0"/>
                <a:cs typeface="Times New Roman" pitchFamily="18" charset="0"/>
              </a:rPr>
              <a:t> </a:t>
            </a:r>
            <a:r>
              <a:rPr kumimoji="0" lang="ru-RU" sz="1600" b="0" i="1" u="none" strike="noStrike" cap="none" normalizeH="0" baseline="0" dirty="0" smtClean="0">
                <a:ln>
                  <a:noFill/>
                </a:ln>
                <a:solidFill>
                  <a:srgbClr val="0000FF"/>
                </a:solidFill>
                <a:effectLst/>
                <a:latin typeface="+mj-lt"/>
                <a:ea typeface="Calibri" pitchFamily="34" charset="0"/>
                <a:cs typeface="Times New Roman" pitchFamily="18" charset="0"/>
              </a:rPr>
              <a:t>–</a:t>
            </a:r>
            <a:r>
              <a:rPr kumimoji="0" lang="ru-RU" sz="1600" b="0" i="0" u="none" strike="noStrike" cap="none" normalizeH="0" baseline="0" dirty="0" smtClean="0">
                <a:ln>
                  <a:noFill/>
                </a:ln>
                <a:solidFill>
                  <a:srgbClr val="0000FF"/>
                </a:solidFill>
                <a:effectLst/>
                <a:latin typeface="+mj-lt"/>
                <a:ea typeface="Calibri" pitchFamily="34" charset="0"/>
                <a:cs typeface="Times New Roman" pitchFamily="18" charset="0"/>
              </a:rPr>
              <a:t> </a:t>
            </a:r>
            <a:r>
              <a:rPr kumimoji="0" lang="en-US" sz="1600" b="0" i="0" u="none" strike="noStrike" cap="none" normalizeH="0" baseline="0" dirty="0" smtClean="0">
                <a:ln>
                  <a:noFill/>
                </a:ln>
                <a:solidFill>
                  <a:srgbClr val="0000FF"/>
                </a:solidFill>
                <a:effectLst/>
                <a:latin typeface="+mj-lt"/>
                <a:ea typeface="Calibri" pitchFamily="34" charset="0"/>
                <a:cs typeface="Times New Roman" pitchFamily="18" charset="0"/>
              </a:rPr>
              <a:t>V</a:t>
            </a:r>
            <a:r>
              <a:rPr kumimoji="0" lang="ru-RU" sz="1600" b="0" i="0" u="none" strike="noStrike" cap="none" normalizeH="0" baseline="-30000" dirty="0" smtClean="0">
                <a:ln>
                  <a:noFill/>
                </a:ln>
                <a:solidFill>
                  <a:srgbClr val="0000FF"/>
                </a:solidFill>
                <a:effectLst/>
                <a:latin typeface="+mj-lt"/>
                <a:ea typeface="Calibri" pitchFamily="34" charset="0"/>
                <a:cs typeface="Times New Roman" pitchFamily="18" charset="0"/>
              </a:rPr>
              <a:t>0</a:t>
            </a:r>
            <a:r>
              <a:rPr kumimoji="0" lang="ru-RU" sz="14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рівняння  перетворюється на вираз</a:t>
            </a:r>
            <a:endParaRPr kumimoji="0" lang="ru-RU"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bmk="bookmark24">
                <a:ln>
                  <a:noFill/>
                </a:ln>
                <a:solidFill>
                  <a:schemeClr val="tx1"/>
                </a:solidFill>
                <a:effectLst/>
                <a:latin typeface="+mj-lt"/>
                <a:ea typeface="Calibri" pitchFamily="34" charset="0"/>
                <a:cs typeface="Times New Roman" pitchFamily="18" charset="0"/>
              </a:rPr>
              <a:t>					         </a:t>
            </a:r>
            <a:r>
              <a:rPr kumimoji="0" lang="uk-UA" b="0" i="1" u="none" strike="noStrike" cap="none" normalizeH="0" baseline="0" dirty="0" smtClean="0" bmk="bookmark24">
                <a:ln>
                  <a:noFill/>
                </a:ln>
                <a:solidFill>
                  <a:srgbClr val="0000FF"/>
                </a:solidFill>
                <a:effectLst/>
                <a:latin typeface="+mj-lt"/>
                <a:ea typeface="Calibri" pitchFamily="34" charset="0"/>
                <a:cs typeface="Times New Roman" pitchFamily="18" charset="0"/>
              </a:rPr>
              <a:t>V'</a:t>
            </a:r>
            <a:r>
              <a:rPr kumimoji="0" lang="en-US" b="0" i="1" u="none" strike="noStrike" cap="none" normalizeH="0" baseline="-30000" dirty="0" smtClean="0" bmk="bookmark24">
                <a:ln>
                  <a:noFill/>
                </a:ln>
                <a:solidFill>
                  <a:srgbClr val="0000FF"/>
                </a:solidFill>
                <a:effectLst/>
                <a:latin typeface="+mj-lt"/>
                <a:ea typeface="Calibri" pitchFamily="34" charset="0"/>
                <a:cs typeface="Times New Roman" pitchFamily="18" charset="0"/>
              </a:rPr>
              <a:t>r</a:t>
            </a:r>
            <a:r>
              <a:rPr kumimoji="0" lang="uk-UA" b="0" i="1" u="none" strike="noStrike" cap="none" normalizeH="0" baseline="0" dirty="0" smtClean="0" bmk="bookmark24">
                <a:ln>
                  <a:noFill/>
                </a:ln>
                <a:solidFill>
                  <a:srgbClr val="0000FF"/>
                </a:solidFill>
                <a:effectLst/>
                <a:latin typeface="+mj-lt"/>
                <a:ea typeface="Calibri" pitchFamily="34" charset="0"/>
                <a:cs typeface="Times New Roman" pitchFamily="18" charset="0"/>
              </a:rPr>
              <a:t>= </a:t>
            </a:r>
            <a:r>
              <a:rPr kumimoji="0" lang="uk-UA" b="0" i="1" u="none" strike="noStrike" cap="none" normalizeH="0" baseline="0" dirty="0" err="1" smtClean="0" bmk="bookmark24">
                <a:ln>
                  <a:noFill/>
                </a:ln>
                <a:solidFill>
                  <a:srgbClr val="0000FF"/>
                </a:solidFill>
                <a:effectLst/>
                <a:latin typeface="+mj-lt"/>
                <a:ea typeface="Calibri" pitchFamily="34" charset="0"/>
                <a:cs typeface="Times New Roman" pitchFamily="18" charset="0"/>
              </a:rPr>
              <a:t>V</a:t>
            </a:r>
            <a:r>
              <a:rPr kumimoji="0" lang="uk-UA" b="0" i="1" u="none" strike="noStrike" cap="none" normalizeH="0" baseline="-30000" dirty="0" err="1" smtClean="0" bmk="bookmark24">
                <a:ln>
                  <a:noFill/>
                </a:ln>
                <a:solidFill>
                  <a:srgbClr val="0000FF"/>
                </a:solidFill>
                <a:effectLst/>
                <a:latin typeface="+mj-lt"/>
                <a:ea typeface="Calibri" pitchFamily="34" charset="0"/>
                <a:cs typeface="Times New Roman" pitchFamily="18" charset="0"/>
              </a:rPr>
              <a:t>a</a:t>
            </a:r>
            <a:r>
              <a:rPr kumimoji="0" lang="uk-UA" b="0" i="1" u="none" strike="noStrike" cap="none" normalizeH="0" baseline="-30000" dirty="0" smtClean="0" bmk="bookmark24">
                <a:ln>
                  <a:noFill/>
                </a:ln>
                <a:solidFill>
                  <a:srgbClr val="0000FF"/>
                </a:solidFill>
                <a:effectLst/>
                <a:latin typeface="+mj-lt"/>
                <a:ea typeface="Calibri" pitchFamily="34" charset="0"/>
                <a:cs typeface="Times New Roman" pitchFamily="18" charset="0"/>
              </a:rPr>
              <a:t> </a:t>
            </a:r>
            <a:r>
              <a:rPr kumimoji="0" lang="uk-UA" b="0" i="1" u="none" strike="noStrike" cap="none" normalizeH="0" baseline="0" dirty="0" smtClean="0" bmk="bookmark24">
                <a:ln>
                  <a:noFill/>
                </a:ln>
                <a:solidFill>
                  <a:srgbClr val="0000FF"/>
                </a:solidFill>
                <a:effectLst/>
                <a:latin typeface="+mj-lt"/>
                <a:ea typeface="Calibri" pitchFamily="34" charset="0"/>
                <a:cs typeface="Times New Roman" pitchFamily="18" charset="0"/>
              </a:rPr>
              <a:t>∙ Г,</a:t>
            </a:r>
            <a:endParaRPr kumimoji="0" lang="ru-RU" sz="1400" b="0" i="0" u="none" strike="noStrike" cap="none" normalizeH="0" baseline="0" dirty="0" smtClean="0">
              <a:ln>
                <a:noFill/>
              </a:ln>
              <a:solidFill>
                <a:srgbClr val="0000FF"/>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з якого випливає, що виправлений утримуваний об'єм дорівнює добутку коефіцієнта Генрі (коефіцієнта розподілу) на величину об'єму нерухомої фази.</a:t>
            </a:r>
          </a:p>
          <a:p>
            <a:pPr marL="0" marR="0" lvl="0" indent="0" algn="ctr" defTabSz="914400" rtl="0" eaLnBrk="0" fontAlgn="base" latinLnBrk="0" hangingPunct="0">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Calibri" pitchFamily="34" charset="0"/>
                <a:cs typeface="Times New Roman" pitchFamily="18" charset="0"/>
              </a:rPr>
              <a:t>З рівняння також випливає, що відношення виправлених утримуваних об'ємів двох речовин дорівнює відношенню їхніх коефіцієнтів Генрі (розподілу), тобто селективності α. </a:t>
            </a:r>
            <a:endParaRPr kumimoji="0" lang="uk-UA" sz="1400" b="0" i="1" u="none" strike="noStrike" cap="none" normalizeH="0" baseline="0" dirty="0" smtClean="0">
              <a:ln>
                <a:noFill/>
              </a:ln>
              <a:solidFill>
                <a:srgbClr val="0000FF"/>
              </a:solidFill>
              <a:effectLst/>
              <a:latin typeface="+mj-lt"/>
            </a:endParaRPr>
          </a:p>
        </p:txBody>
      </p:sp>
      <p:pic>
        <p:nvPicPr>
          <p:cNvPr id="3579906" name="Рисунок 12"/>
          <p:cNvPicPr>
            <a:picLocks noChangeAspect="1" noChangeArrowheads="1"/>
          </p:cNvPicPr>
          <p:nvPr/>
        </p:nvPicPr>
        <p:blipFill>
          <a:blip r:embed="rId3" cstate="print"/>
          <a:srcRect/>
          <a:stretch>
            <a:fillRect/>
          </a:stretch>
        </p:blipFill>
        <p:spPr bwMode="auto">
          <a:xfrm>
            <a:off x="6786578" y="1928802"/>
            <a:ext cx="1857388" cy="609677"/>
          </a:xfrm>
          <a:prstGeom prst="rect">
            <a:avLst/>
          </a:prstGeom>
          <a:noFill/>
        </p:spPr>
      </p:pic>
      <p:sp>
        <p:nvSpPr>
          <p:cNvPr id="11" name="Прямоугольник 10"/>
          <p:cNvSpPr/>
          <p:nvPr/>
        </p:nvSpPr>
        <p:spPr>
          <a:xfrm>
            <a:off x="3000364" y="785794"/>
            <a:ext cx="5857900" cy="369332"/>
          </a:xfrm>
          <a:prstGeom prst="rect">
            <a:avLst/>
          </a:prstGeom>
        </p:spPr>
        <p:txBody>
          <a:bodyPr wrap="square">
            <a:spAutoFit/>
          </a:bodyPr>
          <a:lstStyle/>
          <a:p>
            <a:pPr algn="r"/>
            <a:r>
              <a:rPr lang="uk-UA" b="1" dirty="0" smtClean="0"/>
              <a:t>Завдання теорій хроматографічного розділення</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6" name="Прямоугольник 5"/>
          <p:cNvSpPr/>
          <p:nvPr/>
        </p:nvSpPr>
        <p:spPr>
          <a:xfrm>
            <a:off x="6357950" y="785794"/>
            <a:ext cx="2479718" cy="369332"/>
          </a:xfrm>
          <a:prstGeom prst="rect">
            <a:avLst/>
          </a:prstGeom>
        </p:spPr>
        <p:txBody>
          <a:bodyPr wrap="none">
            <a:spAutoFit/>
          </a:bodyPr>
          <a:lstStyle/>
          <a:p>
            <a:r>
              <a:rPr lang="uk-UA" b="1" dirty="0" smtClean="0"/>
              <a:t>Селективність колонки</a:t>
            </a:r>
            <a:endParaRPr lang="ru-RU" dirty="0"/>
          </a:p>
        </p:txBody>
      </p:sp>
      <p:sp>
        <p:nvSpPr>
          <p:cNvPr id="3578881" name="Rectangle 1"/>
          <p:cNvSpPr>
            <a:spLocks noChangeArrowheads="1"/>
          </p:cNvSpPr>
          <p:nvPr/>
        </p:nvSpPr>
        <p:spPr bwMode="auto">
          <a:xfrm>
            <a:off x="214282" y="1214422"/>
            <a:ext cx="864399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Для успішного якісного і кількісного хроматографічного аналізу потрібне таке розділення, яке б дозволило з необхідною точністю вимірювати якісні і кількісні параметри хроматографічних піків, тобто параметри утримування і площі піків. Тому одне з основних завдань хроматографії полягає в тому, щоб отримати чітке розділення суміші компонентів. </a:t>
            </a:r>
            <a:r>
              <a:rPr kumimoji="0" lang="uk-UA" sz="1400" b="0" i="1" u="none" strike="noStrike" cap="none" normalizeH="0" baseline="0" dirty="0" smtClean="0">
                <a:ln>
                  <a:noFill/>
                </a:ln>
                <a:solidFill>
                  <a:srgbClr val="0000FF"/>
                </a:solidFill>
                <a:effectLst/>
                <a:latin typeface="+mj-lt"/>
                <a:ea typeface="Times New Roman" pitchFamily="18" charset="0"/>
                <a:cs typeface="Times New Roman" pitchFamily="18" charset="0"/>
              </a:rPr>
              <a:t>Роздільна здатність хроматографічної колонки залежить від селективності та ефективності колонки. </a:t>
            </a:r>
            <a:endParaRPr kumimoji="0" lang="ru-RU" sz="1400" b="0" i="1"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1" i="0" u="none" strike="noStrike" cap="none" normalizeH="0" baseline="0" dirty="0" smtClean="0">
                <a:ln>
                  <a:noFill/>
                </a:ln>
                <a:solidFill>
                  <a:srgbClr val="FF0000"/>
                </a:solidFill>
                <a:effectLst/>
                <a:latin typeface="+mj-lt"/>
                <a:ea typeface="Times New Roman" pitchFamily="18" charset="0"/>
                <a:cs typeface="Times New Roman" pitchFamily="18" charset="0"/>
              </a:rPr>
              <a:t>Селективність </a:t>
            </a:r>
            <a:r>
              <a:rPr kumimoji="0" lang="ru-RU" sz="1400" b="1" i="0" u="none" strike="noStrike" cap="none" normalizeH="0" baseline="0" dirty="0" err="1" smtClean="0">
                <a:ln>
                  <a:noFill/>
                </a:ln>
                <a:solidFill>
                  <a:srgbClr val="FF0000"/>
                </a:solidFill>
                <a:effectLst/>
                <a:latin typeface="+mj-lt"/>
                <a:ea typeface="Times New Roman" pitchFamily="18" charset="0"/>
                <a:cs typeface="Times New Roman" pitchFamily="18" charset="0"/>
              </a:rPr>
              <a:t>α</a:t>
            </a:r>
            <a:r>
              <a:rPr kumimoji="0" lang="uk-UA" sz="1400" b="0" i="0" u="none" strike="noStrike" cap="none" normalizeH="0" baseline="0" dirty="0" smtClean="0">
                <a:ln>
                  <a:noFill/>
                </a:ln>
                <a:solidFill>
                  <a:srgbClr val="FF0000"/>
                </a:solidFill>
                <a:effectLst/>
                <a:latin typeface="+mj-lt"/>
                <a:ea typeface="Times New Roman" pitchFamily="18" charset="0"/>
                <a:cs typeface="Times New Roman" pitchFamily="18" charset="0"/>
              </a:rPr>
              <a:t> </a:t>
            </a:r>
            <a:r>
              <a:rPr kumimoji="0" lang="uk-UA" sz="1400" b="0" i="0" u="none" strike="noStrike" cap="none" normalizeH="0" baseline="0" dirty="0" smtClean="0">
                <a:ln>
                  <a:noFill/>
                </a:ln>
                <a:solidFill>
                  <a:srgbClr val="0000FF"/>
                </a:solidFill>
                <a:effectLst/>
                <a:latin typeface="+mj-lt"/>
                <a:ea typeface="Times New Roman" pitchFamily="18" charset="0"/>
                <a:cs typeface="Times New Roman" pitchFamily="18" charset="0"/>
              </a:rPr>
              <a:t>є мірою взаємного розподілу двох або більше визначуваних речовин у ході хроматографічного процесу. </a:t>
            </a:r>
            <a:endParaRPr kumimoji="0" lang="ru-RU" sz="1400" b="0" i="0" u="none" strike="noStrike" cap="none" normalizeH="0" baseline="0" dirty="0" smtClean="0">
              <a:ln>
                <a:noFill/>
              </a:ln>
              <a:solidFill>
                <a:srgbClr val="0000FF"/>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Про якість розділення судять за числом піків і за відстанню, на якій вони знаходяться один від іншого. </a:t>
            </a:r>
            <a:endParaRPr kumimoji="0" lang="uk-UA" sz="1400" b="0" i="0" u="none" strike="noStrike" cap="none" normalizeH="0" baseline="0" dirty="0" smtClean="0">
              <a:ln>
                <a:noFill/>
              </a:ln>
              <a:solidFill>
                <a:schemeClr val="tx1"/>
              </a:solidFill>
              <a:effectLst/>
              <a:latin typeface="+mj-lt"/>
            </a:endParaRPr>
          </a:p>
        </p:txBody>
      </p:sp>
      <p:sp>
        <p:nvSpPr>
          <p:cNvPr id="3578882" name="Rectangle 2"/>
          <p:cNvSpPr>
            <a:spLocks noChangeArrowheads="1"/>
          </p:cNvSpPr>
          <p:nvPr/>
        </p:nvSpPr>
        <p:spPr bwMode="auto">
          <a:xfrm>
            <a:off x="928662" y="3071810"/>
            <a:ext cx="7382662"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Times New Roman" pitchFamily="18" charset="0"/>
                <a:cs typeface="Times New Roman" pitchFamily="18" charset="0"/>
              </a:rPr>
              <a:t>Селективність можна подати як відстань між максимумами піків </a:t>
            </a:r>
            <a:r>
              <a:rPr kumimoji="0" lang="uk-UA" sz="1400" b="1" i="0" u="none" strike="noStrike" cap="none" normalizeH="0" baseline="0" dirty="0" smtClean="0">
                <a:ln>
                  <a:noFill/>
                </a:ln>
                <a:solidFill>
                  <a:schemeClr val="tx1"/>
                </a:solidFill>
                <a:effectLst/>
                <a:latin typeface="+mj-lt"/>
                <a:ea typeface="Times New Roman" pitchFamily="18" charset="0"/>
                <a:cs typeface="Times New Roman" pitchFamily="18" charset="0"/>
              </a:rPr>
              <a:t>(ступінь розділення)</a:t>
            </a:r>
            <a:r>
              <a:rPr kumimoji="0" lang="uk-UA" sz="1400" b="0" i="0" u="none" strike="noStrike" cap="none" normalizeH="0" baseline="0" dirty="0" smtClean="0">
                <a:ln>
                  <a:noFill/>
                </a:ln>
                <a:solidFill>
                  <a:schemeClr val="tx1"/>
                </a:solidFill>
                <a:effectLst/>
                <a:latin typeface="+mj-lt"/>
                <a:ea typeface="Times New Roman" pitchFamily="18" charset="0"/>
                <a:cs typeface="Times New Roman" pitchFamily="18" charset="0"/>
              </a:rPr>
              <a:t>:</a:t>
            </a:r>
            <a:endParaRPr kumimoji="0" lang="uk-UA" sz="1800" b="0" i="0" u="none" strike="noStrike" cap="none" normalizeH="0" baseline="0" dirty="0" smtClean="0">
              <a:ln>
                <a:noFill/>
              </a:ln>
              <a:solidFill>
                <a:schemeClr val="tx1"/>
              </a:solidFill>
              <a:effectLst/>
              <a:latin typeface="+mj-lt"/>
            </a:endParaRPr>
          </a:p>
        </p:txBody>
      </p:sp>
      <p:sp>
        <p:nvSpPr>
          <p:cNvPr id="3578889"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78892"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578891" name="Picture 1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6248" y="3500438"/>
            <a:ext cx="3699468" cy="357190"/>
          </a:xfrm>
          <a:prstGeom prst="rect">
            <a:avLst/>
          </a:prstGeom>
          <a:noFill/>
        </p:spPr>
      </p:pic>
      <p:sp>
        <p:nvSpPr>
          <p:cNvPr id="3578893" name="Rectangle 13"/>
          <p:cNvSpPr>
            <a:spLocks noChangeArrowheads="1"/>
          </p:cNvSpPr>
          <p:nvPr/>
        </p:nvSpPr>
        <p:spPr bwMode="auto">
          <a:xfrm>
            <a:off x="14288" y="7239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3578894" name="Rectangle 14"/>
          <p:cNvSpPr>
            <a:spLocks noChangeArrowheads="1"/>
          </p:cNvSpPr>
          <p:nvPr/>
        </p:nvSpPr>
        <p:spPr bwMode="auto">
          <a:xfrm>
            <a:off x="142844" y="4000504"/>
            <a:ext cx="8501122" cy="13849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З цього рівняння видно, що селективність залежить від різниці коефіцієнтів розподілу визначуваних компонентів і кількості нерухомої фази. Якщо Г</a:t>
            </a:r>
            <a:r>
              <a:rPr kumimoji="0" lang="uk-UA" sz="1400" b="0" i="0" u="none" strike="noStrike" cap="none" normalizeH="0" baseline="-30000" dirty="0" smtClean="0">
                <a:ln>
                  <a:noFill/>
                </a:ln>
                <a:solidFill>
                  <a:schemeClr val="tx1"/>
                </a:solidFill>
                <a:effectLst/>
                <a:latin typeface="+mj-lt"/>
                <a:ea typeface="Calibri" pitchFamily="34" charset="0"/>
                <a:cs typeface="Times New Roman" pitchFamily="18" charset="0"/>
              </a:rPr>
              <a:t>2</a:t>
            </a:r>
            <a:r>
              <a:rPr kumimoji="0" lang="ru-RU" sz="1400" b="0" i="0" u="none" strike="noStrike" cap="none" normalizeH="0" baseline="0" dirty="0" smtClean="0">
                <a:ln>
                  <a:noFill/>
                </a:ln>
                <a:solidFill>
                  <a:schemeClr val="tx1"/>
                </a:solidFill>
                <a:effectLst/>
                <a:latin typeface="+mj-lt"/>
                <a:ea typeface="Calibri" pitchFamily="34" charset="0"/>
                <a:cs typeface="Times New Roman" pitchFamily="18" charset="0"/>
              </a:rPr>
              <a:t>=</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Г</a:t>
            </a:r>
            <a:r>
              <a:rPr kumimoji="0" lang="uk-UA" sz="1400" b="0" i="0" u="none" strike="noStrike" cap="none" normalizeH="0" baseline="-30000" dirty="0" smtClean="0">
                <a:ln>
                  <a:noFill/>
                </a:ln>
                <a:solidFill>
                  <a:schemeClr val="tx1"/>
                </a:solidFill>
                <a:effectLst/>
                <a:latin typeface="+mj-lt"/>
                <a:ea typeface="Calibri" pitchFamily="34" charset="0"/>
                <a:cs typeface="Times New Roman" pitchFamily="18" charset="0"/>
              </a:rPr>
              <a:t>1</a:t>
            </a:r>
            <a:r>
              <a:rPr kumimoji="0" lang="ru-RU" sz="14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то розділення на даному сорбенті неможливе, речовини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елююватимуться</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одним піком.</a:t>
            </a:r>
            <a:r>
              <a:rPr kumimoji="0" lang="uk-UA" sz="1400" b="0" i="0" u="none" strike="noStrike" cap="none" normalizeH="0" baseline="0" dirty="0" smtClean="0">
                <a:ln>
                  <a:noFill/>
                </a:ln>
                <a:solidFill>
                  <a:srgbClr val="FF0000"/>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Для розділення двох речовин необхідно підібрати умови розділення так, щоб Г</a:t>
            </a:r>
            <a:r>
              <a:rPr kumimoji="0" lang="uk-UA" sz="1400" b="0" i="0" u="none" strike="noStrike" cap="none" normalizeH="0" baseline="-30000" dirty="0" smtClean="0">
                <a:ln>
                  <a:noFill/>
                </a:ln>
                <a:solidFill>
                  <a:schemeClr val="tx1"/>
                </a:solidFill>
                <a:effectLst/>
                <a:latin typeface="+mj-lt"/>
                <a:ea typeface="Calibri" pitchFamily="34" charset="0"/>
                <a:cs typeface="Times New Roman" pitchFamily="18" charset="0"/>
              </a:rPr>
              <a:t>1</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 Г</a:t>
            </a:r>
            <a:r>
              <a:rPr kumimoji="0" lang="uk-UA" sz="1400" b="0" i="0" u="none" strike="noStrike" cap="none" normalizeH="0" baseline="-30000" dirty="0" smtClean="0">
                <a:ln>
                  <a:noFill/>
                </a:ln>
                <a:solidFill>
                  <a:schemeClr val="tx1"/>
                </a:solidFill>
                <a:effectLst/>
                <a:latin typeface="+mj-lt"/>
                <a:ea typeface="Calibri" pitchFamily="34" charset="0"/>
                <a:cs typeface="Times New Roman" pitchFamily="18" charset="0"/>
              </a:rPr>
              <a:t>2</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і α&gt; 1,00.</a:t>
            </a:r>
            <a:endParaRPr kumimoji="0" lang="ru-RU" sz="14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Інший</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спосіб</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вираження</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селективності</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Times New Roman" pitchFamily="18" charset="0"/>
                <a:cs typeface="Times New Roman" pitchFamily="18" charset="0"/>
              </a:rPr>
              <a:t> – </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через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міру</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відносного</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утримування</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двох</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0" i="0" u="none" strike="noStrike" cap="none" normalizeH="0" baseline="0" dirty="0" err="1" smtClean="0">
                <a:ln>
                  <a:noFill/>
                </a:ln>
                <a:solidFill>
                  <a:schemeClr val="tx1"/>
                </a:solidFill>
                <a:effectLst/>
                <a:latin typeface="+mj-lt"/>
                <a:ea typeface="Times New Roman" pitchFamily="18" charset="0"/>
                <a:cs typeface="Times New Roman" pitchFamily="18" charset="0"/>
              </a:rPr>
              <a:t>речовин</a:t>
            </a:r>
            <a:r>
              <a:rPr kumimoji="0" lang="ru-RU" sz="1400" b="0" i="0"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Times New Roman" pitchFamily="18" charset="0"/>
                <a:cs typeface="Times New Roman" pitchFamily="18" charset="0"/>
              </a:rPr>
              <a:t>–</a:t>
            </a:r>
            <a:r>
              <a:rPr kumimoji="0" lang="uk-UA" sz="1400" b="0" i="1"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1" i="1" u="none" strike="noStrike" cap="none" normalizeH="0" baseline="0" dirty="0" err="1" smtClean="0">
                <a:ln>
                  <a:noFill/>
                </a:ln>
                <a:solidFill>
                  <a:schemeClr val="tx1"/>
                </a:solidFill>
                <a:effectLst/>
                <a:latin typeface="+mj-lt"/>
                <a:ea typeface="Times New Roman" pitchFamily="18" charset="0"/>
                <a:cs typeface="Times New Roman" pitchFamily="18" charset="0"/>
              </a:rPr>
              <a:t>коефіцієнт</a:t>
            </a:r>
            <a:r>
              <a:rPr kumimoji="0" lang="ru-RU" sz="1400" b="1" i="1" u="none" strike="noStrike" cap="none" normalizeH="0" baseline="0" dirty="0" smtClean="0">
                <a:ln>
                  <a:noFill/>
                </a:ln>
                <a:solidFill>
                  <a:schemeClr val="tx1"/>
                </a:solidFill>
                <a:effectLst/>
                <a:latin typeface="+mj-lt"/>
                <a:ea typeface="Times New Roman" pitchFamily="18" charset="0"/>
                <a:cs typeface="Times New Roman" pitchFamily="18" charset="0"/>
              </a:rPr>
              <a:t> </a:t>
            </a:r>
            <a:r>
              <a:rPr kumimoji="0" lang="ru-RU" sz="1400" b="1" i="1" u="none" strike="noStrike" cap="none" normalizeH="0" baseline="0" dirty="0" err="1" smtClean="0">
                <a:ln>
                  <a:noFill/>
                </a:ln>
                <a:solidFill>
                  <a:schemeClr val="tx1"/>
                </a:solidFill>
                <a:effectLst/>
                <a:latin typeface="+mj-lt"/>
                <a:ea typeface="Times New Roman" pitchFamily="18" charset="0"/>
                <a:cs typeface="Times New Roman" pitchFamily="18" charset="0"/>
              </a:rPr>
              <a:t>селективності</a:t>
            </a:r>
            <a:r>
              <a:rPr kumimoji="0" lang="ru-RU" sz="1400" b="1" i="1" u="none" strike="noStrike" cap="none" normalizeH="0" baseline="0" dirty="0" smtClean="0">
                <a:ln>
                  <a:noFill/>
                </a:ln>
                <a:solidFill>
                  <a:schemeClr val="tx1"/>
                </a:solidFill>
                <a:effectLst/>
                <a:latin typeface="+mj-lt"/>
                <a:ea typeface="Times New Roman" pitchFamily="18" charset="0"/>
                <a:cs typeface="Times New Roman" pitchFamily="18" charset="0"/>
              </a:rPr>
              <a:t> (фактор </a:t>
            </a:r>
            <a:r>
              <a:rPr kumimoji="0" lang="ru-RU" sz="1400" b="1" i="1" u="none" strike="noStrike" cap="none" normalizeH="0" baseline="0" dirty="0" err="1" smtClean="0">
                <a:ln>
                  <a:noFill/>
                </a:ln>
                <a:solidFill>
                  <a:schemeClr val="tx1"/>
                </a:solidFill>
                <a:effectLst/>
                <a:latin typeface="+mj-lt"/>
                <a:ea typeface="Times New Roman" pitchFamily="18" charset="0"/>
                <a:cs typeface="Times New Roman" pitchFamily="18" charset="0"/>
              </a:rPr>
              <a:t>розділення</a:t>
            </a:r>
            <a:r>
              <a:rPr kumimoji="0" lang="ru-RU" sz="1400" b="1" i="1" u="none" strike="noStrike" cap="none" normalizeH="0" baseline="0" dirty="0" smtClean="0">
                <a:ln>
                  <a:noFill/>
                </a:ln>
                <a:solidFill>
                  <a:schemeClr val="tx1"/>
                </a:solidFill>
                <a:effectLst/>
                <a:latin typeface="+mj-lt"/>
                <a:ea typeface="Times New Roman" pitchFamily="18" charset="0"/>
                <a:cs typeface="Times New Roman" pitchFamily="18" charset="0"/>
              </a:rPr>
              <a:t>) α</a:t>
            </a:r>
            <a:r>
              <a:rPr kumimoji="0" lang="ru-RU" sz="1400" b="0" i="1" u="none" strike="noStrike" cap="none" normalizeH="0" baseline="0" dirty="0" smtClean="0">
                <a:ln>
                  <a:noFill/>
                </a:ln>
                <a:solidFill>
                  <a:schemeClr val="tx1"/>
                </a:solidFill>
                <a:effectLst/>
                <a:latin typeface="+mj-lt"/>
                <a:ea typeface="Times New Roman" pitchFamily="18" charset="0"/>
                <a:cs typeface="Times New Roman" pitchFamily="18" charset="0"/>
              </a:rPr>
              <a:t>:</a:t>
            </a:r>
            <a:endParaRPr kumimoji="0" lang="ru-RU" sz="1400" b="0" i="0" u="none" strike="noStrike" cap="none" normalizeH="0" baseline="0" dirty="0" smtClean="0">
              <a:ln>
                <a:noFill/>
              </a:ln>
              <a:solidFill>
                <a:schemeClr val="tx1"/>
              </a:solidFill>
              <a:effectLst/>
              <a:latin typeface="+mj-lt"/>
            </a:endParaRPr>
          </a:p>
        </p:txBody>
      </p:sp>
      <p:sp>
        <p:nvSpPr>
          <p:cNvPr id="3578896"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3578895" name="Picture 1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857752" y="5143512"/>
            <a:ext cx="714380" cy="636448"/>
          </a:xfrm>
          <a:prstGeom prst="rect">
            <a:avLst/>
          </a:prstGeom>
          <a:noFill/>
        </p:spPr>
      </p:pic>
      <p:sp>
        <p:nvSpPr>
          <p:cNvPr id="3578897" name="Rectangle 17"/>
          <p:cNvSpPr>
            <a:spLocks noChangeArrowheads="1"/>
          </p:cNvSpPr>
          <p:nvPr/>
        </p:nvSpPr>
        <p:spPr bwMode="auto">
          <a:xfrm>
            <a:off x="14288" y="923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3578898" name="Rectangle 18"/>
          <p:cNvSpPr>
            <a:spLocks noChangeArrowheads="1"/>
          </p:cNvSpPr>
          <p:nvPr/>
        </p:nvSpPr>
        <p:spPr bwMode="auto">
          <a:xfrm>
            <a:off x="1142976" y="5857892"/>
            <a:ext cx="4411977" cy="307777"/>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uk-UA" sz="1400" i="1" dirty="0" smtClean="0">
                <a:solidFill>
                  <a:srgbClr val="0000FF"/>
                </a:solidFill>
                <a:latin typeface="+mj-lt"/>
                <a:ea typeface="Calibri" pitchFamily="34" charset="0"/>
                <a:cs typeface="Times New Roman" pitchFamily="18" charset="0"/>
              </a:rPr>
              <a:t>У цьому рівнянні має задовольнятись умова </a:t>
            </a:r>
            <a:r>
              <a:rPr lang="el-GR" sz="1400" i="1" dirty="0" smtClean="0">
                <a:solidFill>
                  <a:srgbClr val="0000FF"/>
                </a:solidFill>
                <a:latin typeface="+mj-lt"/>
                <a:ea typeface="Calibri" pitchFamily="34" charset="0"/>
                <a:cs typeface="Times New Roman" pitchFamily="18" charset="0"/>
              </a:rPr>
              <a:t>Γ</a:t>
            </a:r>
            <a:r>
              <a:rPr lang="uk-UA" sz="1400" i="1" baseline="-25000" dirty="0" smtClean="0">
                <a:solidFill>
                  <a:srgbClr val="0000FF"/>
                </a:solidFill>
                <a:latin typeface="+mj-lt"/>
                <a:ea typeface="Calibri" pitchFamily="34" charset="0"/>
                <a:cs typeface="Times New Roman" pitchFamily="18" charset="0"/>
              </a:rPr>
              <a:t>2</a:t>
            </a:r>
            <a:r>
              <a:rPr lang="uk-UA" sz="1400" i="1" dirty="0" smtClean="0">
                <a:solidFill>
                  <a:srgbClr val="0000FF"/>
                </a:solidFill>
                <a:latin typeface="+mj-lt"/>
                <a:ea typeface="Calibri" pitchFamily="34" charset="0"/>
                <a:cs typeface="Times New Roman" pitchFamily="18" charset="0"/>
              </a:rPr>
              <a:t>&gt; </a:t>
            </a:r>
            <a:r>
              <a:rPr lang="el-GR" sz="1400" i="1" dirty="0" smtClean="0">
                <a:solidFill>
                  <a:srgbClr val="0000FF"/>
                </a:solidFill>
                <a:latin typeface="+mj-lt"/>
                <a:ea typeface="Calibri" pitchFamily="34" charset="0"/>
                <a:cs typeface="Times New Roman" pitchFamily="18" charset="0"/>
              </a:rPr>
              <a:t>Γ</a:t>
            </a:r>
            <a:r>
              <a:rPr lang="uk-UA" sz="1400" i="1" baseline="-25000" dirty="0" smtClean="0">
                <a:solidFill>
                  <a:srgbClr val="0000FF"/>
                </a:solidFill>
                <a:latin typeface="+mj-lt"/>
                <a:ea typeface="Calibri" pitchFamily="34" charset="0"/>
                <a:cs typeface="Times New Roman" pitchFamily="18" charset="0"/>
              </a:rPr>
              <a:t>1</a:t>
            </a:r>
            <a:r>
              <a:rPr lang="uk-UA" sz="1400" i="1" dirty="0" smtClean="0">
                <a:solidFill>
                  <a:srgbClr val="0000FF"/>
                </a:solidFill>
                <a:latin typeface="+mj-lt"/>
                <a:ea typeface="Calibri" pitchFamily="34" charset="0"/>
                <a:cs typeface="Times New Roman" pitchFamily="18" charset="0"/>
              </a:rPr>
              <a:t>.</a:t>
            </a:r>
          </a:p>
        </p:txBody>
      </p:sp>
      <p:sp>
        <p:nvSpPr>
          <p:cNvPr id="3578900" name="AutoShape 20"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78902" name="AutoShape 22"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577858" name="Object 2"/>
          <p:cNvGraphicFramePr>
            <a:graphicFrameLocks noChangeAspect="1"/>
          </p:cNvGraphicFramePr>
          <p:nvPr/>
        </p:nvGraphicFramePr>
        <p:xfrm>
          <a:off x="4286248" y="1857364"/>
          <a:ext cx="1179193" cy="428628"/>
        </p:xfrm>
        <a:graphic>
          <a:graphicData uri="http://schemas.openxmlformats.org/presentationml/2006/ole">
            <mc:AlternateContent xmlns:mc="http://schemas.openxmlformats.org/markup-compatibility/2006">
              <mc:Choice xmlns:v="urn:schemas-microsoft-com:vml" Requires="v">
                <p:oleObj spid="_x0000_s1027" name="Equation" r:id="rId3" imgW="533160" imgH="190440" progId="">
                  <p:embed/>
                </p:oleObj>
              </mc:Choice>
              <mc:Fallback>
                <p:oleObj name="Equation" r:id="rId3" imgW="533160" imgH="19044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248" y="1857364"/>
                        <a:ext cx="1179193" cy="4286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77859" name="Rectangle 3"/>
          <p:cNvSpPr>
            <a:spLocks noChangeArrowheads="1"/>
          </p:cNvSpPr>
          <p:nvPr/>
        </p:nvSpPr>
        <p:spPr bwMode="auto">
          <a:xfrm>
            <a:off x="357158" y="1261576"/>
            <a:ext cx="8286808"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Необхідною умовою хроматографічного розділення речовин є відмінність їх </a:t>
            </a:r>
            <a:r>
              <a:rPr kumimoji="0" lang="uk-UA"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сорбційних</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властивостей (Г), яка при постійності умов </a:t>
            </a:r>
            <a:r>
              <a:rPr kumimoji="0" lang="uk-UA" sz="1400" b="0" i="1" u="none" strike="noStrike" cap="none" normalizeH="0" baseline="0" dirty="0" err="1" smtClean="0">
                <a:ln>
                  <a:noFill/>
                </a:ln>
                <a:solidFill>
                  <a:srgbClr val="0000FF"/>
                </a:solidFill>
                <a:effectLst/>
                <a:latin typeface="+mj-lt"/>
                <a:ea typeface="MS Mincho" pitchFamily="49" charset="-128"/>
                <a:cs typeface="Times New Roman" pitchFamily="18" charset="0"/>
              </a:rPr>
              <a:t>хроматографування</a:t>
            </a:r>
            <a:r>
              <a:rPr kumimoji="0" lang="uk-UA" sz="1400" b="0" i="1" u="none" strike="noStrike" cap="none" normalizeH="0" baseline="0" dirty="0" smtClean="0">
                <a:ln>
                  <a:noFill/>
                </a:ln>
                <a:solidFill>
                  <a:srgbClr val="0000FF"/>
                </a:solidFill>
                <a:effectLst/>
                <a:latin typeface="+mj-lt"/>
                <a:ea typeface="MS Mincho" pitchFamily="49" charset="-128"/>
                <a:cs typeface="Times New Roman" pitchFamily="18" charset="0"/>
              </a:rPr>
              <a:t> приводить до відмінності параметрів утримування компонентів </a:t>
            </a:r>
            <a:endParaRPr kumimoji="0" lang="uk-UA" sz="1800" b="0" i="1" u="none" strike="noStrike" cap="none" normalizeH="0" baseline="0" dirty="0" smtClean="0">
              <a:ln>
                <a:noFill/>
              </a:ln>
              <a:solidFill>
                <a:srgbClr val="0000FF"/>
              </a:solidFill>
              <a:effectLst/>
              <a:latin typeface="+mj-lt"/>
            </a:endParaRPr>
          </a:p>
        </p:txBody>
      </p:sp>
      <p:sp>
        <p:nvSpPr>
          <p:cNvPr id="3577861" name="Rectangle 5"/>
          <p:cNvSpPr>
            <a:spLocks noChangeArrowheads="1"/>
          </p:cNvSpPr>
          <p:nvPr/>
        </p:nvSpPr>
        <p:spPr bwMode="auto">
          <a:xfrm>
            <a:off x="214282" y="2285992"/>
            <a:ext cx="8572592" cy="2246769"/>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Виконання цієї умови ще не достатньо через розмивання хроматографічних піків, яке може призвести до повного або часткового перекривання піків і неможливості точного вимірювання якісних і кількісних параметрів піків.</a:t>
            </a:r>
            <a:endParaRPr kumimoji="0" lang="ru-RU" sz="1400" b="0" i="0" u="none" strike="noStrike" cap="none" normalizeH="0" baseline="0" dirty="0" smtClean="0">
              <a:ln>
                <a:noFill/>
              </a:ln>
              <a:solidFill>
                <a:schemeClr val="tx1"/>
              </a:solidFill>
              <a:effectLst/>
              <a:latin typeface="+mj-lt"/>
            </a:endParaRPr>
          </a:p>
          <a:p>
            <a:pPr marR="0" lvl="0" algn="ctr"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rgbClr val="0000FF"/>
                </a:solidFill>
                <a:effectLst/>
                <a:latin typeface="+mj-lt"/>
                <a:ea typeface="Calibri" pitchFamily="34" charset="0"/>
                <a:cs typeface="Times New Roman" pitchFamily="18" charset="0"/>
              </a:rPr>
              <a:t>Навіть якщо</a:t>
            </a:r>
            <a:r>
              <a:rPr kumimoji="0" lang="el-GR" sz="1400" b="0" i="0" u="none" strike="noStrike" cap="none" normalizeH="0" baseline="0" dirty="0" smtClean="0">
                <a:ln>
                  <a:noFill/>
                </a:ln>
                <a:solidFill>
                  <a:srgbClr val="0000FF"/>
                </a:solidFill>
                <a:effectLst/>
                <a:latin typeface="+mj-lt"/>
                <a:ea typeface="Calibri" pitchFamily="34" charset="0"/>
                <a:cs typeface="Times New Roman" pitchFamily="18" charset="0"/>
              </a:rPr>
              <a:t> Γ</a:t>
            </a:r>
            <a:r>
              <a:rPr kumimoji="0" lang="uk-UA" sz="1400" b="0" i="0" u="none" strike="noStrike" cap="none" normalizeH="0" baseline="-30000" dirty="0" smtClean="0">
                <a:ln>
                  <a:noFill/>
                </a:ln>
                <a:solidFill>
                  <a:srgbClr val="0000FF"/>
                </a:solidFill>
                <a:effectLst/>
                <a:latin typeface="+mj-lt"/>
                <a:ea typeface="Calibri" pitchFamily="34" charset="0"/>
                <a:cs typeface="Times New Roman" pitchFamily="18" charset="0"/>
              </a:rPr>
              <a:t>2</a:t>
            </a:r>
            <a:r>
              <a:rPr kumimoji="0" lang="uk-UA" sz="1400" b="0" i="0" u="none" strike="noStrike" cap="none" normalizeH="0" baseline="0" dirty="0" smtClean="0">
                <a:ln>
                  <a:noFill/>
                </a:ln>
                <a:solidFill>
                  <a:srgbClr val="0000FF"/>
                </a:solidFill>
                <a:effectLst/>
                <a:latin typeface="+mj-lt"/>
                <a:ea typeface="Calibri" pitchFamily="34" charset="0"/>
                <a:cs typeface="Times New Roman" pitchFamily="18" charset="0"/>
              </a:rPr>
              <a:t>&gt;&gt; </a:t>
            </a:r>
            <a:r>
              <a:rPr kumimoji="0" lang="el-GR" sz="1400" b="0" i="0" u="none" strike="noStrike" cap="none" normalizeH="0" baseline="0" dirty="0" smtClean="0">
                <a:ln>
                  <a:noFill/>
                </a:ln>
                <a:solidFill>
                  <a:srgbClr val="0000FF"/>
                </a:solidFill>
                <a:effectLst/>
                <a:latin typeface="+mj-lt"/>
                <a:ea typeface="Calibri" pitchFamily="34" charset="0"/>
                <a:cs typeface="Times New Roman" pitchFamily="18" charset="0"/>
              </a:rPr>
              <a:t>Γ</a:t>
            </a:r>
            <a:r>
              <a:rPr kumimoji="0" lang="uk-UA" sz="1400" b="0" i="0" u="none" strike="noStrike" cap="none" normalizeH="0" baseline="-30000" dirty="0" smtClean="0">
                <a:ln>
                  <a:noFill/>
                </a:ln>
                <a:solidFill>
                  <a:srgbClr val="0000FF"/>
                </a:solidFill>
                <a:effectLst/>
                <a:latin typeface="+mj-lt"/>
                <a:ea typeface="Calibri" pitchFamily="34" charset="0"/>
                <a:cs typeface="Times New Roman" pitchFamily="18" charset="0"/>
              </a:rPr>
              <a:t>1</a:t>
            </a:r>
            <a:r>
              <a:rPr kumimoji="0" lang="uk-UA" sz="1400" b="0" i="0" u="none" strike="noStrike" cap="none" normalizeH="0" baseline="0" dirty="0" smtClean="0">
                <a:ln>
                  <a:noFill/>
                </a:ln>
                <a:solidFill>
                  <a:srgbClr val="0000FF"/>
                </a:solidFill>
                <a:effectLst/>
                <a:latin typeface="+mj-lt"/>
                <a:ea typeface="Calibri" pitchFamily="34" charset="0"/>
                <a:cs typeface="Times New Roman" pitchFamily="18" charset="0"/>
              </a:rPr>
              <a:t>, не можна заздалегідь сказати, що розділення буде повним, тобто основи піків розділяться. </a:t>
            </a:r>
            <a:endParaRPr kumimoji="0" lang="ru-RU" sz="1400" b="0" i="0" u="none" strike="noStrike" cap="none" normalizeH="0" baseline="0" dirty="0" smtClean="0">
              <a:ln>
                <a:noFill/>
              </a:ln>
              <a:solidFill>
                <a:srgbClr val="0000FF"/>
              </a:solidFill>
              <a:effectLst/>
              <a:latin typeface="+mj-lt"/>
            </a:endParaRPr>
          </a:p>
          <a:p>
            <a:pPr marR="0" lvl="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Для оцінки повноти їх розділення потрібно мати дані про ширину кривих елюювання в нижній їх частині – треба знати </a:t>
            </a:r>
            <a:r>
              <a:rPr kumimoji="0" lang="uk-UA" sz="1400" b="1" i="0" u="none" strike="noStrike" cap="none" normalizeH="0" baseline="0" dirty="0" smtClean="0">
                <a:ln>
                  <a:noFill/>
                </a:ln>
                <a:solidFill>
                  <a:srgbClr val="FF0000"/>
                </a:solidFill>
                <a:effectLst/>
                <a:latin typeface="+mj-lt"/>
                <a:ea typeface="Calibri" pitchFamily="34" charset="0"/>
                <a:cs typeface="Times New Roman" pitchFamily="18" charset="0"/>
              </a:rPr>
              <a:t>ефективність</a:t>
            </a:r>
            <a:r>
              <a:rPr kumimoji="0" lang="uk-UA" sz="1400" b="1"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розділення.</a:t>
            </a:r>
            <a:endParaRPr kumimoji="0" lang="ru-RU" sz="1400" b="0" i="0" u="none" strike="noStrike" cap="none" normalizeH="0" baseline="0" dirty="0" smtClean="0">
              <a:ln>
                <a:noFill/>
              </a:ln>
              <a:solidFill>
                <a:schemeClr val="tx1"/>
              </a:solidFill>
              <a:effectLst/>
              <a:latin typeface="+mj-lt"/>
            </a:endParaRPr>
          </a:p>
          <a:p>
            <a:pPr marR="0" lvl="0" algn="just" defTabSz="914400" rtl="0" eaLnBrk="0" fontAlgn="base" latinLnBrk="0" hangingPunct="0">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Необхідно також розрізняти селективність колонки і селективність </a:t>
            </a:r>
            <a:r>
              <a:rPr kumimoji="0" lang="uk-UA" sz="1400" b="0" i="0" u="none" strike="noStrike" cap="none" normalizeH="0" baseline="0" dirty="0" err="1" smtClean="0">
                <a:ln>
                  <a:noFill/>
                </a:ln>
                <a:solidFill>
                  <a:schemeClr val="tx1"/>
                </a:solidFill>
                <a:effectLst/>
                <a:latin typeface="+mj-lt"/>
                <a:ea typeface="MS Mincho" pitchFamily="49" charset="-128"/>
                <a:cs typeface="Times New Roman" pitchFamily="18" charset="0"/>
              </a:rPr>
              <a:t>сорбента</a:t>
            </a:r>
            <a:r>
              <a:rPr kumimoji="0" lang="uk-UA" sz="1400" b="0" i="0" u="none" strike="noStrike" cap="none" normalizeH="0" baseline="0" dirty="0" smtClean="0">
                <a:ln>
                  <a:noFill/>
                </a:ln>
                <a:solidFill>
                  <a:schemeClr val="tx1"/>
                </a:solidFill>
                <a:effectLst/>
                <a:latin typeface="+mj-lt"/>
                <a:ea typeface="MS Mincho" pitchFamily="49" charset="-128"/>
                <a:cs typeface="Times New Roman" pitchFamily="18" charset="0"/>
              </a:rPr>
              <a:t>. </a:t>
            </a:r>
          </a:p>
          <a:p>
            <a:pPr marR="0" lvl="0" algn="just" defTabSz="914400" rtl="0" eaLnBrk="0" fontAlgn="base" latinLnBrk="0" hangingPunct="0">
              <a:lnSpc>
                <a:spcPct val="100000"/>
              </a:lnSpc>
              <a:spcBef>
                <a:spcPct val="0"/>
              </a:spcBef>
              <a:spcAft>
                <a:spcPct val="0"/>
              </a:spcAft>
              <a:buClrTx/>
              <a:buSzTx/>
              <a:buFontTx/>
              <a:buNone/>
              <a:tabLst/>
            </a:pPr>
            <a:r>
              <a:rPr kumimoji="0" lang="uk-UA" sz="1400" b="1" i="1" u="none" strike="noStrike" cap="none" normalizeH="0" baseline="0" dirty="0" smtClean="0">
                <a:ln>
                  <a:noFill/>
                </a:ln>
                <a:solidFill>
                  <a:srgbClr val="FF0000"/>
                </a:solidFill>
                <a:effectLst/>
                <a:latin typeface="+mj-lt"/>
                <a:ea typeface="Calibri" pitchFamily="34" charset="0"/>
                <a:cs typeface="Times New Roman" pitchFamily="18" charset="0"/>
              </a:rPr>
              <a:t>Селективність</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сорбента</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 – це його вибірковість до компонентів, яка залежить від природи та структури сорбенту та природи </a:t>
            </a:r>
            <a:r>
              <a:rPr kumimoji="0" lang="uk-UA" sz="1400" b="0" i="0" u="none" strike="noStrike" cap="none" normalizeH="0" baseline="0" dirty="0" err="1" smtClean="0">
                <a:ln>
                  <a:noFill/>
                </a:ln>
                <a:solidFill>
                  <a:schemeClr val="tx1"/>
                </a:solidFill>
                <a:effectLst/>
                <a:latin typeface="+mj-lt"/>
                <a:ea typeface="Calibri" pitchFamily="34" charset="0"/>
                <a:cs typeface="Times New Roman" pitchFamily="18" charset="0"/>
              </a:rPr>
              <a:t>сорбату</a:t>
            </a:r>
            <a:r>
              <a:rPr kumimoji="0" lang="uk-UA" sz="1400" b="0" i="0" u="none" strike="noStrike" cap="none" normalizeH="0" baseline="0" dirty="0" smtClean="0">
                <a:ln>
                  <a:noFill/>
                </a:ln>
                <a:solidFill>
                  <a:schemeClr val="tx1"/>
                </a:solidFill>
                <a:effectLst/>
                <a:latin typeface="+mj-lt"/>
                <a:ea typeface="Calibri" pitchFamily="34" charset="0"/>
                <a:cs typeface="Times New Roman" pitchFamily="18" charset="0"/>
              </a:rPr>
              <a:t>.</a:t>
            </a:r>
            <a:endParaRPr kumimoji="0" lang="uk-UA" sz="1400" b="0" i="0" u="none" strike="noStrike" cap="none" normalizeH="0" baseline="0" dirty="0" smtClean="0">
              <a:ln>
                <a:noFill/>
              </a:ln>
              <a:solidFill>
                <a:schemeClr val="tx1"/>
              </a:solidFill>
              <a:effectLst/>
              <a:latin typeface="+mj-lt"/>
            </a:endParaRPr>
          </a:p>
        </p:txBody>
      </p:sp>
      <p:sp>
        <p:nvSpPr>
          <p:cNvPr id="11" name="Прямоугольник 10"/>
          <p:cNvSpPr/>
          <p:nvPr/>
        </p:nvSpPr>
        <p:spPr>
          <a:xfrm>
            <a:off x="6357950" y="785794"/>
            <a:ext cx="2479718" cy="369332"/>
          </a:xfrm>
          <a:prstGeom prst="rect">
            <a:avLst/>
          </a:prstGeom>
        </p:spPr>
        <p:txBody>
          <a:bodyPr wrap="none">
            <a:spAutoFit/>
          </a:bodyPr>
          <a:lstStyle/>
          <a:p>
            <a:r>
              <a:rPr lang="uk-UA" b="1" dirty="0" smtClean="0"/>
              <a:t>Селективність колонки</a:t>
            </a:r>
            <a:endParaRPr lang="ru-RU" dirty="0"/>
          </a:p>
        </p:txBody>
      </p:sp>
      <p:sp>
        <p:nvSpPr>
          <p:cNvPr id="3577863" name="AutoShape 7"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77865" name="AutoShape 9"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577867" name="AutoShape 11"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Прямая соединительная линия 12"/>
          <p:cNvCxnSpPr/>
          <p:nvPr/>
        </p:nvCxnSpPr>
        <p:spPr>
          <a:xfrm>
            <a:off x="500034" y="6357958"/>
            <a:ext cx="8429684"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4" name="Прямая соединительная линия 13"/>
          <p:cNvCxnSpPr/>
          <p:nvPr/>
        </p:nvCxnSpPr>
        <p:spPr>
          <a:xfrm>
            <a:off x="357158" y="1142984"/>
            <a:ext cx="8429684" cy="0"/>
          </a:xfrm>
          <a:prstGeom prst="line">
            <a:avLst/>
          </a:prstGeom>
          <a:ln/>
        </p:spPr>
        <p:style>
          <a:lnRef idx="2">
            <a:schemeClr val="accent2"/>
          </a:lnRef>
          <a:fillRef idx="0">
            <a:schemeClr val="accent2"/>
          </a:fillRef>
          <a:effectRef idx="1">
            <a:schemeClr val="accent2"/>
          </a:effectRef>
          <a:fontRef idx="minor">
            <a:schemeClr val="tx1"/>
          </a:fontRef>
        </p:style>
      </p:cxnSp>
      <p:sp>
        <p:nvSpPr>
          <p:cNvPr id="9" name="AutoShape 2" descr="Сложение векторов перемещени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80560"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76833" name="Rectangle 1"/>
          <p:cNvSpPr>
            <a:spLocks noChangeArrowheads="1"/>
          </p:cNvSpPr>
          <p:nvPr/>
        </p:nvSpPr>
        <p:spPr bwMode="auto">
          <a:xfrm>
            <a:off x="428596" y="1214422"/>
            <a:ext cx="1845185"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400" b="1" i="0" u="none" strike="noStrike" cap="none" normalizeH="0" baseline="0" dirty="0" smtClean="0">
                <a:ln>
                  <a:noFill/>
                </a:ln>
                <a:solidFill>
                  <a:srgbClr val="0000FF"/>
                </a:solidFill>
                <a:effectLst/>
                <a:latin typeface="+mj-lt"/>
                <a:ea typeface="Calibri" pitchFamily="34" charset="0"/>
                <a:cs typeface="Times New Roman" pitchFamily="18" charset="0"/>
              </a:rPr>
              <a:t>Вибір температури</a:t>
            </a:r>
            <a:endParaRPr kumimoji="0" lang="uk-UA" sz="1800" b="0" i="0" u="none" strike="noStrike" cap="none" normalizeH="0" baseline="0" dirty="0" smtClean="0">
              <a:ln>
                <a:noFill/>
              </a:ln>
              <a:solidFill>
                <a:srgbClr val="0000FF"/>
              </a:solidFill>
              <a:effectLst/>
              <a:latin typeface="+mj-lt"/>
            </a:endParaRPr>
          </a:p>
        </p:txBody>
      </p:sp>
      <p:sp>
        <p:nvSpPr>
          <p:cNvPr id="7" name="Прямоугольник 6"/>
          <p:cNvSpPr/>
          <p:nvPr/>
        </p:nvSpPr>
        <p:spPr>
          <a:xfrm>
            <a:off x="6357950" y="785794"/>
            <a:ext cx="2479718" cy="369332"/>
          </a:xfrm>
          <a:prstGeom prst="rect">
            <a:avLst/>
          </a:prstGeom>
        </p:spPr>
        <p:txBody>
          <a:bodyPr wrap="none">
            <a:spAutoFit/>
          </a:bodyPr>
          <a:lstStyle/>
          <a:p>
            <a:r>
              <a:rPr lang="uk-UA" b="1" dirty="0" smtClean="0"/>
              <a:t>Селективність колонки</a:t>
            </a:r>
            <a:endParaRPr lang="ru-RU" dirty="0"/>
          </a:p>
        </p:txBody>
      </p:sp>
      <p:sp>
        <p:nvSpPr>
          <p:cNvPr id="3624961" name="Rectangle 1"/>
          <p:cNvSpPr>
            <a:spLocks noChangeArrowheads="1"/>
          </p:cNvSpPr>
          <p:nvPr/>
        </p:nvSpPr>
        <p:spPr bwMode="auto">
          <a:xfrm>
            <a:off x="214282" y="1428736"/>
            <a:ext cx="8572560"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На </a:t>
            </a:r>
            <a:r>
              <a:rPr kumimoji="0" lang="uk-UA" sz="1500" b="0" i="0" u="none" strike="noStrike" cap="none" normalizeH="0" baseline="0" dirty="0" smtClean="0">
                <a:ln>
                  <a:noFill/>
                </a:ln>
                <a:solidFill>
                  <a:srgbClr val="FF0000"/>
                </a:solidFill>
                <a:effectLst/>
                <a:latin typeface="+mj-lt"/>
                <a:ea typeface="Calibri" pitchFamily="34" charset="0"/>
                <a:cs typeface="Times New Roman" pitchFamily="18" charset="0"/>
              </a:rPr>
              <a:t>селективність</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α впливає </a:t>
            </a:r>
            <a:r>
              <a:rPr kumimoji="0" lang="uk-UA" sz="1500" b="0" i="0" u="none" strike="noStrike" cap="none" normalizeH="0" baseline="0" dirty="0" smtClean="0">
                <a:ln>
                  <a:noFill/>
                </a:ln>
                <a:solidFill>
                  <a:srgbClr val="FF0000"/>
                </a:solidFill>
                <a:effectLst/>
                <a:latin typeface="+mj-lt"/>
                <a:ea typeface="Calibri" pitchFamily="34" charset="0"/>
                <a:cs typeface="Times New Roman" pitchFamily="18" charset="0"/>
              </a:rPr>
              <a:t>температура</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a:t>
            </a:r>
            <a:endPar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а на </a:t>
            </a: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ефективність</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n – впливає </a:t>
            </a: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швидкість потоку газу</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-носія. </a:t>
            </a:r>
            <a:endPar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1" u="none" strike="noStrike" cap="none" normalizeH="0" baseline="0" dirty="0" smtClean="0">
                <a:ln>
                  <a:noFill/>
                </a:ln>
                <a:solidFill>
                  <a:srgbClr val="0D0DE3"/>
                </a:solidFill>
                <a:effectLst/>
                <a:latin typeface="+mj-lt"/>
                <a:ea typeface="Calibri" pitchFamily="34" charset="0"/>
                <a:cs typeface="Times New Roman" pitchFamily="18" charset="0"/>
              </a:rPr>
              <a:t>Зі збільшенням температури знижується α, але при цьому підвищується ефективність. </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Температуру в випарнику необхідно підтримувати не нижче температури </a:t>
            </a:r>
            <a:r>
              <a:rPr kumimoji="0" lang="uk-UA" sz="1500" b="0" i="0" u="none" strike="noStrike" cap="none" normalizeH="0" baseline="0" dirty="0" err="1" smtClean="0">
                <a:ln>
                  <a:noFill/>
                </a:ln>
                <a:solidFill>
                  <a:schemeClr val="tx1"/>
                </a:solidFill>
                <a:effectLst/>
                <a:latin typeface="+mj-lt"/>
                <a:ea typeface="Calibri" pitchFamily="34" charset="0"/>
                <a:cs typeface="Times New Roman" pitchFamily="18" charset="0"/>
              </a:rPr>
              <a:t>висококиплячого</a:t>
            </a: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 компонента суміші. </a:t>
            </a:r>
            <a:endParaRPr kumimoji="0" lang="en-US" sz="1500" b="0" i="0" u="none" strike="noStrike" cap="none" normalizeH="0" baseline="0" dirty="0" smtClean="0">
              <a:ln>
                <a:noFill/>
              </a:ln>
              <a:solidFill>
                <a:schemeClr val="tx1"/>
              </a:solidFill>
              <a:effectLst/>
              <a:latin typeface="+mj-l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FF0000"/>
                </a:solidFill>
                <a:effectLst/>
                <a:latin typeface="+mj-lt"/>
                <a:ea typeface="Calibri" pitchFamily="34" charset="0"/>
                <a:cs typeface="Times New Roman" pitchFamily="18" charset="0"/>
              </a:rPr>
              <a:t>Вплив температури на хроматографічне розділення:</a:t>
            </a:r>
            <a:endParaRPr kumimoji="0" lang="ru-RU" sz="1500" b="0" i="0" u="none" strike="noStrike" cap="none" normalizeH="0" baseline="0" dirty="0" smtClean="0">
              <a:ln>
                <a:noFill/>
              </a:ln>
              <a:solidFill>
                <a:srgbClr val="FF0000"/>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1. Зі збільшенням температури час аналізу зменшується (час 1-2 </a:t>
            </a:r>
            <a:r>
              <a:rPr kumimoji="0" lang="uk-UA" sz="1500" b="0" i="0" u="none" strike="noStrike" cap="none" normalizeH="0" baseline="0" dirty="0" err="1" smtClean="0">
                <a:ln>
                  <a:noFill/>
                </a:ln>
                <a:solidFill>
                  <a:srgbClr val="0D0DE3"/>
                </a:solidFill>
                <a:effectLst/>
                <a:latin typeface="+mj-lt"/>
                <a:ea typeface="Calibri" pitchFamily="34" charset="0"/>
                <a:cs typeface="Times New Roman" pitchFamily="18" charset="0"/>
              </a:rPr>
              <a:t>хв</a:t>
            </a: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 але не більше 10 </a:t>
            </a:r>
            <a:r>
              <a:rPr kumimoji="0" lang="uk-UA" sz="1500" b="0" i="0" u="none" strike="noStrike" cap="none" normalizeH="0" baseline="0" dirty="0" err="1" smtClean="0">
                <a:ln>
                  <a:noFill/>
                </a:ln>
                <a:solidFill>
                  <a:srgbClr val="0D0DE3"/>
                </a:solidFill>
                <a:effectLst/>
                <a:latin typeface="+mj-lt"/>
                <a:ea typeface="Calibri" pitchFamily="34" charset="0"/>
                <a:cs typeface="Times New Roman" pitchFamily="18" charset="0"/>
              </a:rPr>
              <a:t>хв</a:t>
            </a: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a:t>
            </a:r>
            <a:endParaRPr kumimoji="0" lang="ru-RU" sz="1500" b="0" i="0" u="none" strike="noStrike" cap="none" normalizeH="0" baseline="0" dirty="0" smtClean="0">
              <a:ln>
                <a:noFill/>
              </a:ln>
              <a:solidFill>
                <a:srgbClr val="0D0DE3"/>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2. Зі збільшенням температури адсорбційні процеси зменшуються.</a:t>
            </a:r>
            <a:endParaRPr kumimoji="0" lang="ru-RU" sz="15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3. Зі збільшенням температури селективність α зменшується (збільшення температури на 30° С призводить до зменшення k в 2 рази).</a:t>
            </a:r>
            <a:endParaRPr kumimoji="0" lang="ru-RU" sz="1500" b="0" i="0" u="none" strike="noStrike" cap="none" normalizeH="0" baseline="0" dirty="0" smtClean="0">
              <a:ln>
                <a:noFill/>
              </a:ln>
              <a:solidFill>
                <a:srgbClr val="0D0DE3"/>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chemeClr val="tx1"/>
                </a:solidFill>
                <a:effectLst/>
                <a:latin typeface="+mj-lt"/>
                <a:ea typeface="Calibri" pitchFamily="34" charset="0"/>
                <a:cs typeface="Times New Roman" pitchFamily="18" charset="0"/>
              </a:rPr>
              <a:t>4. Збільшення селективності α на 2% знижує вимогу до ефективності у 4 рази.</a:t>
            </a:r>
            <a:endParaRPr kumimoji="0" lang="ru-RU" sz="1500" b="0" i="0" u="none" strike="noStrike" cap="none" normalizeH="0" baseline="0" dirty="0" smtClean="0">
              <a:ln>
                <a:noFill/>
              </a:ln>
              <a:solidFill>
                <a:schemeClr val="tx1"/>
              </a:solidFill>
              <a:effectLst/>
              <a:latin typeface="+mj-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uk-UA" sz="1500" b="0" i="0" u="none" strike="noStrike" cap="none" normalizeH="0" baseline="0" dirty="0" smtClean="0">
                <a:ln>
                  <a:noFill/>
                </a:ln>
                <a:solidFill>
                  <a:srgbClr val="0D0DE3"/>
                </a:solidFill>
                <a:effectLst/>
                <a:latin typeface="+mj-lt"/>
                <a:ea typeface="Calibri" pitchFamily="34" charset="0"/>
                <a:cs typeface="Times New Roman" pitchFamily="18" charset="0"/>
              </a:rPr>
              <a:t>5. Чим більше кількість НЖФ на твердому носії, тим необхідно більшою тримати температуру (при наближенні до максимально можливій температурі НЖФ необхідно вибрати температуру на 3-5% нижче).</a:t>
            </a:r>
            <a:endParaRPr kumimoji="0" lang="uk-UA" sz="1500" b="0" i="0" u="none" strike="noStrike" cap="none" normalizeH="0" baseline="0" dirty="0" smtClean="0">
              <a:ln>
                <a:noFill/>
              </a:ln>
              <a:solidFill>
                <a:srgbClr val="0D0DE3"/>
              </a:solidFill>
              <a:effectLst/>
              <a:latin typeface="+mj-lt"/>
            </a:endParaRPr>
          </a:p>
        </p:txBody>
      </p:sp>
      <p:sp>
        <p:nvSpPr>
          <p:cNvPr id="3624963" name="AutoShape 3"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24965" name="AutoShape 5"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24967" name="AutoShape 7"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24969" name="AutoShape 9" descr="Похожее 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624971" name="AutoShape 11" descr="Картинки по запросу blue flowers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TotalTime>
  <Words>3478</Words>
  <Application>Microsoft Office PowerPoint</Application>
  <PresentationFormat>Экран (4:3)</PresentationFormat>
  <Paragraphs>156</Paragraphs>
  <Slides>21</Slides>
  <Notes>0</Notes>
  <HiddenSlides>0</HiddenSlides>
  <MMClips>0</MMClips>
  <ScaleCrop>false</ScaleCrop>
  <HeadingPairs>
    <vt:vector size="8" baseType="variant">
      <vt:variant>
        <vt:lpstr>Использованные шрифты</vt:lpstr>
      </vt:variant>
      <vt:variant>
        <vt:i4>9</vt:i4>
      </vt:variant>
      <vt:variant>
        <vt:lpstr>Тема</vt:lpstr>
      </vt:variant>
      <vt:variant>
        <vt:i4>1</vt:i4>
      </vt:variant>
      <vt:variant>
        <vt:lpstr>Внедренные серверы OLE</vt:lpstr>
      </vt:variant>
      <vt:variant>
        <vt:i4>1</vt:i4>
      </vt:variant>
      <vt:variant>
        <vt:lpstr>Заголовки слайдов</vt:lpstr>
      </vt:variant>
      <vt:variant>
        <vt:i4>21</vt:i4>
      </vt:variant>
    </vt:vector>
  </HeadingPairs>
  <TitlesOfParts>
    <vt:vector size="32" baseType="lpstr">
      <vt:lpstr>Arial</vt:lpstr>
      <vt:lpstr>Bookman Old Style</vt:lpstr>
      <vt:lpstr>Calibri</vt:lpstr>
      <vt:lpstr>Calibri Light</vt:lpstr>
      <vt:lpstr>Cambria</vt:lpstr>
      <vt:lpstr>MS Mincho</vt:lpstr>
      <vt:lpstr>Symbol</vt:lpstr>
      <vt:lpstr>Times New Roman</vt:lpstr>
      <vt:lpstr>TimesNewRomanPSMT+1</vt:lpstr>
      <vt:lpstr>Тема Office</vt:lpstr>
      <vt:lpstr>Equation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hata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 </cp:lastModifiedBy>
  <cp:revision>2</cp:revision>
  <dcterms:created xsi:type="dcterms:W3CDTF">2020-03-31T05:43:56Z</dcterms:created>
  <dcterms:modified xsi:type="dcterms:W3CDTF">2021-02-21T23:19:27Z</dcterms:modified>
</cp:coreProperties>
</file>