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0" r:id="rId24"/>
    <p:sldId id="282" r:id="rId25"/>
    <p:sldId id="283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619" y="1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039B9-C10F-4E94-83E3-63EAAD384E3E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DACE5-143E-40E2-9C77-F9A206E229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039B9-C10F-4E94-83E3-63EAAD384E3E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DACE5-143E-40E2-9C77-F9A206E229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039B9-C10F-4E94-83E3-63EAAD384E3E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DACE5-143E-40E2-9C77-F9A206E229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039B9-C10F-4E94-83E3-63EAAD384E3E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DACE5-143E-40E2-9C77-F9A206E229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039B9-C10F-4E94-83E3-63EAAD384E3E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DACE5-143E-40E2-9C77-F9A206E229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039B9-C10F-4E94-83E3-63EAAD384E3E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DACE5-143E-40E2-9C77-F9A206E229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039B9-C10F-4E94-83E3-63EAAD384E3E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DACE5-143E-40E2-9C77-F9A206E229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039B9-C10F-4E94-83E3-63EAAD384E3E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DACE5-143E-40E2-9C77-F9A206E229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039B9-C10F-4E94-83E3-63EAAD384E3E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DACE5-143E-40E2-9C77-F9A206E229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039B9-C10F-4E94-83E3-63EAAD384E3E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DACE5-143E-40E2-9C77-F9A206E229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039B9-C10F-4E94-83E3-63EAAD384E3E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DACE5-143E-40E2-9C77-F9A206E229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7039B9-C10F-4E94-83E3-63EAAD384E3E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DACE5-143E-40E2-9C77-F9A206E229F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83568" y="1687488"/>
            <a:ext cx="583264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Загальні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відомості. Іонний обмін як принцип розділення.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 та будова іонообмінних сорбентів. Іонообмінні смоли.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властивості іонітів.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Константа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йонного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обміну.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Вибір систем елюювання.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Підготовка іонообмінних смол.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 іонообмінної хроматографії.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760655" y="751282"/>
            <a:ext cx="390844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990600" algn="l"/>
              </a:tabLst>
            </a:pPr>
            <a:r>
              <a:rPr lang="ru-RU" sz="2000" dirty="0" err="1" smtClean="0">
                <a:solidFill>
                  <a:srgbClr val="FF0000"/>
                </a:solidFill>
                <a:latin typeface="Bookman Old Style" pitchFamily="18" charset="0"/>
                <a:sym typeface="Symbol" pitchFamily="18" charset="2"/>
              </a:rPr>
              <a:t>Йонообмінна</a:t>
            </a:r>
            <a:r>
              <a:rPr lang="ru-RU" sz="2000" dirty="0" smtClean="0">
                <a:solidFill>
                  <a:srgbClr val="FF0000"/>
                </a:solidFill>
                <a:latin typeface="Bookman Old Style" pitchFamily="18" charset="0"/>
                <a:sym typeface="Symbol" pitchFamily="18" charset="2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Bookman Old Style" pitchFamily="18" charset="0"/>
                <a:sym typeface="Symbol" pitchFamily="18" charset="2"/>
              </a:rPr>
              <a:t>хроматографія</a:t>
            </a:r>
            <a:endParaRPr lang="ru-RU" sz="2000" dirty="0" smtClean="0">
              <a:solidFill>
                <a:srgbClr val="FF0000"/>
              </a:solidFill>
              <a:latin typeface="Bookman Old Style" pitchFamily="18" charset="0"/>
              <a:sym typeface="Symbol" pitchFamily="18" charset="2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86182" y="426519"/>
            <a:ext cx="18573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 smtClean="0">
                <a:latin typeface="Bookman Old Style" pitchFamily="18" charset="0"/>
              </a:rPr>
              <a:t>Лекція 9</a:t>
            </a:r>
            <a:endParaRPr lang="ru-RU" sz="2000" dirty="0">
              <a:latin typeface="Bookman Old Style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3570" y="3216599"/>
            <a:ext cx="3133616" cy="28165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929454" y="785794"/>
            <a:ext cx="1762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err="1" smtClean="0"/>
              <a:t>Іонообмінники</a:t>
            </a:r>
            <a:r>
              <a:rPr lang="uk-UA" b="1" dirty="0" smtClean="0"/>
              <a:t> </a:t>
            </a:r>
            <a:endParaRPr lang="ru-RU" b="1" dirty="0" smtClean="0"/>
          </a:p>
        </p:txBody>
      </p:sp>
      <p:sp>
        <p:nvSpPr>
          <p:cNvPr id="4137985" name="Rectangle 1"/>
          <p:cNvSpPr>
            <a:spLocks noChangeArrowheads="1"/>
          </p:cNvSpPr>
          <p:nvPr/>
        </p:nvSpPr>
        <p:spPr bwMode="auto">
          <a:xfrm>
            <a:off x="285720" y="1588130"/>
            <a:ext cx="3143272" cy="124649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76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Приклад синтезу аніоніту АВ-17 при 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взаємодієї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хлорметильованого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співполімеру стиролу і 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дивінілбензолу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з 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триметиламіном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uk-UA" sz="1800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</p:txBody>
      </p:sp>
      <p:pic>
        <p:nvPicPr>
          <p:cNvPr id="8" name="Рисунок 7" descr="http://info.alnam.ru/archive/arch_img.php?path=../htm/book_jorg/images.book&amp;file=1/332.gif"/>
          <p:cNvPicPr/>
          <p:nvPr/>
        </p:nvPicPr>
        <p:blipFill>
          <a:blip r:embed="rId2" cstate="print"/>
          <a:srcRect l="-7919" t="80502" r="-7141" b="-2208"/>
          <a:stretch>
            <a:fillRect/>
          </a:stretch>
        </p:blipFill>
        <p:spPr bwMode="auto">
          <a:xfrm>
            <a:off x="2786050" y="1357298"/>
            <a:ext cx="6120765" cy="1817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37986" name="Rectangle 2"/>
          <p:cNvSpPr>
            <a:spLocks noChangeArrowheads="1"/>
          </p:cNvSpPr>
          <p:nvPr/>
        </p:nvSpPr>
        <p:spPr bwMode="auto">
          <a:xfrm>
            <a:off x="214282" y="2928934"/>
            <a:ext cx="8429652" cy="21698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Найбільшого поширення набули такі 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іонообмінні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смоли: 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фенолформальдегідні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й полістирольні 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катіоніти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аміноформальдегідні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поліамінові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полістирольні аніоніти. 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Більшість цих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іонообмінників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має матрицю з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кополімера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стиролу та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дивінілбензолу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(цей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кополімер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легко утворюється і володіє високою фізичною і хімічною стійкістю).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Іонообмінна сорбція визначається характером 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іоногенних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груп, присутніх у сорбенті, і структурою сорбенту. </a:t>
            </a:r>
            <a:endParaRPr kumimoji="0" lang="uk-UA" sz="18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136961" name="Rectangle 1"/>
          <p:cNvSpPr>
            <a:spLocks noChangeArrowheads="1"/>
          </p:cNvSpPr>
          <p:nvPr/>
        </p:nvSpPr>
        <p:spPr bwMode="auto">
          <a:xfrm>
            <a:off x="357158" y="1214422"/>
            <a:ext cx="8501122" cy="286232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76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Полімер може бути використаний як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іонообмінник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тільки після введення в матрицю </a:t>
            </a:r>
            <a:r>
              <a:rPr kumimoji="0" lang="uk-UA" sz="15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йоногенних</a:t>
            </a: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груп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Йоногенна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група складається з двох іонів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. Один з них міцно фіксується за рахунок ковалентного зв'язку і називається </a:t>
            </a: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функціональною групою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(фіксованим іоном). Іони протилежного  заряду зв'язуються з фіксованим іоном за рахунок електростатичної взаємодії. Вони називаються </a:t>
            </a:r>
            <a:r>
              <a:rPr kumimoji="0" lang="uk-UA" sz="15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протиіонами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. Ці іони і можуть обмінюватися на еквівалентну кількість іонів того ж заряду з розчину.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Як правило, у катіонній хроматографії ці групи є групами 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сульфонової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кислоти; у разі аніонної хроматографії 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четвертинних амонієвих основ. 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Наприклад, при сульфуванні полімерної матриці R', синтезованої шляхом полімеризації, отримують 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катіоніти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R'-SO</a:t>
            </a:r>
            <a:r>
              <a:rPr kumimoji="0" lang="uk-UA" sz="1500" b="0" i="1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3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H, в яких 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сульфогрупа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-SO</a:t>
            </a:r>
            <a:r>
              <a:rPr kumimoji="0" lang="uk-UA" sz="1500" b="0" i="1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3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H називається 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йоногенною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групою іоніту. При цьому 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сульфогрупа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проявляє властивості сильної кислоти. Протон 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йоногенної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групи здатний обмінюватися на різні катіони металів або органічних речовин:</a:t>
            </a:r>
            <a:endParaRPr kumimoji="0" lang="uk-UA" sz="1800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929454" y="785794"/>
            <a:ext cx="1762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err="1" smtClean="0"/>
              <a:t>Іонообмінники</a:t>
            </a:r>
            <a:r>
              <a:rPr lang="uk-UA" b="1" dirty="0" smtClean="0"/>
              <a:t> </a:t>
            </a:r>
            <a:endParaRPr lang="ru-RU" b="1" dirty="0" smtClean="0"/>
          </a:p>
        </p:txBody>
      </p:sp>
      <p:pic>
        <p:nvPicPr>
          <p:cNvPr id="8" name="Рисунок 7"/>
          <p:cNvPicPr/>
          <p:nvPr/>
        </p:nvPicPr>
        <p:blipFill>
          <a:blip r:embed="rId2" cstate="print"/>
          <a:srcRect l="28201" t="29561" r="10944"/>
          <a:stretch>
            <a:fillRect/>
          </a:stretch>
        </p:blipFill>
        <p:spPr bwMode="auto">
          <a:xfrm>
            <a:off x="4286248" y="3786190"/>
            <a:ext cx="3786214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36962" name="Rectangle 2"/>
          <p:cNvSpPr>
            <a:spLocks noChangeArrowheads="1"/>
          </p:cNvSpPr>
          <p:nvPr/>
        </p:nvSpPr>
        <p:spPr bwMode="auto">
          <a:xfrm>
            <a:off x="357158" y="4330234"/>
            <a:ext cx="857256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Для простоти в цьому випадку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іонообмінник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 позначається RH, де R – матриця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іонообмінника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 з функціональною групою. В результаті обміну за реакцією 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R-H</a:t>
            </a:r>
            <a:r>
              <a:rPr kumimoji="0" lang="uk-UA" sz="1500" b="0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+K</a:t>
            </a:r>
            <a:r>
              <a:rPr kumimoji="0" lang="uk-UA" sz="1500" b="0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= R-K</a:t>
            </a:r>
            <a:r>
              <a:rPr kumimoji="0" lang="uk-UA" sz="1500" b="0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+H</a:t>
            </a:r>
            <a:r>
              <a:rPr kumimoji="0" lang="uk-UA" sz="1500" b="0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+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іон водню Н</a:t>
            </a:r>
            <a:r>
              <a:rPr kumimoji="0" lang="uk-UA" sz="15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+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 обмінюється на іон катіона К</a:t>
            </a:r>
            <a:r>
              <a:rPr kumimoji="0" lang="uk-UA" sz="15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+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. При цьому зберігається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електронейтральність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іонообмінника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. Іони Гідрогену і катіони, що беруть участь в іонному обміні називають </a:t>
            </a:r>
            <a:r>
              <a:rPr kumimoji="0" lang="uk-UA" sz="1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протиіонами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. Іони протилежного заряду (наприклад Cl</a:t>
            </a:r>
            <a:r>
              <a:rPr kumimoji="0" lang="uk-UA" sz="15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-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), які дифундують  в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сорбційній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 системі називають </a:t>
            </a:r>
            <a:r>
              <a:rPr kumimoji="0" lang="uk-UA" sz="1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коіонами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. Останні не беруть участь в іонному обміні.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	Дані рівноваги можуть бути зміщені вліво або вправо шляхом збільшення або зменшення [Н</a:t>
            </a:r>
            <a:r>
              <a:rPr kumimoji="0" lang="uk-UA" sz="1500" b="0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+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] або [М</a:t>
            </a:r>
            <a:r>
              <a:rPr kumimoji="0" lang="en-US" sz="1500" b="0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n</a:t>
            </a:r>
            <a:r>
              <a:rPr kumimoji="0" lang="uk-UA" sz="1500" b="0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+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] по відношенню до кількості присутнього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йонообмінника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.</a:t>
            </a:r>
            <a:endParaRPr kumimoji="0" lang="uk-UA" sz="15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135937" name="Rectangle 1"/>
          <p:cNvSpPr>
            <a:spLocks noChangeArrowheads="1"/>
          </p:cNvSpPr>
          <p:nvPr/>
        </p:nvSpPr>
        <p:spPr bwMode="auto">
          <a:xfrm>
            <a:off x="285720" y="1165854"/>
            <a:ext cx="8429684" cy="147732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До складу синтетичних органічних </a:t>
            </a:r>
            <a:r>
              <a:rPr kumimoji="0" lang="uk-UA" sz="15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катіонітів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найчастіше входять такі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іоногенні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групи, здатні до обміну катіонів: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сульфо-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(-SO</a:t>
            </a:r>
            <a:r>
              <a:rPr kumimoji="0" lang="en-US" sz="1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H),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карбокси-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(-СООН),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оксифенільна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(-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C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6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Н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OH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),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дигідрофосфітна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(-РО</a:t>
            </a:r>
            <a:r>
              <a:rPr kumimoji="0" lang="en-US" sz="1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Н</a:t>
            </a:r>
            <a:r>
              <a:rPr kumimoji="0" lang="en-US" sz="1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),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сульфгідрильна (-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SH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). 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Фіксованим іоном</a:t>
            </a:r>
            <a:r>
              <a:rPr kumimoji="0" lang="uk-UA" sz="15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1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ч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астиною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іоногенної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групи, що зв'язана з матрицею ковалентним зв’язком) є  відповідно -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SO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uk-UA" sz="15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-СОО</a:t>
            </a:r>
            <a:r>
              <a:rPr kumimoji="0" lang="uk-UA" sz="15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-РО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uk-UA" sz="15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2-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тощо. 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Протиіоном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 Unicode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р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ухомим іоном, який може обмінюватись на інший, –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kumimoji="0" lang="uk-UA" sz="15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929454" y="785794"/>
            <a:ext cx="1762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err="1" smtClean="0"/>
              <a:t>Іонообмінники</a:t>
            </a:r>
            <a:r>
              <a:rPr lang="uk-UA" b="1" dirty="0" smtClean="0"/>
              <a:t> </a:t>
            </a:r>
            <a:endParaRPr lang="ru-RU" b="1" dirty="0" smtClean="0"/>
          </a:p>
        </p:txBody>
      </p:sp>
      <p:sp>
        <p:nvSpPr>
          <p:cNvPr id="4135938" name="Rectangle 2"/>
          <p:cNvSpPr>
            <a:spLocks noChangeArrowheads="1"/>
          </p:cNvSpPr>
          <p:nvPr/>
        </p:nvSpPr>
        <p:spPr bwMode="auto">
          <a:xfrm>
            <a:off x="285720" y="2572732"/>
            <a:ext cx="8501122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До складу аніонітів входять такі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іоногенні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групи як первинні, вторинні та третинні аміногрупи (-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NH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=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NH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та  =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-), а також четвертинна амонійна основа =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uk-UA" sz="15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=. На аніонітах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протиіонами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є рухомі гідроксильні або інші аніони, а фіксованими іонами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групи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NH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uk-UA" sz="15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=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NH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uk-UA" sz="15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та = 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uk-UA" sz="15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=.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3413491"/>
            <a:ext cx="3697397" cy="44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3857628"/>
            <a:ext cx="3500462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35939" name="Rectangle 3"/>
          <p:cNvSpPr>
            <a:spLocks noChangeArrowheads="1"/>
          </p:cNvSpPr>
          <p:nvPr/>
        </p:nvSpPr>
        <p:spPr bwMode="auto">
          <a:xfrm>
            <a:off x="500034" y="4357694"/>
            <a:ext cx="4357718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де 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R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органічний радикал, найчастіше метил.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135941" name="Picture 5" descr="Похожее изображение"/>
          <p:cNvPicPr>
            <a:picLocks noChangeAspect="1" noChangeArrowheads="1"/>
          </p:cNvPicPr>
          <p:nvPr/>
        </p:nvPicPr>
        <p:blipFill>
          <a:blip r:embed="rId4" cstate="print"/>
          <a:srcRect l="54688" t="20833" b="14583"/>
          <a:stretch>
            <a:fillRect/>
          </a:stretch>
        </p:blipFill>
        <p:spPr bwMode="auto">
          <a:xfrm>
            <a:off x="5500694" y="3356331"/>
            <a:ext cx="3131698" cy="28162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030465" name="Rectangle 1"/>
          <p:cNvSpPr>
            <a:spLocks noChangeArrowheads="1"/>
          </p:cNvSpPr>
          <p:nvPr/>
        </p:nvSpPr>
        <p:spPr bwMode="auto">
          <a:xfrm>
            <a:off x="214282" y="1329838"/>
            <a:ext cx="8643998" cy="401648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Катіоніт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 або аніоніт, що містить один тип функціональних груп, називається </a:t>
            </a: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монофункціональним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. Іоніт, який містить функціональні групи різного типу, називається </a:t>
            </a:r>
            <a:r>
              <a:rPr kumimoji="0" lang="uk-UA" sz="15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поліфункціональним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.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Поліфункціональні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 аніоніти найчастіше характеризуються наявністю аміногруп з різним ступенем заміщення.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Більшість органічних іонітів мають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гелеву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 структуру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–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мікропори мають молекулярні розміри.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За будовою полімерного каркаса розрізняють іонообмінні смоли з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гелевою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структурою і макропористі. У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гелеподібних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смолах відсутні порожнечі, що заповнені повітрям або рідким середовищем. Вони здатні до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йонного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обміну тільки після набухання, тобто проникнення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йонів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розчинника в простір між полімерними ланцюгами.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Фіксовані іони рівномірно розподілені по всьому об'єму полімеру. Гелеві іонообмінні смоли мають високу обмінну ємність, проте характеризуються невисокою швидкістю обміну. Доступність всього об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’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єму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 їх зерен для обміну іонів забезпечуються завдяки їх здатності до набухання у водних розчинах. 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Перевагами органічних іонітів є 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гарна здатність поглинати іони і висока хімічна стійкість –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стійкість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до дії 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високоіонних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сильнокислих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і 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сильноосновних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рухомих фаз, а також більша (ніж у неорганічних) швидкість обміну і велика механічна стійкість. </a:t>
            </a:r>
            <a:endParaRPr kumimoji="0" lang="ru-RU" sz="1500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</a:endParaRPr>
          </a:p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Недоліком їх є те, що полімерна структура здатна по-різному набухати або усаджуватись при вбиранні рухомої фази чи при її втраті.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 </a:t>
            </a:r>
            <a:endParaRPr kumimoji="0" lang="uk-UA" sz="15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929454" y="785794"/>
            <a:ext cx="1762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err="1" smtClean="0"/>
              <a:t>Іонообмінники</a:t>
            </a:r>
            <a:r>
              <a:rPr lang="uk-UA" b="1" dirty="0" smtClean="0"/>
              <a:t> </a:t>
            </a:r>
            <a:endParaRPr lang="ru-RU" b="1" dirty="0" smtClean="0"/>
          </a:p>
        </p:txBody>
      </p:sp>
      <p:sp>
        <p:nvSpPr>
          <p:cNvPr id="3975170" name="AutoShape 2" descr="Картинки по запросу blue flowers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145153" name="Rectangle 1"/>
          <p:cNvSpPr>
            <a:spLocks noChangeArrowheads="1"/>
          </p:cNvSpPr>
          <p:nvPr/>
        </p:nvSpPr>
        <p:spPr bwMode="auto">
          <a:xfrm>
            <a:off x="357158" y="1500174"/>
            <a:ext cx="8572560" cy="124649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Неорганічні іонообмінні сорбенти</a:t>
            </a:r>
            <a:r>
              <a:rPr kumimoji="0" lang="uk-UA" sz="15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За будовою "каркаса" неорганічні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іонообмінники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поділяють на два типи: з кристалічною будовою (алюмосилікати, солі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гетерополікислот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та ін.) та аморфні сполуки (гідроксиди багатовалентних металів, їх солі тощо). Вони відрізняються між собою за стійкістю до дії кислот, лугів і комплексоутворювальних органічних реагентів, а також за деякими фізичними властивостями.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929454" y="785794"/>
            <a:ext cx="1762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err="1" smtClean="0"/>
              <a:t>Іонообмінники</a:t>
            </a:r>
            <a:r>
              <a:rPr lang="uk-UA" b="1" dirty="0" smtClean="0"/>
              <a:t> </a:t>
            </a:r>
            <a:endParaRPr lang="ru-RU" b="1" dirty="0" smtClean="0"/>
          </a:p>
        </p:txBody>
      </p:sp>
      <p:sp>
        <p:nvSpPr>
          <p:cNvPr id="11" name="Прямоугольник 10"/>
          <p:cNvSpPr/>
          <p:nvPr/>
        </p:nvSpPr>
        <p:spPr>
          <a:xfrm>
            <a:off x="500034" y="2786058"/>
            <a:ext cx="82153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500" dirty="0" smtClean="0">
                <a:latin typeface="+mj-lt"/>
                <a:ea typeface="Calibri" pitchFamily="34" charset="0"/>
                <a:cs typeface="Times New Roman" pitchFamily="18" charset="0"/>
              </a:rPr>
              <a:t>У </a:t>
            </a:r>
            <a:r>
              <a:rPr lang="uk-UA" sz="1500" dirty="0" err="1" smtClean="0">
                <a:latin typeface="+mj-lt"/>
                <a:ea typeface="Calibri" pitchFamily="34" charset="0"/>
                <a:cs typeface="Times New Roman" pitchFamily="18" charset="0"/>
              </a:rPr>
              <a:t>катіонообмінних</a:t>
            </a:r>
            <a:r>
              <a:rPr lang="uk-UA" sz="1500" dirty="0" smtClean="0">
                <a:latin typeface="+mj-lt"/>
                <a:ea typeface="Calibri" pitchFamily="34" charset="0"/>
                <a:cs typeface="Times New Roman" pitchFamily="18" charset="0"/>
              </a:rPr>
              <a:t> сорбентах рухомими іонами найчастіше є </a:t>
            </a:r>
            <a:r>
              <a:rPr lang="en-US" sz="1500" dirty="0" smtClean="0">
                <a:latin typeface="+mj-lt"/>
                <a:ea typeface="Calibri" pitchFamily="34" charset="0"/>
                <a:cs typeface="Times New Roman" pitchFamily="18" charset="0"/>
              </a:rPr>
              <a:t>Na</a:t>
            </a:r>
            <a:r>
              <a:rPr lang="uk-UA" sz="1500" baseline="30000" dirty="0" smtClean="0">
                <a:latin typeface="+mj-lt"/>
                <a:ea typeface="Calibri" pitchFamily="34" charset="0"/>
                <a:cs typeface="Times New Roman" pitchFamily="18" charset="0"/>
              </a:rPr>
              <a:t>+</a:t>
            </a:r>
            <a:r>
              <a:rPr lang="uk-UA" sz="1500" dirty="0" smtClean="0">
                <a:latin typeface="+mj-lt"/>
                <a:ea typeface="Calibri" pitchFamily="34" charset="0"/>
                <a:cs typeface="Times New Roman" pitchFamily="18" charset="0"/>
              </a:rPr>
              <a:t>,</a:t>
            </a:r>
            <a:r>
              <a:rPr lang="uk-UA" sz="1500" i="1" dirty="0" smtClean="0">
                <a:latin typeface="+mj-lt"/>
                <a:ea typeface="Calibri" pitchFamily="34" charset="0"/>
                <a:cs typeface="Times New Roman" pitchFamily="18" charset="0"/>
              </a:rPr>
              <a:t> Са</a:t>
            </a:r>
            <a:r>
              <a:rPr lang="uk-UA" sz="1500" i="1" baseline="30000" dirty="0" smtClean="0">
                <a:latin typeface="+mj-lt"/>
                <a:ea typeface="Calibri" pitchFamily="34" charset="0"/>
                <a:cs typeface="Times New Roman" pitchFamily="18" charset="0"/>
              </a:rPr>
              <a:t>2+</a:t>
            </a:r>
            <a:r>
              <a:rPr lang="uk-UA" sz="1500" i="1" dirty="0" smtClean="0">
                <a:latin typeface="+mj-lt"/>
                <a:ea typeface="Calibri" pitchFamily="34" charset="0"/>
                <a:cs typeface="Times New Roman" pitchFamily="18" charset="0"/>
              </a:rPr>
              <a:t>,</a:t>
            </a:r>
            <a:r>
              <a:rPr lang="uk-UA" sz="1500" dirty="0" smtClean="0"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500" dirty="0" smtClean="0">
                <a:latin typeface="+mj-lt"/>
                <a:ea typeface="Calibri" pitchFamily="34" charset="0"/>
                <a:cs typeface="Times New Roman" pitchFamily="18" charset="0"/>
              </a:rPr>
              <a:t>Mg</a:t>
            </a:r>
            <a:r>
              <a:rPr lang="uk-UA" sz="1500" baseline="30000" dirty="0" smtClean="0">
                <a:latin typeface="+mj-lt"/>
                <a:ea typeface="Calibri" pitchFamily="34" charset="0"/>
                <a:cs typeface="Times New Roman" pitchFamily="18" charset="0"/>
              </a:rPr>
              <a:t>2+</a:t>
            </a:r>
            <a:r>
              <a:rPr lang="uk-UA" sz="1500" dirty="0" smtClean="0">
                <a:latin typeface="+mj-lt"/>
                <a:ea typeface="Calibri" pitchFamily="34" charset="0"/>
                <a:cs typeface="Times New Roman" pitchFamily="18" charset="0"/>
              </a:rPr>
              <a:t>, </a:t>
            </a:r>
            <a:r>
              <a:rPr lang="en-US" sz="1500" dirty="0" smtClean="0">
                <a:latin typeface="+mj-lt"/>
                <a:ea typeface="Calibri" pitchFamily="34" charset="0"/>
                <a:cs typeface="Times New Roman" pitchFamily="18" charset="0"/>
              </a:rPr>
              <a:t>NH</a:t>
            </a:r>
            <a:r>
              <a:rPr lang="uk-UA" sz="1500" baseline="-30000" dirty="0" smtClean="0">
                <a:latin typeface="+mj-lt"/>
                <a:ea typeface="Calibri" pitchFamily="34" charset="0"/>
                <a:cs typeface="Times New Roman" pitchFamily="18" charset="0"/>
              </a:rPr>
              <a:t>4</a:t>
            </a:r>
            <a:r>
              <a:rPr lang="uk-UA" sz="1500" baseline="30000" dirty="0" smtClean="0">
                <a:latin typeface="+mj-lt"/>
                <a:ea typeface="Calibri" pitchFamily="34" charset="0"/>
                <a:cs typeface="Times New Roman" pitchFamily="18" charset="0"/>
              </a:rPr>
              <a:t>+</a:t>
            </a:r>
            <a:r>
              <a:rPr lang="uk-UA" sz="1500" dirty="0" smtClean="0">
                <a:latin typeface="+mj-lt"/>
                <a:ea typeface="Calibri" pitchFamily="34" charset="0"/>
                <a:cs typeface="Times New Roman" pitchFamily="18" charset="0"/>
              </a:rPr>
              <a:t> та </a:t>
            </a:r>
            <a:r>
              <a:rPr lang="en-US" sz="1500" dirty="0" smtClean="0">
                <a:latin typeface="+mj-lt"/>
                <a:ea typeface="Calibri" pitchFamily="34" charset="0"/>
                <a:cs typeface="Times New Roman" pitchFamily="18" charset="0"/>
              </a:rPr>
              <a:t>H</a:t>
            </a:r>
            <a:r>
              <a:rPr lang="uk-UA" sz="1500" baseline="30000" dirty="0" smtClean="0">
                <a:latin typeface="+mj-lt"/>
                <a:ea typeface="Calibri" pitchFamily="34" charset="0"/>
                <a:cs typeface="Times New Roman" pitchFamily="18" charset="0"/>
              </a:rPr>
              <a:t>+</a:t>
            </a:r>
            <a:r>
              <a:rPr lang="uk-UA" sz="1500" dirty="0" smtClean="0">
                <a:latin typeface="+mj-lt"/>
                <a:ea typeface="Calibri" pitchFamily="34" charset="0"/>
                <a:cs typeface="Times New Roman" pitchFamily="18" charset="0"/>
              </a:rPr>
              <a:t>, а в аніонообмінних - іони ОН</a:t>
            </a:r>
            <a:r>
              <a:rPr lang="uk-UA" sz="1500" baseline="30000" dirty="0" smtClean="0">
                <a:latin typeface="+mj-lt"/>
                <a:ea typeface="Calibri" pitchFamily="34" charset="0"/>
                <a:cs typeface="Times New Roman" pitchFamily="18" charset="0"/>
              </a:rPr>
              <a:t>-</a:t>
            </a:r>
            <a:r>
              <a:rPr lang="uk-UA" sz="1500" dirty="0" smtClean="0">
                <a:latin typeface="+mj-lt"/>
                <a:ea typeface="Calibri" pitchFamily="34" charset="0"/>
                <a:cs typeface="Times New Roman" pitchFamily="18" charset="0"/>
              </a:rPr>
              <a:t>. Позитивними властивостями неорганічних іонітів є їх стійкість до високих температур і до дії потужного радіоактивного випромінювання, проте їх обмінна ємність мала і не перевищує 0,3-0,5 </a:t>
            </a:r>
            <a:r>
              <a:rPr lang="uk-UA" sz="1500" dirty="0" err="1" smtClean="0">
                <a:latin typeface="+mj-lt"/>
                <a:ea typeface="Calibri" pitchFamily="34" charset="0"/>
                <a:cs typeface="Times New Roman" pitchFamily="18" charset="0"/>
              </a:rPr>
              <a:t>ммоль</a:t>
            </a:r>
            <a:r>
              <a:rPr lang="uk-UA" sz="1500" dirty="0" smtClean="0">
                <a:latin typeface="+mj-lt"/>
                <a:ea typeface="Calibri" pitchFamily="34" charset="0"/>
                <a:cs typeface="Times New Roman" pitchFamily="18" charset="0"/>
              </a:rPr>
              <a:t>/г.</a:t>
            </a:r>
            <a:r>
              <a:rPr lang="ru-RU" sz="1500" dirty="0" smtClean="0">
                <a:latin typeface="+mj-lt"/>
              </a:rPr>
              <a:t> </a:t>
            </a:r>
          </a:p>
        </p:txBody>
      </p:sp>
      <p:sp>
        <p:nvSpPr>
          <p:cNvPr id="3619842" name="AutoShape 2" descr="Картинки по запросу blue flowers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 rot="10800000" flipV="1">
            <a:off x="214283" y="1214422"/>
            <a:ext cx="8786873" cy="493981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334963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500" dirty="0" smtClean="0">
                <a:latin typeface="+mj-lt"/>
              </a:rPr>
              <a:t>Серед</a:t>
            </a:r>
            <a:r>
              <a:rPr lang="uk-UA" sz="1500" i="1" dirty="0" smtClean="0">
                <a:latin typeface="+mj-lt"/>
              </a:rPr>
              <a:t> </a:t>
            </a:r>
            <a:r>
              <a:rPr lang="uk-UA" sz="1500" b="1" i="1" dirty="0" smtClean="0">
                <a:latin typeface="+mj-lt"/>
              </a:rPr>
              <a:t>природних</a:t>
            </a:r>
            <a:r>
              <a:rPr lang="uk-UA" sz="1500" dirty="0" smtClean="0">
                <a:latin typeface="+mj-lt"/>
              </a:rPr>
              <a:t> мінеральних іонітів найчастіше використовують цеоліти – кристалічні алюмосилікати, які володіють впорядкованою структурою пор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шабазіт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(Na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Ca)O×Al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O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×4SiO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×6H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O,  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анальцит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Na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[</a:t>
            </a:r>
            <a:r>
              <a:rPr kumimoji="0" lang="en-US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AlSi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O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8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]∙Н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О,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фозатит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Са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а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[А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l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Si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5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O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14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]∙6Н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0,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стильбіт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1/2Са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а[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А</a:t>
            </a:r>
            <a:r>
              <a:rPr kumimoji="0" lang="en-US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lSi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О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8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]∙3Н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О та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натроліт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Na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Al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Si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O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8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∙Н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О; глинисті мінерали: монтморилоніт і каолініт; силікати – серпентиніт, тремоліт, тощо.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Lucida Sans Unicode" pitchFamily="34" charset="0"/>
              </a:rPr>
              <a:t> </a:t>
            </a:r>
            <a:endParaRPr kumimoji="0" lang="en-US" sz="1500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  <a:ea typeface="Calibri" pitchFamily="34" charset="0"/>
              <a:cs typeface="Lucida Sans Unicode" pitchFamily="34" charset="0"/>
            </a:endParaRPr>
          </a:p>
          <a:p>
            <a:pPr lvl="0" indent="334963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Цеоліти мають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Lucida Sans Unicode" pitchFamily="34" charset="0"/>
              </a:rPr>
              <a:t> 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тривимірний алюмосилікатний каркас із регулярною тетраедричною структурою. У проміжках каркаса перебувають гідратовані позитивні іони лужних і лужноземельних металів, які компенсують заряд каркаса, і молекули води. У адсорбційні порожнини цеолітів 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сорбуються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молекули речовин, розмір яких менше ефективного розміру вхідного вікна, від цього і їх назва – молекулярні сита.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Lucida Sans Unicode" pitchFamily="34" charset="0"/>
              </a:rPr>
              <a:t> </a:t>
            </a:r>
            <a:endParaRPr kumimoji="0" lang="ru-RU" sz="1500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</a:endParaRPr>
          </a:p>
          <a:p>
            <a:pPr marL="0" marR="0" lvl="0" indent="3349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Глинисті породи – найпоширеніші неорганічні сорбенти для очищення води. Вони володіють розвиненою структурою з мікропорами, що мають різні розміри залежно від виду мінералу. 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Серед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1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синтетичних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неорганічних іонообмінних сорбентів застосовують силікагелі, алюмосилікат пермутит, оксид алюмінію,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цирконілфосфат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ZrO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)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m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(H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PO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)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, малорозчинні солі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гетерополікислот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, фосфати й амфотерні гідроксиди багатовалентних металів (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стануму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, цирконію, титану, ніобію, вольфраму) та їх суміші. 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цирконілфосфат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добре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сорбує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іони лужних елементів, зокрема радіонукліди цезію. Значну селективність до окремих катіонів виявляють малорозчинні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фероціаніди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)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3349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Біполярні (амфотерні) іоніти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–іоніти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, які обмінюють як катіони, так і аніони. Їх особливістю входження до складу кислотних і основних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іоногенних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групи. Представником таких іонітів є продукт поліконденсації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діетиленаміну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, фенолу та формальдегіду.</a:t>
            </a:r>
            <a:endParaRPr kumimoji="0" lang="uk-UA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929454" y="785794"/>
            <a:ext cx="1762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err="1" smtClean="0"/>
              <a:t>Іонообмінники</a:t>
            </a:r>
            <a:r>
              <a:rPr lang="uk-UA" b="1" dirty="0" smtClean="0"/>
              <a:t> </a:t>
            </a:r>
            <a:endParaRPr lang="ru-RU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000760" y="714356"/>
            <a:ext cx="28521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Основні властивості іонітів</a:t>
            </a:r>
            <a:endParaRPr lang="ru-RU" dirty="0"/>
          </a:p>
        </p:txBody>
      </p:sp>
      <p:sp>
        <p:nvSpPr>
          <p:cNvPr id="4029441" name="Rectangle 1"/>
          <p:cNvSpPr>
            <a:spLocks noChangeArrowheads="1"/>
          </p:cNvSpPr>
          <p:nvPr/>
        </p:nvSpPr>
        <p:spPr bwMode="auto">
          <a:xfrm>
            <a:off x="214282" y="1203830"/>
            <a:ext cx="8786874" cy="493981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До основних властивостей іонітів, що визначають їх </a:t>
            </a:r>
            <a:r>
              <a:rPr kumimoji="0" lang="uk-UA" sz="15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якість як сорбентів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, належать ємність (обмінна і 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сорбційна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)</a:t>
            </a:r>
            <a:r>
              <a:rPr kumimoji="0" lang="uk-UA" sz="15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,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кислотно-основні властивості, селективність, набухання, хімічна стійкість, механічна міцність.</a:t>
            </a:r>
            <a:endParaRPr kumimoji="0" lang="ru-RU" sz="15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Іонообмінні речовини, які застосовуються в хімічному аналізі, повинні задовольняти ряд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вимог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бути 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хімічностійкими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в різних середовищах, механічно міцними в сухому і особливо в набряклому стані, володіти великою поглинальною здатністю, володіти повною оборотністю процесів обміну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Найважливішою характеристикою іоніту є </a:t>
            </a:r>
            <a:r>
              <a:rPr kumimoji="0" lang="uk-UA" sz="15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обмінна ємність ОЄ</a:t>
            </a:r>
            <a:r>
              <a:rPr kumimoji="0" lang="uk-UA" sz="15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, яку виражають кількістю молів хімічно активних груп з рухомими </a:t>
            </a:r>
            <a:r>
              <a:rPr kumimoji="0" lang="uk-UA" sz="1500" b="0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йонами</a:t>
            </a:r>
            <a:r>
              <a:rPr kumimoji="0" lang="uk-UA" sz="15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в одиниці маси або об’єму смоли, здатних до обміну.   Її визначають числом </a:t>
            </a:r>
            <a:r>
              <a:rPr kumimoji="0" lang="uk-UA" sz="1500" b="0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йоногенних</a:t>
            </a:r>
            <a:r>
              <a:rPr kumimoji="0" lang="uk-UA" sz="15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груп каркаса і константою їх дисоціації при даному </a:t>
            </a:r>
            <a:r>
              <a:rPr kumimoji="0" lang="uk-UA" sz="1500" b="0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рН</a:t>
            </a:r>
            <a:r>
              <a:rPr kumimoji="0" lang="uk-UA" sz="15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розчину. </a:t>
            </a:r>
            <a:endParaRPr kumimoji="0" lang="ru-RU" sz="15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В аналітичній хімії обмінну ємність позначають відносять до одиниці маси або об'єму іоніту, і зазвичай виражають в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мілімолях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на 1 г сухого або на 1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мл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набухлого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іонообмінника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в Н</a:t>
            </a:r>
            <a:r>
              <a:rPr kumimoji="0" lang="uk-UA" sz="1500" b="0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+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-, Cl</a:t>
            </a:r>
            <a:r>
              <a:rPr kumimoji="0" lang="uk-UA" sz="1500" b="0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-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- або ОН</a:t>
            </a:r>
            <a:r>
              <a:rPr kumimoji="0" lang="uk-UA" sz="1500" b="0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-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-формі.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Обмінна ємність пропорційно зв’язана з утримуванням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йонів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розчину, і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катіоніти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з високою ємністю найчастіше використовуються для розділення складних сумішей, де збільшення утримування сприяє кращому розділенню.  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Обмінна ємність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катіонітів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залежить від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рН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середовища 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–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для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слабокислотних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ця залежність є значною  і зумовлена силою відповідної кислоти. Зокрема, у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сильнокислому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середовищі пригнічується дисоціація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слабокислотних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груп, зменшується кількість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протиіонів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які здатні обмінюватись, тобто зменшується обмінна ємність. Для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сильнокислотних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катіонітів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до складу яких входять фіксовані аніони сильної сульфатної кислоти, рівноважна обмінна ємність майже не залежить від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рН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розчину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028417" name="Rectangle 1"/>
          <p:cNvSpPr>
            <a:spLocks noChangeArrowheads="1"/>
          </p:cNvSpPr>
          <p:nvPr/>
        </p:nvSpPr>
        <p:spPr bwMode="auto">
          <a:xfrm>
            <a:off x="214314" y="1214422"/>
            <a:ext cx="8643966" cy="424731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Сорбційна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</a:t>
            </a: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ємність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іонітів характеризується кількістю розчиненого електроліту, яка була поглинута одиницею маси або об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NewRoman+1+1"/>
                <a:cs typeface="Times New Roman" pitchFamily="18" charset="0"/>
              </a:rPr>
              <a:t>’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єму сорбенту.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Кислотно-основні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властивості іонітів, як і розчинних електролітів, характеризуються константою кислотно-основної рівноваги (константою дисоціації).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Залежно від величини константи дисоціації розрізняють такі групи іонітів: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-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сильнокислотні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катіоніти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КУ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-1,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КУ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-2, і ін., містять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сильнодисоціюючі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групи,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н-д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, R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-SO</a:t>
            </a:r>
            <a:r>
              <a:rPr kumimoji="0" lang="en-US" sz="1500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. Ці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катіоніти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здатні до обміну в кислому, нейтральному і лужному середовищах, рН=1-14;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-слабокислотні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катіоніти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(КБ-2,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КБ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-4 і інші), що містять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слабодисоціюючі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кислотні груп R-COOH, R-SH, R-OH. Здатні до обміну в лужних і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слабокислих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середовищах, рН=5-14;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-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високоосновні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аніоніти, що містять функціональні четвертинні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алкіламонієві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групи: R-[N(CH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3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)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3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]</a:t>
            </a:r>
            <a:r>
              <a:rPr kumimoji="0" lang="uk-UA" sz="1500" b="0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+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OH</a:t>
            </a:r>
            <a:r>
              <a:rPr kumimoji="0" lang="uk-UA" sz="1500" b="0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-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 чи R-[N(CH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3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)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2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C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2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H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4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]</a:t>
            </a:r>
            <a:r>
              <a:rPr kumimoji="0" lang="uk-UA" sz="1500" b="0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+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OH</a:t>
            </a:r>
            <a:r>
              <a:rPr kumimoji="0" lang="uk-UA" sz="1500" b="0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-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і аніоніти з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піридинієвими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групами R-[C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5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H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4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N(CH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3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)]</a:t>
            </a:r>
            <a:r>
              <a:rPr kumimoji="0" lang="uk-UA" sz="1500" b="0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+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OH</a:t>
            </a:r>
            <a:r>
              <a:rPr kumimoji="0" lang="uk-UA" sz="1500" b="0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-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. Їх робочий </a:t>
            </a:r>
            <a:r>
              <a:rPr kumimoji="0" lang="uk-UA" sz="150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діапазон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охоплює всю звичайну кислотну область і майже всю лужну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рН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від 0 до 12). До цієї групи відносяться АВ-17,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АВ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-18 і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ін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-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низькоосновних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аніоніти з функціональними аміногрупами -NH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2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(АН-10,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АН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-15); =NH (АН-17); =N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TimesNewRoman+1+1"/>
                <a:cs typeface="Times New Roman" pitchFamily="18" charset="0"/>
              </a:rPr>
              <a:t>–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(АН-18) і робочим діапазоном (рН=0-9) в кислому і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слаболужному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середовищі;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- амфотерні іоніти, що містять у своїй структурі одночасно кислотні та основні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йоногенні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групи. 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Область 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катіоонообмінної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і аніонообмінної сорбції вужчий, ніж для звичайних, 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неамфотерних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іонітів з такими ж групами. Використовуються АН КБ-1 і АН КБ-2.</a:t>
            </a:r>
            <a:endParaRPr kumimoji="0" lang="uk-UA" sz="1800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00760" y="714356"/>
            <a:ext cx="28521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Основні властивості іонітів</a:t>
            </a:r>
            <a:endParaRPr lang="ru-RU" dirty="0"/>
          </a:p>
        </p:txBody>
      </p:sp>
      <p:sp>
        <p:nvSpPr>
          <p:cNvPr id="3999746" name="AutoShape 2" descr="Картинки по запросу blue flowers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027393" name="Rectangle 1"/>
          <p:cNvSpPr>
            <a:spLocks noChangeArrowheads="1"/>
          </p:cNvSpPr>
          <p:nvPr/>
        </p:nvSpPr>
        <p:spPr bwMode="auto">
          <a:xfrm>
            <a:off x="214282" y="1121664"/>
            <a:ext cx="8572592" cy="3093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Іонітні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 смоли мають наступні значення </a:t>
            </a: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буквених позначень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: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- 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КУ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 - "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катіоніт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 універсальний" – 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сильнокислотний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 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сульфокатіоніт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;</a:t>
            </a:r>
            <a:endParaRPr kumimoji="0" lang="ru-RU" sz="1500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- КБ - "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катіонит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 буферний" – 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слабокислотні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 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карбоксильні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 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катіоніти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;</a:t>
            </a:r>
            <a:endParaRPr kumimoji="0" lang="ru-RU" sz="1500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- 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КФ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 - "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катіоніт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 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фосфіновокислий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";</a:t>
            </a:r>
            <a:endParaRPr kumimoji="0" lang="ru-RU" sz="1500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- АВ - "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aніоніт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 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високоосновний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" тобто 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сильноосновний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 аніоніт;</a:t>
            </a:r>
            <a:endParaRPr kumimoji="0" lang="ru-RU" sz="1500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- АН - "аніоніт 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низькоосновний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", тобто 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слабоосновний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 аніоніт.</a:t>
            </a:r>
            <a:endParaRPr kumimoji="0" lang="ru-RU" sz="1500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Цифра, що стоїть після цих букв, є порядковим номером розробленої марки, впровадженої для промислового виробництва. Іноді відзначають вміст агента, що зшиває (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мостикоутворювача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) в смолі, який характеризує щільність структури і набухання зерна: позначення КУ-2-8 (8 розшифровується так –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катіоніт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КУ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-2, що містить 8%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дивінілбензолу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).</a:t>
            </a:r>
          </a:p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Слабокислотні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 і 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слабоосновні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 іоніти при насиченні перші катіонами, а другі – аніонами кислот володіють властивостями, у багатьох відношеннях подібними до властивостей солей слабких кислот або основ: наприклад, вони легко гідролізуються.</a:t>
            </a:r>
            <a:endParaRPr kumimoji="0" lang="uk-UA" sz="1500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00760" y="714356"/>
            <a:ext cx="28521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Основні властивості іонітів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57158" y="1226138"/>
            <a:ext cx="8501122" cy="263149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 charset="-128"/>
                <a:cs typeface="Times New Roman" pitchFamily="18" charset="0"/>
              </a:rPr>
              <a:t>Іонообмінні матеріали характеризуються різною </a:t>
            </a: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NewRoman+1+1" charset="-128"/>
                <a:cs typeface="Times New Roman" pitchFamily="18" charset="0"/>
              </a:rPr>
              <a:t>селективністю</a:t>
            </a: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 charset="-128"/>
                <a:cs typeface="Times New Roman" pitchFamily="18" charset="0"/>
              </a:rPr>
              <a:t>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 charset="-128"/>
                <a:cs typeface="Times New Roman" pitchFamily="18" charset="0"/>
              </a:rPr>
              <a:t>по відношенню до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 charset="-128"/>
                <a:cs typeface="Times New Roman" pitchFamily="18" charset="0"/>
              </a:rPr>
              <a:t>протиіонів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 charset="-128"/>
                <a:cs typeface="Times New Roman" pitchFamily="18" charset="0"/>
              </a:rPr>
              <a:t>. 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 charset="-128"/>
                <a:cs typeface="Times New Roman" pitchFamily="18" charset="0"/>
              </a:rPr>
              <a:t>Протиіони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 charset="-128"/>
                <a:cs typeface="Times New Roman" pitchFamily="18" charset="0"/>
              </a:rPr>
              <a:t>, які пов'язані кулонівськими силами притягання з функціональними групами, екранують їх заряд. Це притягання залежить від природи 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 charset="-128"/>
                <a:cs typeface="Times New Roman" pitchFamily="18" charset="0"/>
              </a:rPr>
              <a:t>протиіона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 charset="-128"/>
                <a:cs typeface="Times New Roman" pitchFamily="18" charset="0"/>
              </a:rPr>
              <a:t>, розмірів, заряду, форми і густини електронних оболонок. Одні іони при рівності концентрацій можуть заміщати в 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 charset="-128"/>
                <a:cs typeface="Times New Roman" pitchFamily="18" charset="0"/>
              </a:rPr>
              <a:t>іонообміннику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 charset="-128"/>
                <a:cs typeface="Times New Roman" pitchFamily="18" charset="0"/>
              </a:rPr>
              <a:t> інші. </a:t>
            </a:r>
            <a:endParaRPr kumimoji="0" lang="ru-RU" sz="900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  <a:p>
            <a:pPr marL="0" marR="0" lvl="0" indent="4381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 charset="-128"/>
                <a:cs typeface="Times New Roman" pitchFamily="18" charset="0"/>
              </a:rPr>
              <a:t>Характерна властивість іонітів – </a:t>
            </a: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NewRoman+1+1" charset="-128"/>
                <a:cs typeface="Times New Roman" pitchFamily="18" charset="0"/>
              </a:rPr>
              <a:t>набухання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 charset="-128"/>
                <a:cs typeface="Times New Roman" pitchFamily="18" charset="0"/>
              </a:rPr>
              <a:t> при контакті сухого іоніту з розчином. Основна причина набухання іонітів у воді пов'язана з наявністю гідрофільних функціональних груп. Набуханню сприяють також велика обмінна ємність, гідратація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 charset="-128"/>
                <a:cs typeface="Times New Roman" pitchFamily="18" charset="0"/>
              </a:rPr>
              <a:t>протиіонів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 charset="-128"/>
                <a:cs typeface="Times New Roman" pitchFamily="18" charset="0"/>
              </a:rPr>
              <a:t> і розбавлення розчину.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Величина набухання має важливе значення для статики і кінетики іонного обміну. Іоніти, які сильно набухають, мають малу ємність на одиницю об'єму, що є непридатним для хімічного аналізу. Від величини набухання залежить швидкість обміну</a:t>
            </a: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і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селективність сорбції.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00760" y="714356"/>
            <a:ext cx="28521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Основні властивості іонітів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571736" y="785794"/>
            <a:ext cx="63579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b="1" dirty="0" smtClean="0"/>
              <a:t>Загальні відомості. Іонний обмін як принцип розділення.</a:t>
            </a:r>
            <a:endParaRPr lang="ru-RU" dirty="0"/>
          </a:p>
        </p:txBody>
      </p:sp>
      <p:sp>
        <p:nvSpPr>
          <p:cNvPr id="4037633" name="Rectangle 1"/>
          <p:cNvSpPr>
            <a:spLocks noChangeArrowheads="1"/>
          </p:cNvSpPr>
          <p:nvPr/>
        </p:nvSpPr>
        <p:spPr bwMode="auto">
          <a:xfrm>
            <a:off x="214282" y="1364992"/>
            <a:ext cx="8501122" cy="309315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2703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Більшість неорганічних і значна частина органічних сполук у водних розчинах дисоціює з утворенням простих гідратованих катіонів, простих і складних аніонів та комплексних іонів. </a:t>
            </a:r>
            <a:endParaRPr kumimoji="0" lang="ru-RU" sz="1500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</a:endParaRPr>
          </a:p>
          <a:p>
            <a:pPr marL="0" marR="0" lvl="0" indent="4270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Для їх розділення використовують </a:t>
            </a:r>
            <a:r>
              <a:rPr kumimoji="0" lang="uk-UA" sz="15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іонообмінники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 або </a:t>
            </a: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іоніти –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сорбенти, до складу яких входять рухливі іони, здатні обмінюватись на інші іони, що містяться в розчині (елюенті).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4270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	Розділення суміші іонів, що містяться в розчині,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грунтується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на різній здатності їх до обміну з іонами іоніту, тобто на </a:t>
            </a: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різній спорідненості до </a:t>
            </a:r>
            <a:r>
              <a:rPr kumimoji="0" lang="uk-UA" sz="15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іонообмінника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, що призводить до різних швидкостей їх переміщення вздовж колонки. 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4270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Іонний обмін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– 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зворотна гетерогенна реакція еквівалентного обміну іонів, що знаходяться у фазі іоніту, на іони 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елюента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– механізм розділення в іонообмінній хроматографії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4270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До методів розділення, які ґрунтуються на реакціях іонного обміну, належать </a:t>
            </a: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класична іонообмінна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хроматографія та високоефективна рідинна хроматографія на іонообмінних сорбентах – </a:t>
            </a: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іонна</a:t>
            </a: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х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роматографія. До цієї групи методів можна також віднести </a:t>
            </a:r>
            <a:r>
              <a:rPr kumimoji="0" lang="uk-UA" sz="15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лігандообмінну</a:t>
            </a: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, осадову та адсорбційно-комплексоутворювальну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хроматографію.</a:t>
            </a:r>
            <a:endParaRPr kumimoji="0" lang="uk-UA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143636" y="714356"/>
            <a:ext cx="28098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Константа </a:t>
            </a:r>
            <a:r>
              <a:rPr lang="uk-UA" b="1" dirty="0" err="1" smtClean="0"/>
              <a:t>йонного</a:t>
            </a:r>
            <a:r>
              <a:rPr lang="uk-UA" b="1" dirty="0" smtClean="0"/>
              <a:t> обміну</a:t>
            </a:r>
            <a:endParaRPr lang="ru-RU" b="1" dirty="0" smtClean="0"/>
          </a:p>
        </p:txBody>
      </p:sp>
      <p:sp>
        <p:nvSpPr>
          <p:cNvPr id="4026369" name="Rectangle 1"/>
          <p:cNvSpPr>
            <a:spLocks noChangeArrowheads="1"/>
          </p:cNvSpPr>
          <p:nvPr/>
        </p:nvSpPr>
        <p:spPr bwMode="auto">
          <a:xfrm>
            <a:off x="285720" y="1214422"/>
            <a:ext cx="8643998" cy="170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Взаємодія іонообмінної смоли з розчином електроліту включає кілька процесів: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10795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630238" algn="l"/>
              </a:tabLst>
            </a:pP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власне іонний обмін, </a:t>
            </a:r>
            <a:endParaRPr kumimoji="0" lang="ru-RU" sz="1500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  <a:p>
            <a:pPr marL="10795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630238" algn="l"/>
              </a:tabLst>
            </a:pP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адсорбція іонів і молекул на смолі,</a:t>
            </a:r>
            <a:endParaRPr kumimoji="0" lang="ru-RU" sz="1500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  <a:p>
            <a:pPr marL="10795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630238" algn="l"/>
              </a:tabLst>
            </a:pP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набухання смоли за рахунок поглинання розчинника і проникнення електроліту всередину смоли.</a:t>
            </a:r>
            <a:endParaRPr kumimoji="0" lang="ru-RU" sz="1500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Процес власне іонного обміну зворотній і протікає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стехіометрично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. Якщо, наприклад,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катіоніт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у водневій формі RH ввести в розчин, що містить іони Са</a:t>
            </a:r>
            <a:r>
              <a:rPr kumimoji="0" lang="uk-UA" sz="15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2+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, в системі встановиться рівновага: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0826" y="2928934"/>
            <a:ext cx="2403137" cy="389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26370" name="Rectangle 2"/>
          <p:cNvSpPr>
            <a:spLocks noChangeArrowheads="1"/>
          </p:cNvSpPr>
          <p:nvPr/>
        </p:nvSpPr>
        <p:spPr bwMode="auto">
          <a:xfrm>
            <a:off x="285720" y="3071810"/>
            <a:ext cx="5929322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 charset="-128"/>
                <a:cs typeface="Times New Roman" pitchFamily="18" charset="0"/>
              </a:rPr>
              <a:t>тобто в розчині з'являться іони водню, а еквівалентна кількість іонів Са</a:t>
            </a:r>
            <a:r>
              <a:rPr kumimoji="0" lang="uk-UA" sz="15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 charset="-128"/>
                <a:cs typeface="Times New Roman" pitchFamily="18" charset="0"/>
              </a:rPr>
              <a:t>2+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 charset="-128"/>
                <a:cs typeface="Times New Roman" pitchFamily="18" charset="0"/>
              </a:rPr>
              <a:t> буде поглинена 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 charset="-128"/>
                <a:cs typeface="Times New Roman" pitchFamily="18" charset="0"/>
              </a:rPr>
              <a:t>катіонітом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 charset="-128"/>
                <a:cs typeface="Times New Roman" pitchFamily="18" charset="0"/>
              </a:rPr>
              <a:t>. 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42910" y="3786190"/>
            <a:ext cx="771527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500" dirty="0" smtClean="0">
                <a:latin typeface="Cambria" pitchFamily="18" charset="0"/>
                <a:ea typeface="TimesNewRoman+1+1" charset="-128"/>
                <a:cs typeface="Times New Roman" pitchFamily="18" charset="0"/>
              </a:rPr>
              <a:t>Рівняння іонного обміну в загальному вигляді нерідко записують як </a:t>
            </a:r>
            <a:endParaRPr lang="ru-RU" sz="1500" dirty="0"/>
          </a:p>
        </p:txBody>
      </p:sp>
      <p:pic>
        <p:nvPicPr>
          <p:cNvPr id="11" name="Рисунок 10"/>
          <p:cNvPicPr/>
          <p:nvPr/>
        </p:nvPicPr>
        <p:blipFill>
          <a:blip r:embed="rId3" cstate="print"/>
          <a:srcRect t="30209"/>
          <a:stretch>
            <a:fillRect/>
          </a:stretch>
        </p:blipFill>
        <p:spPr bwMode="auto">
          <a:xfrm>
            <a:off x="5857884" y="4071942"/>
            <a:ext cx="2928958" cy="423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26371" name="Rectangle 3"/>
          <p:cNvSpPr>
            <a:spLocks noChangeArrowheads="1"/>
          </p:cNvSpPr>
          <p:nvPr/>
        </p:nvSpPr>
        <p:spPr bwMode="auto">
          <a:xfrm>
            <a:off x="428596" y="4357694"/>
            <a:ext cx="8429652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де горизонтальна риска показує приналежність іона до фази іоніту, z - заряд іона.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Аналогічний процес обміну має місце при взаємодії розчину, що містить, наприклад, хлорид, з аніонітом ROH: 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5" name="Рисунок 1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1670" y="4857760"/>
            <a:ext cx="2524528" cy="36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025345" name="Rectangle 1"/>
          <p:cNvSpPr>
            <a:spLocks noChangeArrowheads="1"/>
          </p:cNvSpPr>
          <p:nvPr/>
        </p:nvSpPr>
        <p:spPr bwMode="auto">
          <a:xfrm>
            <a:off x="142844" y="1357298"/>
            <a:ext cx="7429552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 charset="-128"/>
                <a:cs typeface="Times New Roman" pitchFamily="18" charset="0"/>
              </a:rPr>
              <a:t>Рівновага в іонообмінній системи характеризується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NewRoman+1+1" charset="-128"/>
                <a:cs typeface="Times New Roman" pitchFamily="18" charset="0"/>
              </a:rPr>
              <a:t>константою іонного обміну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 charset="-128"/>
                <a:cs typeface="Times New Roman" pitchFamily="18" charset="0"/>
              </a:rPr>
              <a:t>: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 cstate="print"/>
          <a:srcRect r="17690"/>
          <a:stretch>
            <a:fillRect/>
          </a:stretch>
        </p:blipFill>
        <p:spPr bwMode="auto">
          <a:xfrm>
            <a:off x="7286644" y="1214422"/>
            <a:ext cx="1571636" cy="869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000100" y="1643050"/>
            <a:ext cx="607223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500" dirty="0" smtClean="0">
                <a:latin typeface="Cambria" pitchFamily="18" charset="0"/>
                <a:ea typeface="TimesNewRoman+1+1" charset="-128"/>
                <a:cs typeface="Times New Roman" pitchFamily="18" charset="0"/>
              </a:rPr>
              <a:t>де </a:t>
            </a:r>
            <a:r>
              <a:rPr lang="uk-UA" sz="1500" i="1" dirty="0" smtClean="0">
                <a:solidFill>
                  <a:srgbClr val="0000FF"/>
                </a:solidFill>
                <a:latin typeface="Cambria" pitchFamily="18" charset="0"/>
                <a:ea typeface="TimesNewRoman+1+1" charset="-128"/>
                <a:cs typeface="Times New Roman" pitchFamily="18" charset="0"/>
              </a:rPr>
              <a:t>а – активності іонів в розчині і фазі </a:t>
            </a:r>
            <a:r>
              <a:rPr lang="uk-UA" sz="1500" i="1" dirty="0" err="1" smtClean="0">
                <a:solidFill>
                  <a:srgbClr val="0000FF"/>
                </a:solidFill>
                <a:latin typeface="Cambria" pitchFamily="18" charset="0"/>
                <a:ea typeface="TimesNewRoman+1+1" charset="-128"/>
                <a:cs typeface="Times New Roman" pitchFamily="18" charset="0"/>
              </a:rPr>
              <a:t>іонообмінника</a:t>
            </a:r>
            <a:r>
              <a:rPr lang="uk-UA" sz="1500" dirty="0" smtClean="0">
                <a:latin typeface="Cambria" pitchFamily="18" charset="0"/>
                <a:ea typeface="TimesNewRoman+1+1" charset="-128"/>
                <a:cs typeface="Times New Roman" pitchFamily="18" charset="0"/>
              </a:rPr>
              <a:t>.</a:t>
            </a:r>
            <a:endParaRPr lang="ru-RU" sz="1500" dirty="0" smtClean="0">
              <a:latin typeface="Cambria" pitchFamily="18" charset="0"/>
              <a:ea typeface="TimesNewRoman+1+1" charset="-128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43636" y="714356"/>
            <a:ext cx="28098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Константа </a:t>
            </a:r>
            <a:r>
              <a:rPr lang="uk-UA" b="1" dirty="0" err="1" smtClean="0"/>
              <a:t>йонного</a:t>
            </a:r>
            <a:r>
              <a:rPr lang="uk-UA" b="1" dirty="0" smtClean="0"/>
              <a:t> обміну</a:t>
            </a:r>
            <a:endParaRPr lang="ru-RU" b="1" dirty="0" smtClean="0"/>
          </a:p>
        </p:txBody>
      </p:sp>
      <p:sp>
        <p:nvSpPr>
          <p:cNvPr id="4025346" name="Rectangle 2"/>
          <p:cNvSpPr>
            <a:spLocks noChangeArrowheads="1"/>
          </p:cNvSpPr>
          <p:nvPr/>
        </p:nvSpPr>
        <p:spPr bwMode="auto">
          <a:xfrm>
            <a:off x="357158" y="2039629"/>
            <a:ext cx="8286808" cy="124649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Рівновага може бути зміщена вправо або вліво зміною активності (концентрації) іонів Н</a:t>
            </a:r>
            <a:r>
              <a:rPr kumimoji="0" lang="uk-UA" sz="1500" b="0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та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Ме</a:t>
            </a:r>
            <a:r>
              <a:rPr kumimoji="0" lang="en-US" sz="1500" b="0" i="0" u="none" strike="noStrike" cap="none" normalizeH="0" baseline="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z</a:t>
            </a:r>
            <a:r>
              <a:rPr kumimoji="0" lang="en-US" sz="1500" b="0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+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у розчині або у фазі сорбенту.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При описі іонообмінних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рівноваг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достатньо використати коефіцієнти рівноваги (або концентраційні константи рівноваги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в термінології, яка використовувалась раніше):	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3143248"/>
            <a:ext cx="2689502" cy="851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25347" name="Rectangle 3"/>
          <p:cNvSpPr>
            <a:spLocks noChangeArrowheads="1"/>
          </p:cNvSpPr>
          <p:nvPr/>
        </p:nvSpPr>
        <p:spPr bwMode="auto">
          <a:xfrm>
            <a:off x="357158" y="3357562"/>
            <a:ext cx="5214974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 charset="-128"/>
                <a:cs typeface="Times New Roman" pitchFamily="18" charset="0"/>
              </a:rPr>
              <a:t>Розподіл кожного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 charset="-128"/>
                <a:cs typeface="Times New Roman" pitchFamily="18" charset="0"/>
              </a:rPr>
              <a:t>йона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 charset="-128"/>
                <a:cs typeface="Times New Roman" pitchFamily="18" charset="0"/>
              </a:rPr>
              <a:t> між смолою і розчином можна охарактеризувати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NewRoman+1+1" charset="-128"/>
                <a:cs typeface="Times New Roman" pitchFamily="18" charset="0"/>
              </a:rPr>
              <a:t>коефіцієнтом розподілу</a:t>
            </a:r>
            <a:r>
              <a:rPr kumimoji="0" lang="uk-UA" sz="15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NewRoman+1+1" charset="-128"/>
                <a:cs typeface="Times New Roman" pitchFamily="18" charset="0"/>
              </a:rPr>
              <a:t> </a:t>
            </a:r>
            <a:r>
              <a:rPr kumimoji="0" lang="uk-UA" sz="15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NewRoman+1+1" charset="-128"/>
                <a:cs typeface="Times New Roman" pitchFamily="18" charset="0"/>
              </a:rPr>
              <a:t>D</a:t>
            </a:r>
            <a:r>
              <a:rPr kumimoji="0" lang="uk-UA" sz="1500" b="1" i="1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NewRoman+1+1" charset="-128"/>
                <a:cs typeface="Times New Roman" pitchFamily="18" charset="0"/>
              </a:rPr>
              <a:t>i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NewRoman+1+1" charset="-128"/>
                <a:cs typeface="Times New Roman" pitchFamily="18" charset="0"/>
              </a:rPr>
              <a:t>: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pic>
        <p:nvPicPr>
          <p:cNvPr id="15" name="Рисунок 14"/>
          <p:cNvPicPr/>
          <p:nvPr/>
        </p:nvPicPr>
        <p:blipFill>
          <a:blip r:embed="rId4" cstate="print"/>
          <a:srcRect t="10972" r="65078"/>
          <a:stretch>
            <a:fillRect/>
          </a:stretch>
        </p:blipFill>
        <p:spPr bwMode="auto">
          <a:xfrm>
            <a:off x="928662" y="4000504"/>
            <a:ext cx="1214446" cy="579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/>
          <p:cNvPicPr/>
          <p:nvPr/>
        </p:nvPicPr>
        <p:blipFill>
          <a:blip r:embed="rId4" cstate="print"/>
          <a:srcRect l="59573"/>
          <a:stretch>
            <a:fillRect/>
          </a:stretch>
        </p:blipFill>
        <p:spPr bwMode="auto">
          <a:xfrm>
            <a:off x="2857488" y="3929066"/>
            <a:ext cx="1405862" cy="651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25348" name="Rectangle 4"/>
          <p:cNvSpPr>
            <a:spLocks noChangeArrowheads="1"/>
          </p:cNvSpPr>
          <p:nvPr/>
        </p:nvSpPr>
        <p:spPr bwMode="auto">
          <a:xfrm>
            <a:off x="357158" y="4714884"/>
            <a:ext cx="8001024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Концентрація іону в розчині зазвичай виражається у моль/л, а у фазі іоніту – молярною частками (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ммоль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/г або 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ммоль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/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мл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 іоніту). </a:t>
            </a:r>
            <a:endParaRPr kumimoji="0" lang="en-US" sz="1500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  <a:ea typeface="TimesNewRoman+1+1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+1+1"/>
                <a:cs typeface="Times New Roman" pitchFamily="18" charset="0"/>
              </a:rPr>
              <a:t>Коефіцієнт рівноваги пов'язаний з коефіцієнтом розподілу співвідношенням: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pic>
        <p:nvPicPr>
          <p:cNvPr id="17" name="Рисунок 16"/>
          <p:cNvPicPr/>
          <p:nvPr/>
        </p:nvPicPr>
        <p:blipFill>
          <a:blip r:embed="rId5" cstate="print"/>
          <a:srcRect t="14195" r="18766" b="14828"/>
          <a:stretch>
            <a:fillRect/>
          </a:stretch>
        </p:blipFill>
        <p:spPr bwMode="auto">
          <a:xfrm>
            <a:off x="6429388" y="5500702"/>
            <a:ext cx="214314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11650" name="AutoShape 2" descr="Картинки по запросу blue flowers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60375" y="908720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372200" y="441482"/>
            <a:ext cx="27153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Вибір систем елюювання</a:t>
            </a:r>
            <a:endParaRPr lang="ru-RU" b="1" dirty="0" smtClean="0"/>
          </a:p>
        </p:txBody>
      </p:sp>
      <p:sp>
        <p:nvSpPr>
          <p:cNvPr id="4024321" name="Rectangle 1"/>
          <p:cNvSpPr>
            <a:spLocks noChangeArrowheads="1"/>
          </p:cNvSpPr>
          <p:nvPr/>
        </p:nvSpPr>
        <p:spPr bwMode="auto">
          <a:xfrm>
            <a:off x="466882" y="1045295"/>
            <a:ext cx="8429684" cy="332398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В  </a:t>
            </a: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суміші</a:t>
            </a: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компонентів час і порядок елюювання катіонів та аніонів </a:t>
            </a: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залежить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від їх заряду і розміру гідратованого іона.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Іони утримуються тим сильніше, чим більший їх заряд і менший розмір гідратованого іона. </a:t>
            </a:r>
            <a:r>
              <a:rPr kumimoji="0" lang="uk-UA" sz="1500" b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Елююча</a:t>
            </a:r>
            <a:r>
              <a:rPr kumimoji="0" lang="uk-UA" sz="1500" b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здатність рухомої фази зростає зі збільшенням концентрації </a:t>
            </a:r>
            <a:r>
              <a:rPr kumimoji="0" lang="uk-UA" sz="1500" b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протиіонів</a:t>
            </a:r>
            <a:r>
              <a:rPr kumimoji="0" lang="uk-UA" sz="1500" b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що містяться в ній, і їх спорідненості до </a:t>
            </a:r>
            <a:r>
              <a:rPr kumimoji="0" lang="uk-UA" sz="1500" b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іонообмінника</a:t>
            </a:r>
            <a:r>
              <a:rPr kumimoji="0" lang="uk-UA" sz="1500" b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яка залежить від заряду і розміру </a:t>
            </a:r>
            <a:r>
              <a:rPr kumimoji="0" lang="uk-UA" sz="1500" b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елюючого</a:t>
            </a:r>
            <a:r>
              <a:rPr kumimoji="0" lang="uk-UA" sz="1500" b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іона. </a:t>
            </a:r>
            <a:endParaRPr kumimoji="0" lang="ru-RU" sz="900" b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При використанні в елюенті солей слабких кислот їх </a:t>
            </a:r>
            <a:r>
              <a:rPr kumimoji="0" lang="uk-UA" sz="1500" b="0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елююча</a:t>
            </a:r>
            <a:r>
              <a:rPr kumimoji="0" lang="uk-UA" sz="15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здатність залежить від </a:t>
            </a:r>
            <a:r>
              <a:rPr kumimoji="0" lang="uk-UA" sz="1500" b="0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рН</a:t>
            </a:r>
            <a:r>
              <a:rPr kumimoji="0" lang="uk-UA" sz="15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розчину, оскільки при зміні </a:t>
            </a:r>
            <a:r>
              <a:rPr kumimoji="0" lang="uk-UA" sz="1500" b="0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рН</a:t>
            </a:r>
            <a:r>
              <a:rPr kumimoji="0" lang="uk-UA" sz="15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змінюється склад розчину.</a:t>
            </a:r>
            <a:endParaRPr kumimoji="0" lang="ru-RU" sz="9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	Коефіцієнт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розподілу і коефіцієнт селективності </a:t>
            </a:r>
            <a:r>
              <a:rPr kumimoji="0" lang="el-GR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α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залежать від концентрації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протиіона</a:t>
            </a:r>
            <a:r>
              <a:rPr kumimoji="0" lang="el-GR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На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практиці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для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вибору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системи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елюювання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с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початку експериментально у статичному режимі знаходять коефіцієнти розподілу кожного іона металу за різних концентрацій кислоти або її солі (при різних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рН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). За отриманими результатами обчислюють залежність коефіцієнта селективності </a:t>
            </a:r>
            <a:r>
              <a:rPr kumimoji="0" lang="el-GR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α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для пар катіонів від концентрації кислоти (іонів водню) і вибирають оптимальну концентрацію кислоти або її солі – таку, за якої </a:t>
            </a:r>
            <a:r>
              <a:rPr kumimoji="0" lang="el-GR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α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досягає максимального значення.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</p:txBody>
      </p:sp>
      <p:sp>
        <p:nvSpPr>
          <p:cNvPr id="3610626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10628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460375" y="4436759"/>
            <a:ext cx="8404509" cy="240065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349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Розділення катіонів металів.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Для розділення і визначення крізь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катіоніт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пропускають суміш катіонів металів, потім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елюють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їх розчинами кислоти або її солі оптимальної концентрації.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349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Використовують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катіоніти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в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Н</a:t>
            </a:r>
            <a:r>
              <a:rPr kumimoji="0" lang="uk-UA" sz="1500" b="0" i="0" u="none" strike="noStrike" cap="none" normalizeH="0" baseline="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-формі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й проводять розділення зазвичай в кислих розчинах, в яких багатозарядні катіони металів не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гідролізують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. У цьому разі розділення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рівнозарядних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катіонів зумовлюється різницею їхніх іонних радіусів, а розділення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різнозарядних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катіонів – величиною заряду.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Lucida Sans Unicode" pitchFamily="34" charset="0"/>
              </a:rPr>
              <a:t>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Рухомою фазою при розділенні катіонів найчастіше є розчини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хлоридної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нітратної кислот або їх солей. Розділені катіони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елюються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з колонки в результаті їх заміщення у фазі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іонообмінника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катіонами, що містяться в рухомій фазі.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460375" y="6669360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1147465"/>
            <a:ext cx="8501122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349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500" dirty="0" smtClean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Розділення катіонів металів.</a:t>
            </a:r>
            <a:endParaRPr lang="en-US" sz="1500" dirty="0" smtClean="0">
              <a:solidFill>
                <a:srgbClr val="FF0000"/>
              </a:solidFill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lvl="0" indent="3349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500" dirty="0" smtClean="0">
                <a:solidFill>
                  <a:srgbClr val="0000FF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Розділення  аніонів проводиться на </a:t>
            </a:r>
            <a:r>
              <a:rPr lang="uk-UA" sz="1500" dirty="0" err="1" smtClean="0">
                <a:solidFill>
                  <a:srgbClr val="0000FF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аніонообмінниках</a:t>
            </a:r>
            <a:r>
              <a:rPr lang="uk-UA" sz="1500" dirty="0" smtClean="0">
                <a:solidFill>
                  <a:srgbClr val="0000FF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, які містять фіксовані групи -NR</a:t>
            </a:r>
            <a:r>
              <a:rPr lang="uk-UA" sz="1500" baseline="-30000" dirty="0" smtClean="0">
                <a:solidFill>
                  <a:srgbClr val="0000FF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lang="uk-UA" sz="1500" dirty="0" smtClean="0">
                <a:solidFill>
                  <a:srgbClr val="0000FF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,-NHR</a:t>
            </a:r>
            <a:r>
              <a:rPr lang="uk-UA" sz="1500" baseline="-30000" dirty="0" smtClean="0">
                <a:solidFill>
                  <a:srgbClr val="0000FF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uk-UA" sz="1500" dirty="0" smtClean="0">
                <a:solidFill>
                  <a:srgbClr val="0000FF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,-NH</a:t>
            </a:r>
            <a:r>
              <a:rPr lang="uk-UA" sz="1500" baseline="-30000" dirty="0" smtClean="0">
                <a:solidFill>
                  <a:srgbClr val="0000FF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uk-UA" sz="1500" dirty="0" smtClean="0">
                <a:solidFill>
                  <a:srgbClr val="0000FF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R і аніони як </a:t>
            </a:r>
            <a:r>
              <a:rPr lang="uk-UA" sz="1500" dirty="0" err="1" smtClean="0">
                <a:solidFill>
                  <a:srgbClr val="0000FF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протиіони</a:t>
            </a:r>
            <a:r>
              <a:rPr lang="uk-UA" sz="1500" dirty="0" smtClean="0">
                <a:solidFill>
                  <a:srgbClr val="0000FF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. Найбільш поширеними елюентами при визначенні аніонів є </a:t>
            </a:r>
            <a:r>
              <a:rPr lang="uk-UA" sz="1500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​​</a:t>
            </a:r>
            <a:r>
              <a:rPr lang="uk-UA" sz="1500" dirty="0" smtClean="0">
                <a:solidFill>
                  <a:srgbClr val="0000FF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розчини карбонату, гідрокарбонату або гідроксиду натрію. Розділені аніони </a:t>
            </a:r>
            <a:r>
              <a:rPr lang="uk-UA" sz="1500" dirty="0" err="1" smtClean="0">
                <a:solidFill>
                  <a:srgbClr val="0000FF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елюються</a:t>
            </a:r>
            <a:r>
              <a:rPr lang="uk-UA" sz="1500" dirty="0" smtClean="0">
                <a:solidFill>
                  <a:srgbClr val="0000FF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з колонки аніонами, що містяться в рухомий фазі. </a:t>
            </a:r>
            <a:endParaRPr lang="ru-RU" sz="1500" dirty="0" smtClean="0">
              <a:solidFill>
                <a:srgbClr val="0000FF"/>
              </a:solidFill>
              <a:latin typeface="Arial" pitchFamily="34" charset="0"/>
            </a:endParaRPr>
          </a:p>
          <a:p>
            <a:pPr lvl="0" indent="3349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500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Розділення простих і складних кисневмісних аніонів проводять на </a:t>
            </a:r>
            <a:r>
              <a:rPr lang="uk-UA" sz="1500" dirty="0" err="1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сильноосновних</a:t>
            </a:r>
            <a:r>
              <a:rPr lang="uk-UA" sz="1500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 аніонітах в </a:t>
            </a:r>
            <a:r>
              <a:rPr lang="en-US" sz="1500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OH</a:t>
            </a:r>
            <a:r>
              <a:rPr lang="uk-UA" sz="1500" baseline="30000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lang="uk-UA" sz="1500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-, С</a:t>
            </a:r>
            <a:r>
              <a:rPr lang="en-US" sz="1500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l</a:t>
            </a:r>
            <a:r>
              <a:rPr lang="uk-UA" sz="1500" baseline="30000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lang="uk-UA" sz="1500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 або </a:t>
            </a:r>
            <a:r>
              <a:rPr lang="el-GR" sz="1500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ΝΟ</a:t>
            </a:r>
            <a:r>
              <a:rPr lang="uk-UA" sz="1500" baseline="-30000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lang="el-GR" sz="1500" baseline="30000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lang="el-GR" sz="1500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-формі. </a:t>
            </a:r>
            <a:r>
              <a:rPr lang="uk-UA" sz="1500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Оптимальні умови розділення аніонів сильних кислот знаходять аналогічно розділенню катіонів, урахувавши, що коефіцієнт розподілу і коефіцієнт селективності </a:t>
            </a:r>
            <a:r>
              <a:rPr lang="el-GR" sz="1500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α </a:t>
            </a:r>
            <a:r>
              <a:rPr lang="uk-UA" sz="1500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залежать від концентрації </a:t>
            </a:r>
            <a:r>
              <a:rPr lang="uk-UA" sz="1500" dirty="0" err="1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протиіона</a:t>
            </a:r>
            <a:r>
              <a:rPr lang="uk-UA" sz="1500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 (ОН</a:t>
            </a:r>
            <a:r>
              <a:rPr lang="uk-UA" sz="1500" baseline="30000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lang="uk-UA" sz="1500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, Cl</a:t>
            </a:r>
            <a:r>
              <a:rPr lang="uk-UA" sz="1500" baseline="30000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lang="uk-UA" sz="1500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 або </a:t>
            </a:r>
            <a:r>
              <a:rPr lang="el-GR" sz="1500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ΝΟ</a:t>
            </a:r>
            <a:r>
              <a:rPr lang="uk-UA" sz="1500" baseline="-30000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lang="el-GR" sz="1500" baseline="30000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lang="el-GR" sz="1500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).</a:t>
            </a:r>
            <a:endParaRPr lang="ru-RU" sz="1500" dirty="0" smtClean="0">
              <a:latin typeface="Arial" pitchFamily="34" charset="0"/>
            </a:endParaRPr>
          </a:p>
          <a:p>
            <a:pPr lvl="0" indent="3349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500" dirty="0" smtClean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Наприклад</a:t>
            </a:r>
            <a:r>
              <a:rPr lang="uk-UA" sz="1500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uk-UA" sz="1500" dirty="0" err="1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елюювати</a:t>
            </a:r>
            <a:r>
              <a:rPr lang="uk-UA" sz="1500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 з </a:t>
            </a:r>
            <a:r>
              <a:rPr lang="ru-RU" sz="1500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сильноосновного </a:t>
            </a:r>
            <a:r>
              <a:rPr lang="uk-UA" sz="1500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іоніту </a:t>
            </a:r>
            <a:r>
              <a:rPr lang="uk-UA" sz="1500" dirty="0" err="1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хлорид-</a:t>
            </a:r>
            <a:r>
              <a:rPr lang="uk-UA" sz="1500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uk-UA" sz="1500" dirty="0" err="1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бромід-</a:t>
            </a:r>
            <a:r>
              <a:rPr lang="uk-UA" sz="1500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uk-UA" sz="1500" dirty="0" err="1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йодид-</a:t>
            </a:r>
            <a:r>
              <a:rPr lang="uk-UA" sz="1500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 іони можна розчином нітрату натрію (0,5 </a:t>
            </a:r>
            <a:r>
              <a:rPr lang="en-US" sz="1500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M</a:t>
            </a:r>
            <a:r>
              <a:rPr lang="uk-UA" sz="1500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 для хлоридів, 2,0 </a:t>
            </a:r>
            <a:r>
              <a:rPr lang="en-US" sz="1500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M</a:t>
            </a:r>
            <a:r>
              <a:rPr lang="uk-UA" sz="1500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 для бромідів і йодидів).</a:t>
            </a:r>
            <a:endParaRPr lang="uk-UA" sz="1500" dirty="0" smtClean="0">
              <a:latin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57950" y="785794"/>
            <a:ext cx="27153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Вибір систем елюювання</a:t>
            </a:r>
            <a:endParaRPr lang="ru-RU" b="1" dirty="0" smtClean="0"/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85720" y="3800112"/>
            <a:ext cx="871543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Для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іонообмінників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існують </a:t>
            </a: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ряди селективності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, знання яких корисне при виборі систем елюювання. З іонів однакового заряду 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максимальну іонообмінну здатність проявляють ті іони, радіус яких в 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сольватованому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стані менший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, тобто 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чим менший радіус 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сольватованого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іона, тим більша їх адсорбція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: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5603" y="4584751"/>
            <a:ext cx="410445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6064639"/>
            <a:ext cx="271464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55574" y="5009292"/>
            <a:ext cx="4630029" cy="124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NewRoman+1+1" charset="-128"/>
                <a:cs typeface="Times New Roman" pitchFamily="18" charset="0"/>
              </a:rPr>
              <a:t>Адсорбційна здатність іонів залежить також від величини їх заряду. </a:t>
            </a:r>
            <a:endParaRPr kumimoji="0" lang="en-US" sz="15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ambria" pitchFamily="18" charset="0"/>
              <a:ea typeface="TimesNewRoman+1+1" charset="-128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 charset="-128"/>
                <a:cs typeface="Times New Roman" pitchFamily="18" charset="0"/>
              </a:rPr>
              <a:t>Чим більший заряд іона, тим сильніше він проявляє адсорбційну 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 charset="-128"/>
                <a:cs typeface="Times New Roman" pitchFamily="18" charset="0"/>
              </a:rPr>
              <a:t>здатність, 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 charset="-128"/>
                <a:cs typeface="Times New Roman" pitchFamily="18" charset="0"/>
              </a:rPr>
              <a:t>іони розташовуються в наступний 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 charset="-128"/>
                <a:cs typeface="Times New Roman" pitchFamily="18" charset="0"/>
              </a:rPr>
              <a:t>ряд:</a:t>
            </a:r>
            <a:endParaRPr kumimoji="0" lang="uk-UA" sz="1800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65953" name="Rectangle 1"/>
          <p:cNvSpPr>
            <a:spLocks noChangeArrowheads="1"/>
          </p:cNvSpPr>
          <p:nvPr/>
        </p:nvSpPr>
        <p:spPr bwMode="auto">
          <a:xfrm>
            <a:off x="3929058" y="702214"/>
            <a:ext cx="4816255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349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uk-UA" b="1" dirty="0" smtClean="0"/>
              <a:t>Застосування іонообмінної хроматографії </a:t>
            </a:r>
          </a:p>
        </p:txBody>
      </p:sp>
      <p:sp>
        <p:nvSpPr>
          <p:cNvPr id="3965954" name="Rectangle 2"/>
          <p:cNvSpPr>
            <a:spLocks noChangeArrowheads="1"/>
          </p:cNvSpPr>
          <p:nvPr/>
        </p:nvSpPr>
        <p:spPr bwMode="auto">
          <a:xfrm>
            <a:off x="193644" y="1273160"/>
            <a:ext cx="8643998" cy="355481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Іонообмінно-хроматографічний метод використовують для вирішення аналітичних завдань – розділення та кількісного визначення неорганічних і органічних компонентів, отримання аналітичних концентратів, визначення концентрації іонів у водних розчинах.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Методом іонообмінної хроматографії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можна розділяти органічні кислоти та основи, а також речовини неіонного характеру отриманням продуктів конденсації або координації їх із простими іонами. Порівнюючи процес іонного обміну органічних сполук і неорганічних іонів, треба пам'ятати, що при розділенні органічних іонів важко передбачити селективність сорбції, а отже, і порядок елюювання. Чим більша молекулярна маса органічної кислоти або основи, тим сильніше вона утримується іонообмінною смолою. Однак, якщо розмір іонів більший за розміри 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пор,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то смоли проявляють "ситовий" ефект, і сорбція великих іонів зменшується. При розділенні органічних іонів часто застосовують неводні розчинники. Різниця сили кислот або основ значно впливає на селективність сорбції, тому регулюючи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рН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елюенту, можна досягти потрібного розділення.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Іонний обмін використовують для аналізу нелетких органічних сполук. Леткі органічні сполуки зручніше розділяти методом газової хроматографії.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968001" name="Rectangle 1"/>
          <p:cNvSpPr>
            <a:spLocks noChangeArrowheads="1"/>
          </p:cNvSpPr>
          <p:nvPr/>
        </p:nvSpPr>
        <p:spPr bwMode="auto">
          <a:xfrm>
            <a:off x="142876" y="1357298"/>
            <a:ext cx="8858280" cy="309315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349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Іонообмінною </a:t>
            </a: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мембраною</a:t>
            </a: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називають плівку, отриману з іонообмінної смоли. </a:t>
            </a:r>
            <a:endParaRPr kumimoji="0" lang="en-US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3349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Крізь 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катіонітні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мембрани можуть проникати тільки катіони, а крізь 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аніонітні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– тільки аніони. Цю властивість іонообмінних мембран використовують для розділення катіонів і аніонів, а також для їх відокремлення від неелектролітів методом електродіалізу.</a:t>
            </a:r>
            <a:endParaRPr kumimoji="0" lang="ru-RU" sz="900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  <a:p>
            <a:pPr marL="0" marR="0" lvl="0" indent="3349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Іонітні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мембрани використовують також для виготовлення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іоноселективних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електродів.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Мембранний електрод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– це трубка, один кінець якої запаяний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іонітною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плівкою. Трубку заповнюють розчином електроліту, іонами якого "заряджена"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іонітна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мембрана. При зануренні такого електрода в розчин, що містить такі самі іони, на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іонітній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плівці виникає концентраційний потенціал, величина якого залежить від різниці концентрацій іонів по обидва боки мембранної плівки.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349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Крім аналітичної хімії, іонообмінні сорбенти використовують також в інших галузях, зокрема для синтезу нових хімічних сполук, вилучення цінних компонентів із відходів промислових виробництв, вивчення процесів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комплексоутворення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в розчинах тощо.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929058" y="702214"/>
            <a:ext cx="4816255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349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uk-UA" b="1" dirty="0" smtClean="0"/>
              <a:t>Застосування іонообмінної хроматографії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036609" name="Rectangle 1"/>
          <p:cNvSpPr>
            <a:spLocks noChangeArrowheads="1"/>
          </p:cNvSpPr>
          <p:nvPr/>
        </p:nvSpPr>
        <p:spPr bwMode="auto">
          <a:xfrm>
            <a:off x="357158" y="1285860"/>
            <a:ext cx="8572560" cy="193899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Іонообмінна хроматографія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відноситься до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рідинно-твердофазної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колонкової хроматографії, в якій 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рухомою фазою є рідина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а 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нерухомою фазою – тверде тіло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en-US" sz="15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Речовина, яка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сорбується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, повинна знаходитися в розчині і бути в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дисоційованому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стані.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Іонна хроматографія являє собою варіант колонкової іонообмінної хроматографії. </a:t>
            </a:r>
            <a:endParaRPr kumimoji="0" lang="en-US" sz="15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Lucida Sans Unicode" pitchFamily="34" charset="0"/>
              </a:rPr>
              <a:t>Іонна хроматографія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– це метод іонообмінної хроматографії  з використанням приладів хроматографів, які дають змогу проводити високоефективні 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розділення іонів на 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мікроколонках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заповнених щільно упакованим сорбентом з малим діаметром зерен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71736" y="785794"/>
            <a:ext cx="63579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b="1" dirty="0" smtClean="0"/>
              <a:t>Загальні відомості. Іонний обмін як принцип розділення.</a:t>
            </a:r>
            <a:endParaRPr lang="ru-RU" dirty="0"/>
          </a:p>
        </p:txBody>
      </p:sp>
      <p:sp>
        <p:nvSpPr>
          <p:cNvPr id="4036610" name="Rectangle 2"/>
          <p:cNvSpPr>
            <a:spLocks noChangeArrowheads="1"/>
          </p:cNvSpPr>
          <p:nvPr/>
        </p:nvSpPr>
        <p:spPr bwMode="auto">
          <a:xfrm>
            <a:off x="285720" y="3193791"/>
            <a:ext cx="542928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Вперше на іонний обмін звернули увагу вчені, які ставили досліди з агрохімії. Англійські вчені </a:t>
            </a:r>
            <a:r>
              <a:rPr kumimoji="0" lang="uk-UA" sz="12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Томпсон</a:t>
            </a:r>
            <a:r>
              <a:rPr kumimoji="0" lang="uk-UA" sz="12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uk-UA" sz="12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Уей</a:t>
            </a:r>
            <a:r>
              <a:rPr kumimoji="0" lang="uk-UA" sz="12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у 1850 р. писали, що при фільтруванні розчину солі амонію крізь ґрунт у фільтраті з'являються іони кальцію, а іони амонію не виявляються. </a:t>
            </a:r>
            <a:r>
              <a:rPr kumimoji="0" lang="uk-UA" sz="12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Уей</a:t>
            </a:r>
            <a:r>
              <a:rPr kumimoji="0" lang="uk-UA" sz="12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встановив, що із складових ґрунту іонообмінні властивості має глина. </a:t>
            </a:r>
            <a:endParaRPr kumimoji="0" lang="ru-RU" sz="1200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Використання природних і синтетичних цеолітів у промисловості запровадив Р.Ганс, який опублікував свою працю про ці матеріали у 1905 р. У 1935 р. Б.Адамс і Е.Холмс опублікували працю про синтез органічних іонітів на основі полімерів бензолу і формальдегіду. Далі синтез іонітів удосконалювався, їх почали використовувати з аналітичною метою. </a:t>
            </a:r>
            <a:endParaRPr kumimoji="0" lang="ru-RU" sz="1200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У 1947 р. радянські вчені Е.Н.</a:t>
            </a:r>
            <a:r>
              <a:rPr kumimoji="0" lang="uk-UA" sz="12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Гапон</a:t>
            </a:r>
            <a:r>
              <a:rPr kumimoji="0" lang="uk-UA" sz="12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Т.В. </a:t>
            </a:r>
            <a:r>
              <a:rPr kumimoji="0" lang="uk-UA" sz="12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Гапон</a:t>
            </a:r>
            <a:r>
              <a:rPr kumimoji="0" lang="uk-UA" sz="12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Ф.М.</a:t>
            </a:r>
            <a:r>
              <a:rPr kumimoji="0" lang="uk-UA" sz="12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Шемякін</a:t>
            </a:r>
            <a:r>
              <a:rPr kumimoji="0" lang="uk-UA" sz="12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пов'язали хроматографічне розділення іонів з іонним обміном і розглянули розділення низки іонів на колонці, заповненій пермутитом. Вони розробили новий метод аналізу суміші солей, названий іонообмінною хроматографією. Це дало змогу пояснити досліди німецького вченого М.</a:t>
            </a:r>
            <a:r>
              <a:rPr kumimoji="0" lang="uk-UA" sz="12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Шваба</a:t>
            </a:r>
            <a:r>
              <a:rPr kumimoji="0" lang="uk-UA" sz="12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з розділення сумішей іонів на оксиді алюмінію як процес іонообмінної хроматографії.</a:t>
            </a:r>
            <a:endParaRPr kumimoji="0" lang="uk-UA" sz="1200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429388" y="3286124"/>
            <a:ext cx="2500330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dirty="0" smtClean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У </a:t>
            </a:r>
            <a:r>
              <a:rPr lang="ru-RU" sz="1500" dirty="0" err="1" smtClean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іонн</a:t>
            </a:r>
            <a:r>
              <a:rPr lang="uk-UA" sz="1500" dirty="0" err="1" smtClean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ій</a:t>
            </a:r>
            <a:r>
              <a:rPr lang="ru-RU" sz="1500" dirty="0" smtClean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хроматографії</a:t>
            </a:r>
            <a:r>
              <a:rPr lang="ru-RU" sz="1500" dirty="0" smtClean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застосовуються</a:t>
            </a:r>
            <a:r>
              <a:rPr lang="ru-RU" sz="1500" dirty="0" smtClean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такі</a:t>
            </a:r>
            <a:r>
              <a:rPr lang="ru-RU" sz="1500" dirty="0" smtClean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принципи</a:t>
            </a:r>
            <a:r>
              <a:rPr lang="ru-RU" sz="1500" dirty="0" smtClean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розділення</a:t>
            </a:r>
            <a:r>
              <a:rPr lang="ru-RU" sz="1500" dirty="0" smtClean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:  </a:t>
            </a:r>
          </a:p>
          <a:p>
            <a:pPr>
              <a:buFont typeface="Arial" pitchFamily="34" charset="0"/>
              <a:buChar char="•"/>
            </a:pPr>
            <a:r>
              <a:rPr lang="ru-RU" sz="1500" dirty="0" err="1" smtClean="0">
                <a:solidFill>
                  <a:srgbClr val="0000FF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Іонний</a:t>
            </a:r>
            <a:r>
              <a:rPr lang="ru-RU" sz="1500" dirty="0" smtClean="0">
                <a:solidFill>
                  <a:srgbClr val="0000FF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FF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обмін</a:t>
            </a:r>
            <a:r>
              <a:rPr lang="ru-RU" sz="1500" dirty="0" smtClean="0">
                <a:solidFill>
                  <a:srgbClr val="0000FF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.    </a:t>
            </a:r>
          </a:p>
          <a:p>
            <a:pPr>
              <a:buFont typeface="Arial" pitchFamily="34" charset="0"/>
              <a:buChar char="•"/>
            </a:pPr>
            <a:r>
              <a:rPr lang="uk-UA" sz="1500" dirty="0" smtClean="0">
                <a:solidFill>
                  <a:srgbClr val="0000FF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Утворення </a:t>
            </a:r>
            <a:r>
              <a:rPr lang="ru-RU" sz="1500" dirty="0" err="1" smtClean="0">
                <a:solidFill>
                  <a:srgbClr val="0000FF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іонних</a:t>
            </a:r>
            <a:r>
              <a:rPr lang="ru-RU" sz="1500" dirty="0" smtClean="0">
                <a:solidFill>
                  <a:srgbClr val="0000FF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пар.    </a:t>
            </a:r>
          </a:p>
          <a:p>
            <a:pPr>
              <a:buFont typeface="Arial" pitchFamily="34" charset="0"/>
              <a:buChar char="•"/>
            </a:pPr>
            <a:r>
              <a:rPr lang="ru-RU" sz="1500" dirty="0" err="1" smtClean="0">
                <a:solidFill>
                  <a:srgbClr val="0000FF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Ексклюзія</a:t>
            </a:r>
            <a:r>
              <a:rPr lang="ru-RU" sz="1500" dirty="0" smtClean="0">
                <a:solidFill>
                  <a:srgbClr val="0000FF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FF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іонів</a:t>
            </a:r>
            <a:r>
              <a:rPr lang="ru-RU" dirty="0" smtClean="0">
                <a:solidFill>
                  <a:srgbClr val="0000FF"/>
                </a:solidFill>
              </a:rPr>
              <a:t>.</a:t>
            </a:r>
            <a:endParaRPr lang="ru-RU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072066" y="714356"/>
            <a:ext cx="39712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Класифікація іонообмінних сорбентів</a:t>
            </a:r>
            <a:endParaRPr lang="ru-RU" b="1" dirty="0" smtClean="0"/>
          </a:p>
        </p:txBody>
      </p:sp>
      <p:sp>
        <p:nvSpPr>
          <p:cNvPr id="4032513" name="Rectangle 1"/>
          <p:cNvSpPr>
            <a:spLocks noChangeArrowheads="1"/>
          </p:cNvSpPr>
          <p:nvPr/>
        </p:nvSpPr>
        <p:spPr bwMode="auto">
          <a:xfrm>
            <a:off x="357158" y="1281058"/>
            <a:ext cx="8429684" cy="286232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Сорбент для іонного обміну </a:t>
            </a:r>
            <a:r>
              <a:rPr kumimoji="0" lang="uk-UA" sz="15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повинен</a:t>
            </a:r>
            <a:r>
              <a:rPr kumimoji="0" lang="uk-UA" sz="1500" b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</a:t>
            </a:r>
            <a:r>
              <a:rPr kumimoji="0" lang="uk-UA" sz="15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являти собою тверду нерозчинну речовину, що містить у своїй структурі групи </a:t>
            </a:r>
            <a:r>
              <a:rPr kumimoji="0" lang="uk-UA" sz="15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йонів</a:t>
            </a:r>
            <a:r>
              <a:rPr kumimoji="0" lang="uk-UA" sz="15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, здатні до реакції іонного обміну.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Іонообмінні сорбенти являють собою своєрідну групу електролітів, які повинні містити у своїй структурі іони, здатні до дисоціації, і в той же час бути нерозчинними.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Поєднання цих властивостей досягається з'єднанням іонних груп або атомів ковалентними зв'язками, в результаті чого утворюється високомолекулярна сполука просторової або сітчастої структури.</a:t>
            </a:r>
            <a:endParaRPr kumimoji="0" lang="ru-RU" sz="900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Іонообмінники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NewRoman+1+1"/>
                <a:cs typeface="Times New Roman" pitchFamily="18" charset="0"/>
              </a:rPr>
              <a:t>–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тверді, практично нерозчинні у воді і органічних розчинниках речовини, які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можна розглядати як сорбенти, що складаються з двох частин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"каркаса" (матриці), котрий не бере участі безпосередньо в реакції іонного обміну,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та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15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іоногенних</a:t>
            </a:r>
            <a:r>
              <a:rPr kumimoji="0" lang="uk-UA" sz="15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груп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до складу яких входять рухомі іони,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які здатні обмінюватися на іони, що знаходяться в розчині. Іоніти мають структуру у вигляді каркаса, "зшитого" зазвичай  ковалентними зв'язками. </a:t>
            </a:r>
            <a:endParaRPr kumimoji="0" lang="en-US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TimesNewRoman+1+1"/>
              <a:cs typeface="Times New Roman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4143380"/>
            <a:ext cx="2428892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571472" y="4500570"/>
            <a:ext cx="4572000" cy="124649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500" dirty="0" smtClean="0">
                <a:solidFill>
                  <a:srgbClr val="0000FF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Каркас (матриця), обумовлює нерозчинність іоніту в розчинниках і має позитивний або негативний заряд, який </a:t>
            </a:r>
            <a:r>
              <a:rPr lang="uk-UA" sz="1500" dirty="0" err="1" smtClean="0">
                <a:solidFill>
                  <a:srgbClr val="0000FF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скомпенсовано</a:t>
            </a:r>
            <a:r>
              <a:rPr lang="uk-UA" sz="1500" dirty="0" smtClean="0">
                <a:solidFill>
                  <a:srgbClr val="0000FF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протилежним зарядом рухомих іонів, так що в цілому іоніт нейтральний.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140033" name="Rectangle 1"/>
          <p:cNvSpPr>
            <a:spLocks noChangeArrowheads="1"/>
          </p:cNvSpPr>
          <p:nvPr/>
        </p:nvSpPr>
        <p:spPr bwMode="auto">
          <a:xfrm>
            <a:off x="357158" y="1214422"/>
            <a:ext cx="8429684" cy="401648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76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Іонообмінники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класифікують: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76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за </a:t>
            </a:r>
            <a:r>
              <a:rPr kumimoji="0" lang="uk-UA" sz="15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походженням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– на природні і синтетичні;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76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за </a:t>
            </a:r>
            <a:r>
              <a:rPr kumimoji="0" lang="uk-UA" sz="15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складом</a:t>
            </a:r>
            <a:r>
              <a:rPr kumimoji="0" lang="uk-UA" sz="1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– на неорганічні і органічні;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76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за </a:t>
            </a:r>
            <a:r>
              <a:rPr kumimoji="0" lang="uk-UA" sz="15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знаком заряду іонів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, що обмінюються – на </a:t>
            </a:r>
            <a:r>
              <a:rPr kumimoji="0" lang="uk-UA" sz="1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катіоніти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– іоніти, що обмінюються катіонами, </a:t>
            </a: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аніоніти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–  іоніти, що обмінюються аніонами та </a:t>
            </a:r>
            <a:r>
              <a:rPr kumimoji="0" lang="uk-UA" sz="1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амфоліти</a:t>
            </a: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(останні залежно від умов можуть обмінюватися як катіонами, так і аніонами).</a:t>
            </a:r>
            <a:endParaRPr lang="en-US" sz="900" dirty="0" smtClean="0">
              <a:latin typeface="Arial" pitchFamily="34" charset="0"/>
            </a:endParaRPr>
          </a:p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Для здійснення </a:t>
            </a:r>
            <a:r>
              <a:rPr kumimoji="0" lang="uk-UA" sz="15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катіонного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обміну сорбент (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катіоніт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) повинен містити у своїй структурі кислотні групи, іон Гідрогену яких легко обмінюється на катіон електроліту, що знаходиться в розчині (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катіонообмінний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сорбент або 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катіоніт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). </a:t>
            </a:r>
            <a:endParaRPr kumimoji="0" lang="en-US" sz="1500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Cambria" pitchFamily="18" charset="0"/>
              <a:ea typeface="TimesNewRoman+1+1"/>
              <a:cs typeface="Times New Roman" pitchFamily="18" charset="0"/>
            </a:endParaRPr>
          </a:p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У разі </a:t>
            </a:r>
            <a:r>
              <a:rPr kumimoji="0" lang="uk-UA" sz="15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аніонного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обміну сорбент (аніоніт) повинен містити у своїй структурі групи, що мають властивості основ, тобто гідроксиду; іон цих груп повинен обмінюватися на аніони електроліту, що знаходяться в розчині (аніонообмінний сорбент або аніоніт).</a:t>
            </a:r>
            <a:endParaRPr kumimoji="0" lang="ru-RU" sz="900" b="0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3476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Як іонообмінні сорбенти можна використовувати речовини, розглянуті як сорбенти для молекулярної хроматографії, оскільки один і той самий твердий сорбент часто виявляє як адсорбційні, так і іонообмінні властивості.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76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Найбільше практичне застосування знайшли синтетичні органічні іоніти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– </a:t>
            </a: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іонообмінні смоли –, які отримуються на основі полімерних речовин – синтетичних смол</a:t>
            </a: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.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NewRoman+1+1"/>
                <a:cs typeface="Times New Roman" pitchFamily="18" charset="0"/>
              </a:rPr>
              <a:t> 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929454" y="785794"/>
            <a:ext cx="1762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err="1" smtClean="0"/>
              <a:t>Іонообмінники</a:t>
            </a:r>
            <a:r>
              <a:rPr lang="uk-UA" b="1" dirty="0" smtClean="0"/>
              <a:t> </a:t>
            </a:r>
            <a:endParaRPr lang="ru-RU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1285860"/>
            <a:ext cx="821537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dirty="0" err="1" smtClean="0">
                <a:solidFill>
                  <a:srgbClr val="FF0000"/>
                </a:solidFill>
                <a:latin typeface="+mj-lt"/>
              </a:rPr>
              <a:t>Іонний</a:t>
            </a:r>
            <a:r>
              <a:rPr lang="ru-RU" sz="15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FF0000"/>
                </a:solidFill>
                <a:latin typeface="+mj-lt"/>
              </a:rPr>
              <a:t>обмін</a:t>
            </a:r>
            <a:r>
              <a:rPr lang="ru-RU" sz="15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ru-RU" sz="1500" dirty="0" smtClean="0">
                <a:latin typeface="+mj-lt"/>
              </a:rPr>
              <a:t>-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оборотна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 гетерогенна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реакція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еквівалентного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обміну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іонів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,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що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знаходяться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 у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фазі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іоніту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 (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протийонів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) на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іони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елюента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. </a:t>
            </a:r>
          </a:p>
          <a:p>
            <a:pPr algn="just"/>
            <a:r>
              <a:rPr lang="ru-RU" sz="1500" dirty="0" err="1" smtClean="0">
                <a:latin typeface="+mj-lt"/>
              </a:rPr>
              <a:t>Протийони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утримуються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функціональними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групами</a:t>
            </a:r>
            <a:r>
              <a:rPr lang="ru-RU" sz="1500" dirty="0" smtClean="0">
                <a:latin typeface="+mj-lt"/>
              </a:rPr>
              <a:t> ионита за </a:t>
            </a:r>
            <a:r>
              <a:rPr lang="ru-RU" sz="1500" dirty="0" err="1" smtClean="0">
                <a:latin typeface="+mj-lt"/>
              </a:rPr>
              <a:t>рахунок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електростатичних</a:t>
            </a:r>
            <a:r>
              <a:rPr lang="ru-RU" sz="1500" dirty="0" smtClean="0">
                <a:latin typeface="+mj-lt"/>
              </a:rPr>
              <a:t> сил. Як правило, в </a:t>
            </a:r>
            <a:r>
              <a:rPr lang="ru-RU" sz="1500" dirty="0" err="1" smtClean="0">
                <a:latin typeface="+mj-lt"/>
              </a:rPr>
              <a:t>катіонній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хроматографії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ці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групи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є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групами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сульфонових</a:t>
            </a:r>
            <a:r>
              <a:rPr lang="ru-RU" sz="1500" dirty="0" smtClean="0">
                <a:latin typeface="+mj-lt"/>
              </a:rPr>
              <a:t> кислот; в </a:t>
            </a:r>
            <a:r>
              <a:rPr lang="ru-RU" sz="1500" dirty="0" err="1" smtClean="0">
                <a:latin typeface="+mj-lt"/>
              </a:rPr>
              <a:t>разі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аніоннох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хроматографії</a:t>
            </a:r>
            <a:r>
              <a:rPr lang="ru-RU" sz="1500" dirty="0" smtClean="0">
                <a:latin typeface="+mj-lt"/>
              </a:rPr>
              <a:t> - </a:t>
            </a:r>
            <a:r>
              <a:rPr lang="ru-RU" sz="1500" dirty="0" err="1" smtClean="0">
                <a:latin typeface="+mj-lt"/>
              </a:rPr>
              <a:t>четвертинних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амонієвих</a:t>
            </a:r>
            <a:r>
              <a:rPr lang="ru-RU" sz="1500" dirty="0" smtClean="0">
                <a:latin typeface="+mj-lt"/>
              </a:rPr>
              <a:t> основ. </a:t>
            </a:r>
            <a:endParaRPr lang="ru-RU" sz="1500" dirty="0"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71736" y="785794"/>
            <a:ext cx="63579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err="1" smtClean="0"/>
              <a:t>Іонний</a:t>
            </a:r>
            <a:r>
              <a:rPr lang="ru-RU" b="1" dirty="0" smtClean="0"/>
              <a:t> </a:t>
            </a:r>
            <a:r>
              <a:rPr lang="ru-RU" b="1" dirty="0" err="1" smtClean="0"/>
              <a:t>обмін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2928934"/>
            <a:ext cx="30003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i="1" dirty="0" smtClean="0">
                <a:solidFill>
                  <a:srgbClr val="FF0000"/>
                </a:solidFill>
                <a:latin typeface="+mj-lt"/>
              </a:rPr>
              <a:t>​Схема </a:t>
            </a:r>
            <a:r>
              <a:rPr lang="ru-RU" sz="1400" i="1" dirty="0" err="1" smtClean="0">
                <a:solidFill>
                  <a:srgbClr val="FF0000"/>
                </a:solidFill>
                <a:latin typeface="+mj-lt"/>
              </a:rPr>
              <a:t>процесу</a:t>
            </a:r>
            <a:r>
              <a:rPr lang="ru-RU" sz="1400" i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ru-RU" sz="1400" i="1" dirty="0" err="1" smtClean="0">
                <a:solidFill>
                  <a:srgbClr val="FF0000"/>
                </a:solidFill>
                <a:latin typeface="+mj-lt"/>
              </a:rPr>
              <a:t>обміну</a:t>
            </a:r>
            <a:r>
              <a:rPr lang="ru-RU" sz="1400" i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ru-RU" sz="1400" i="1" dirty="0" err="1" smtClean="0">
                <a:solidFill>
                  <a:srgbClr val="FF0000"/>
                </a:solidFill>
                <a:latin typeface="+mj-lt"/>
              </a:rPr>
              <a:t>катіонів</a:t>
            </a:r>
            <a:r>
              <a:rPr lang="ru-RU" sz="1400" i="1" dirty="0" smtClean="0">
                <a:solidFill>
                  <a:srgbClr val="FF0000"/>
                </a:solidFill>
                <a:latin typeface="+mj-lt"/>
              </a:rPr>
              <a:t> та </a:t>
            </a:r>
            <a:r>
              <a:rPr lang="ru-RU" sz="1400" i="1" dirty="0" err="1" smtClean="0">
                <a:solidFill>
                  <a:srgbClr val="FF0000"/>
                </a:solidFill>
                <a:latin typeface="+mj-lt"/>
              </a:rPr>
              <a:t>аніонів</a:t>
            </a:r>
            <a:r>
              <a:rPr lang="ru-RU" sz="1400" i="1" dirty="0" smtClean="0">
                <a:solidFill>
                  <a:srgbClr val="FF0000"/>
                </a:solidFill>
                <a:latin typeface="+mj-lt"/>
              </a:rPr>
              <a:t>. </a:t>
            </a:r>
          </a:p>
          <a:p>
            <a:r>
              <a:rPr lang="ru-RU" sz="1400" i="1" dirty="0" err="1" smtClean="0">
                <a:solidFill>
                  <a:srgbClr val="0000FF"/>
                </a:solidFill>
                <a:latin typeface="+mj-lt"/>
              </a:rPr>
              <a:t>Іони</a:t>
            </a:r>
            <a:r>
              <a:rPr lang="ru-RU" sz="14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400" i="1" dirty="0" err="1" smtClean="0">
                <a:solidFill>
                  <a:srgbClr val="0000FF"/>
                </a:solidFill>
                <a:latin typeface="+mj-lt"/>
              </a:rPr>
              <a:t>речовини</a:t>
            </a:r>
            <a:r>
              <a:rPr lang="ru-RU" sz="1400" i="1" dirty="0" smtClean="0">
                <a:solidFill>
                  <a:srgbClr val="0000FF"/>
                </a:solidFill>
                <a:latin typeface="+mj-lt"/>
              </a:rPr>
              <a:t> , </a:t>
            </a:r>
            <a:r>
              <a:rPr lang="ru-RU" sz="1400" i="1" dirty="0" err="1" smtClean="0">
                <a:solidFill>
                  <a:srgbClr val="0000FF"/>
                </a:solidFill>
                <a:latin typeface="+mj-lt"/>
              </a:rPr>
              <a:t>що</a:t>
            </a:r>
            <a:r>
              <a:rPr lang="ru-RU" sz="14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400" i="1" dirty="0" err="1" smtClean="0">
                <a:solidFill>
                  <a:srgbClr val="0000FF"/>
                </a:solidFill>
                <a:latin typeface="+mj-lt"/>
              </a:rPr>
              <a:t>аналізується</a:t>
            </a:r>
            <a:r>
              <a:rPr lang="ru-RU" sz="1400" i="1" dirty="0" smtClean="0">
                <a:solidFill>
                  <a:srgbClr val="0000FF"/>
                </a:solidFill>
                <a:latin typeface="+mj-lt"/>
              </a:rPr>
              <a:t> ,</a:t>
            </a:r>
            <a:r>
              <a:rPr lang="ru-RU" sz="1400" i="1" dirty="0" err="1" smtClean="0">
                <a:solidFill>
                  <a:srgbClr val="0000FF"/>
                </a:solidFill>
                <a:latin typeface="+mj-lt"/>
              </a:rPr>
              <a:t>позначені</a:t>
            </a:r>
            <a:r>
              <a:rPr lang="ru-RU" sz="1400" i="1" dirty="0" smtClean="0">
                <a:solidFill>
                  <a:srgbClr val="0000FF"/>
                </a:solidFill>
                <a:latin typeface="+mj-lt"/>
              </a:rPr>
              <a:t> як А,  </a:t>
            </a:r>
            <a:r>
              <a:rPr lang="ru-RU" sz="1400" i="1" dirty="0" err="1" smtClean="0">
                <a:solidFill>
                  <a:srgbClr val="0000FF"/>
                </a:solidFill>
                <a:latin typeface="+mj-lt"/>
              </a:rPr>
              <a:t>іони</a:t>
            </a:r>
            <a:r>
              <a:rPr lang="ru-RU" sz="14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400" i="1" dirty="0" err="1" smtClean="0">
                <a:solidFill>
                  <a:srgbClr val="0000FF"/>
                </a:solidFill>
                <a:latin typeface="+mj-lt"/>
              </a:rPr>
              <a:t>елюента</a:t>
            </a:r>
            <a:r>
              <a:rPr lang="ru-RU" sz="1400" i="1" dirty="0" smtClean="0">
                <a:solidFill>
                  <a:srgbClr val="0000FF"/>
                </a:solidFill>
                <a:latin typeface="+mj-lt"/>
              </a:rPr>
              <a:t>, </a:t>
            </a:r>
            <a:r>
              <a:rPr lang="ru-RU" sz="1400" i="1" dirty="0" err="1" smtClean="0">
                <a:solidFill>
                  <a:srgbClr val="0000FF"/>
                </a:solidFill>
                <a:latin typeface="+mj-lt"/>
              </a:rPr>
              <a:t>що</a:t>
            </a:r>
            <a:r>
              <a:rPr lang="ru-RU" sz="14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400" i="1" dirty="0" err="1" smtClean="0">
                <a:solidFill>
                  <a:srgbClr val="0000FF"/>
                </a:solidFill>
                <a:latin typeface="+mj-lt"/>
              </a:rPr>
              <a:t>конкурують</a:t>
            </a:r>
            <a:r>
              <a:rPr lang="ru-RU" sz="14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400" i="1" dirty="0" err="1" smtClean="0">
                <a:solidFill>
                  <a:srgbClr val="0000FF"/>
                </a:solidFill>
                <a:latin typeface="+mj-lt"/>
              </a:rPr>
              <a:t>з</a:t>
            </a:r>
            <a:r>
              <a:rPr lang="ru-RU" sz="1400" i="1" dirty="0" smtClean="0">
                <a:solidFill>
                  <a:srgbClr val="0000FF"/>
                </a:solidFill>
                <a:latin typeface="+mj-lt"/>
              </a:rPr>
              <a:t> ними за </a:t>
            </a:r>
            <a:r>
              <a:rPr lang="ru-RU" sz="1400" i="1" dirty="0" err="1" smtClean="0">
                <a:solidFill>
                  <a:srgbClr val="0000FF"/>
                </a:solidFill>
                <a:latin typeface="+mj-lt"/>
              </a:rPr>
              <a:t>обмінні</a:t>
            </a:r>
            <a:r>
              <a:rPr lang="ru-RU" sz="14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400" i="1" dirty="0" err="1" smtClean="0">
                <a:solidFill>
                  <a:srgbClr val="0000FF"/>
                </a:solidFill>
                <a:latin typeface="+mj-lt"/>
              </a:rPr>
              <a:t>центри</a:t>
            </a:r>
            <a:r>
              <a:rPr lang="ru-RU" sz="1400" i="1" dirty="0" smtClean="0">
                <a:solidFill>
                  <a:srgbClr val="0000FF"/>
                </a:solidFill>
                <a:latin typeface="+mj-lt"/>
              </a:rPr>
              <a:t>, - Е.</a:t>
            </a:r>
            <a:endParaRPr lang="ru-RU" sz="1400" i="1" dirty="0">
              <a:solidFill>
                <a:srgbClr val="0000FF"/>
              </a:solidFill>
              <a:latin typeface="+mj-lt"/>
            </a:endParaRPr>
          </a:p>
        </p:txBody>
      </p:sp>
      <p:pic>
        <p:nvPicPr>
          <p:cNvPr id="403558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2643182"/>
            <a:ext cx="5343525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857224" y="5000636"/>
            <a:ext cx="592935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Іонний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обмін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катіонів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 (А +) 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і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аніонів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 (А -) на 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іони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елюента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 (Е +    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або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 Е -) за 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участю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катіонообменнік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, 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що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містить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функціональні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сульфогрупи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 – </a:t>
            </a:r>
            <a:r>
              <a:rPr lang="en-GB" sz="1500" dirty="0" smtClean="0">
                <a:solidFill>
                  <a:srgbClr val="0000FF"/>
                </a:solidFill>
                <a:latin typeface="+mj-lt"/>
              </a:rPr>
              <a:t>SO</a:t>
            </a:r>
            <a:r>
              <a:rPr lang="en-GB" sz="1500" baseline="-25000" dirty="0" smtClean="0">
                <a:solidFill>
                  <a:srgbClr val="0000FF"/>
                </a:solidFill>
                <a:latin typeface="+mj-lt"/>
              </a:rPr>
              <a:t>3</a:t>
            </a:r>
            <a:r>
              <a:rPr lang="en-GB" sz="1500" baseline="30000" dirty="0" smtClean="0">
                <a:solidFill>
                  <a:srgbClr val="0000FF"/>
                </a:solidFill>
                <a:latin typeface="+mj-lt"/>
              </a:rPr>
              <a:t>-</a:t>
            </a:r>
            <a:r>
              <a:rPr lang="en-GB" sz="1500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і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аніонообміника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 (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групи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четвертинної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амонійної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основи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-</a:t>
            </a:r>
            <a:r>
              <a:rPr lang="en-GB" sz="1500" dirty="0" smtClean="0">
                <a:solidFill>
                  <a:srgbClr val="0000FF"/>
                </a:solidFill>
                <a:latin typeface="+mj-lt"/>
              </a:rPr>
              <a:t>N</a:t>
            </a:r>
            <a:r>
              <a:rPr lang="en-GB" sz="1500" baseline="30000" dirty="0" smtClean="0">
                <a:solidFill>
                  <a:srgbClr val="0000FF"/>
                </a:solidFill>
                <a:latin typeface="+mj-lt"/>
              </a:rPr>
              <a:t>+</a:t>
            </a:r>
            <a:r>
              <a:rPr lang="en-GB" sz="1500" dirty="0" smtClean="0">
                <a:solidFill>
                  <a:srgbClr val="0000FF"/>
                </a:solidFill>
                <a:latin typeface="+mj-lt"/>
              </a:rPr>
              <a:t>R</a:t>
            </a:r>
            <a:r>
              <a:rPr lang="en-GB" sz="1500" baseline="-25000" dirty="0" smtClean="0">
                <a:solidFill>
                  <a:srgbClr val="0000FF"/>
                </a:solidFill>
                <a:latin typeface="+mj-lt"/>
              </a:rPr>
              <a:t>3</a:t>
            </a:r>
            <a:r>
              <a:rPr lang="en-GB" sz="1500" dirty="0" smtClean="0">
                <a:solidFill>
                  <a:srgbClr val="0000FF"/>
                </a:solidFill>
                <a:latin typeface="+mj-lt"/>
              </a:rPr>
              <a:t>).</a:t>
            </a:r>
            <a:endParaRPr lang="ru-RU" sz="1500" dirty="0">
              <a:solidFill>
                <a:srgbClr val="0000FF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1357298"/>
            <a:ext cx="864399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Для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реалізації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механізму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поділу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з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i="1" dirty="0" err="1" smtClean="0">
                <a:solidFill>
                  <a:srgbClr val="FF0000"/>
                </a:solidFill>
                <a:latin typeface="+mj-lt"/>
              </a:rPr>
              <a:t>утворенням</a:t>
            </a:r>
            <a:r>
              <a:rPr lang="ru-RU" sz="1500" i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ru-RU" sz="1500" i="1" dirty="0" err="1" smtClean="0">
                <a:solidFill>
                  <a:srgbClr val="FF0000"/>
                </a:solidFill>
                <a:latin typeface="+mj-lt"/>
              </a:rPr>
              <a:t>іонних</a:t>
            </a:r>
            <a:r>
              <a:rPr lang="ru-RU" sz="1500" i="1" dirty="0" smtClean="0">
                <a:solidFill>
                  <a:srgbClr val="FF0000"/>
                </a:solidFill>
                <a:latin typeface="+mj-lt"/>
              </a:rPr>
              <a:t> пар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застосовують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іон-парні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реагенти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,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які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додають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 в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розчин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елюента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. </a:t>
            </a:r>
            <a:endParaRPr lang="en-US" sz="1500" i="1" dirty="0" smtClean="0">
              <a:solidFill>
                <a:srgbClr val="0000FF"/>
              </a:solidFill>
              <a:latin typeface="+mj-lt"/>
            </a:endParaRPr>
          </a:p>
          <a:p>
            <a:pPr algn="just"/>
            <a:r>
              <a:rPr lang="ru-RU" sz="1500" dirty="0" err="1" smtClean="0">
                <a:latin typeface="+mj-lt"/>
              </a:rPr>
              <a:t>Такі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реагенти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представляють</a:t>
            </a:r>
            <a:r>
              <a:rPr lang="ru-RU" sz="1500" dirty="0" smtClean="0">
                <a:latin typeface="+mj-lt"/>
              </a:rPr>
              <a:t> собою </a:t>
            </a:r>
            <a:r>
              <a:rPr lang="ru-RU" sz="1500" dirty="0" err="1" smtClean="0">
                <a:latin typeface="+mj-lt"/>
              </a:rPr>
              <a:t>аніонні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або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катіонні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поверхнево-активні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речовини</a:t>
            </a:r>
            <a:r>
              <a:rPr lang="ru-RU" sz="1500" dirty="0" smtClean="0">
                <a:latin typeface="+mj-lt"/>
              </a:rPr>
              <a:t>, </a:t>
            </a:r>
            <a:r>
              <a:rPr lang="ru-RU" sz="1500" dirty="0" err="1" smtClean="0">
                <a:latin typeface="+mj-lt"/>
              </a:rPr>
              <a:t>наприклад</a:t>
            </a:r>
            <a:r>
              <a:rPr lang="ru-RU" sz="1500" dirty="0" smtClean="0">
                <a:latin typeface="+mj-lt"/>
              </a:rPr>
              <a:t>, </a:t>
            </a:r>
            <a:r>
              <a:rPr lang="ru-RU" sz="1500" dirty="0" err="1" smtClean="0">
                <a:latin typeface="+mj-lt"/>
              </a:rPr>
              <a:t>алкілсульфонов</a:t>
            </a:r>
            <a:r>
              <a:rPr lang="uk-UA" sz="1500" dirty="0" smtClean="0">
                <a:latin typeface="+mj-lt"/>
              </a:rPr>
              <a:t>і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кислоти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або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тетраалкіламмонієві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солі</a:t>
            </a:r>
            <a:r>
              <a:rPr lang="ru-RU" sz="1500" dirty="0" smtClean="0">
                <a:latin typeface="+mj-lt"/>
              </a:rPr>
              <a:t>. </a:t>
            </a:r>
          </a:p>
          <a:p>
            <a:pPr algn="ctr"/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Разом 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з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протилежно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зарядженими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іонами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речавини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, 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що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аналізується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,  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іони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іон-парного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 реагенту 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утворюють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незаряджену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іонну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 пару, яка 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може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утримуватися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 на 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нерухомій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фазі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 за 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рахунок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міжмолекулярних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взаємодій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. </a:t>
            </a:r>
            <a:r>
              <a:rPr lang="ru-RU" sz="1500" dirty="0" err="1" smtClean="0">
                <a:latin typeface="+mj-lt"/>
              </a:rPr>
              <a:t>Поділ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здійснюється</a:t>
            </a:r>
            <a:r>
              <a:rPr lang="ru-RU" sz="1500" dirty="0" smtClean="0">
                <a:latin typeface="+mj-lt"/>
              </a:rPr>
              <a:t> за </a:t>
            </a:r>
            <a:r>
              <a:rPr lang="ru-RU" sz="1500" dirty="0" err="1" smtClean="0">
                <a:latin typeface="+mj-lt"/>
              </a:rPr>
              <a:t>рахунок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різниці</a:t>
            </a:r>
            <a:r>
              <a:rPr lang="ru-RU" sz="1500" dirty="0" smtClean="0">
                <a:latin typeface="+mj-lt"/>
              </a:rPr>
              <a:t> констант </a:t>
            </a:r>
            <a:r>
              <a:rPr lang="ru-RU" sz="1500" dirty="0" err="1" smtClean="0">
                <a:latin typeface="+mj-lt"/>
              </a:rPr>
              <a:t>утворення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іонних</a:t>
            </a:r>
            <a:r>
              <a:rPr lang="ru-RU" sz="1500" dirty="0" smtClean="0">
                <a:latin typeface="+mj-lt"/>
              </a:rPr>
              <a:t> пар </a:t>
            </a:r>
            <a:r>
              <a:rPr lang="ru-RU" sz="1500" dirty="0" err="1" smtClean="0">
                <a:latin typeface="+mj-lt"/>
              </a:rPr>
              <a:t>і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ступеня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їх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адсорбції</a:t>
            </a:r>
            <a:r>
              <a:rPr lang="ru-RU" sz="1500" dirty="0" smtClean="0">
                <a:latin typeface="+mj-lt"/>
              </a:rPr>
              <a:t> на </a:t>
            </a:r>
            <a:r>
              <a:rPr lang="ru-RU" sz="1500" dirty="0" err="1" smtClean="0">
                <a:latin typeface="+mj-lt"/>
              </a:rPr>
              <a:t>матриці</a:t>
            </a:r>
            <a:r>
              <a:rPr lang="ru-RU" sz="1500" dirty="0" smtClean="0">
                <a:latin typeface="+mj-lt"/>
              </a:rPr>
              <a:t> сорбенту. </a:t>
            </a:r>
          </a:p>
          <a:p>
            <a:pPr algn="ctr"/>
            <a:r>
              <a:rPr lang="ru-RU" sz="1500" dirty="0" smtClean="0">
                <a:latin typeface="+mj-lt"/>
              </a:rPr>
              <a:t>На рис. показана статична </a:t>
            </a:r>
            <a:r>
              <a:rPr lang="ru-RU" sz="1500" dirty="0" err="1" smtClean="0">
                <a:latin typeface="+mj-lt"/>
              </a:rPr>
              <a:t>іонообмінна</a:t>
            </a:r>
            <a:r>
              <a:rPr lang="ru-RU" sz="1500" dirty="0" smtClean="0">
                <a:latin typeface="+mj-lt"/>
              </a:rPr>
              <a:t> модель в </a:t>
            </a:r>
            <a:r>
              <a:rPr lang="ru-RU" sz="1500" dirty="0" err="1" smtClean="0">
                <a:latin typeface="+mj-lt"/>
              </a:rPr>
              <a:t>іон-парної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хроматографії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після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адсорбції</a:t>
            </a:r>
            <a:r>
              <a:rPr lang="ru-RU" sz="1500" dirty="0" smtClean="0">
                <a:latin typeface="+mj-lt"/>
              </a:rPr>
              <a:t> реагенту на </a:t>
            </a:r>
            <a:r>
              <a:rPr lang="ru-RU" sz="1500" dirty="0" err="1" smtClean="0">
                <a:latin typeface="+mj-lt"/>
              </a:rPr>
              <a:t>нерухомій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фазі</a:t>
            </a:r>
            <a:r>
              <a:rPr lang="ru-RU" sz="1500" dirty="0" smtClean="0">
                <a:latin typeface="+mj-lt"/>
              </a:rPr>
              <a:t>. </a:t>
            </a:r>
            <a:r>
              <a:rPr lang="ru-RU" sz="1500" i="1" dirty="0" smtClean="0">
                <a:solidFill>
                  <a:srgbClr val="FF0000"/>
                </a:solidFill>
                <a:latin typeface="+mj-lt"/>
              </a:rPr>
              <a:t>Принцип </a:t>
            </a:r>
            <a:r>
              <a:rPr lang="ru-RU" sz="1500" i="1" dirty="0" err="1" smtClean="0">
                <a:solidFill>
                  <a:srgbClr val="FF0000"/>
                </a:solidFill>
                <a:latin typeface="+mj-lt"/>
              </a:rPr>
              <a:t>поділу</a:t>
            </a:r>
            <a:r>
              <a:rPr lang="ru-RU" sz="1500" i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ru-RU" sz="1500" i="1" dirty="0" err="1" smtClean="0">
                <a:solidFill>
                  <a:srgbClr val="FF0000"/>
                </a:solidFill>
                <a:latin typeface="+mj-lt"/>
              </a:rPr>
              <a:t>застосовується</a:t>
            </a:r>
            <a:r>
              <a:rPr lang="ru-RU" sz="1500" i="1" dirty="0" smtClean="0">
                <a:solidFill>
                  <a:srgbClr val="FF0000"/>
                </a:solidFill>
                <a:latin typeface="+mj-lt"/>
              </a:rPr>
              <a:t> як для </a:t>
            </a:r>
            <a:r>
              <a:rPr lang="ru-RU" sz="1500" i="1" dirty="0" err="1" smtClean="0">
                <a:solidFill>
                  <a:srgbClr val="FF0000"/>
                </a:solidFill>
                <a:latin typeface="+mj-lt"/>
              </a:rPr>
              <a:t>аніонів</a:t>
            </a:r>
            <a:r>
              <a:rPr lang="ru-RU" sz="1500" i="1" dirty="0" smtClean="0">
                <a:solidFill>
                  <a:srgbClr val="FF0000"/>
                </a:solidFill>
                <a:latin typeface="+mj-lt"/>
              </a:rPr>
              <a:t>, так </a:t>
            </a:r>
            <a:r>
              <a:rPr lang="ru-RU" sz="1500" i="1" dirty="0" err="1" smtClean="0">
                <a:solidFill>
                  <a:srgbClr val="FF0000"/>
                </a:solidFill>
                <a:latin typeface="+mj-lt"/>
              </a:rPr>
              <a:t>і</a:t>
            </a:r>
            <a:r>
              <a:rPr lang="ru-RU" sz="1500" i="1" dirty="0" smtClean="0">
                <a:solidFill>
                  <a:srgbClr val="FF0000"/>
                </a:solidFill>
                <a:latin typeface="+mj-lt"/>
              </a:rPr>
              <a:t> для </a:t>
            </a:r>
            <a:r>
              <a:rPr lang="ru-RU" sz="1500" i="1" dirty="0" err="1" smtClean="0">
                <a:solidFill>
                  <a:srgbClr val="FF0000"/>
                </a:solidFill>
                <a:latin typeface="+mj-lt"/>
              </a:rPr>
              <a:t>катіонів</a:t>
            </a:r>
            <a:r>
              <a:rPr lang="ru-RU" sz="1500" i="1" dirty="0" smtClean="0">
                <a:solidFill>
                  <a:srgbClr val="FF0000"/>
                </a:solidFill>
                <a:latin typeface="+mj-lt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500826" y="714356"/>
            <a:ext cx="24286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/>
              <a:t>Утворення</a:t>
            </a:r>
            <a:r>
              <a:rPr lang="ru-RU" b="1" dirty="0" smtClean="0"/>
              <a:t> </a:t>
            </a:r>
            <a:r>
              <a:rPr lang="ru-RU" b="1" dirty="0" err="1" smtClean="0"/>
              <a:t>іонних</a:t>
            </a:r>
            <a:r>
              <a:rPr lang="ru-RU" b="1" dirty="0" smtClean="0"/>
              <a:t> пар </a:t>
            </a:r>
          </a:p>
        </p:txBody>
      </p:sp>
      <p:pic>
        <p:nvPicPr>
          <p:cNvPr id="403456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786190"/>
            <a:ext cx="5430630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1214422"/>
            <a:ext cx="850112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err="1" smtClean="0">
                <a:solidFill>
                  <a:srgbClr val="FF0000"/>
                </a:solidFill>
                <a:latin typeface="+mj-lt"/>
              </a:rPr>
              <a:t>Іоноексклюзійна</a:t>
            </a:r>
            <a:r>
              <a:rPr lang="ru-RU" sz="15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FF0000"/>
                </a:solidFill>
                <a:latin typeface="+mj-lt"/>
              </a:rPr>
              <a:t>хроматографія</a:t>
            </a:r>
            <a:r>
              <a:rPr lang="ru-RU" sz="15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ru-RU" sz="1500" dirty="0" smtClean="0">
                <a:latin typeface="+mj-lt"/>
              </a:rPr>
              <a:t>(ІЕХ) в основному </a:t>
            </a:r>
            <a:r>
              <a:rPr lang="ru-RU" sz="1500" dirty="0" err="1" smtClean="0">
                <a:latin typeface="+mj-lt"/>
              </a:rPr>
              <a:t>застосовується</a:t>
            </a:r>
            <a:r>
              <a:rPr lang="ru-RU" sz="1500" dirty="0" smtClean="0">
                <a:latin typeface="+mj-lt"/>
              </a:rPr>
              <a:t> для </a:t>
            </a:r>
            <a:r>
              <a:rPr lang="ru-RU" sz="1500" dirty="0" err="1" smtClean="0">
                <a:latin typeface="+mj-lt"/>
              </a:rPr>
              <a:t>поділу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слабких</a:t>
            </a:r>
            <a:r>
              <a:rPr lang="ru-RU" sz="1500" dirty="0" smtClean="0">
                <a:latin typeface="+mj-lt"/>
              </a:rPr>
              <a:t> кислот </a:t>
            </a:r>
            <a:r>
              <a:rPr lang="ru-RU" sz="1500" dirty="0" err="1" smtClean="0">
                <a:latin typeface="+mj-lt"/>
              </a:rPr>
              <a:t>або</a:t>
            </a:r>
            <a:r>
              <a:rPr lang="ru-RU" sz="1500" dirty="0" smtClean="0">
                <a:latin typeface="+mj-lt"/>
              </a:rPr>
              <a:t> основ. </a:t>
            </a:r>
          </a:p>
          <a:p>
            <a:r>
              <a:rPr lang="ru-RU" sz="1500" dirty="0" err="1" smtClean="0">
                <a:latin typeface="+mj-lt"/>
              </a:rPr>
              <a:t>Найбільше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значення</a:t>
            </a:r>
            <a:r>
              <a:rPr lang="ru-RU" sz="1500" dirty="0" smtClean="0">
                <a:latin typeface="+mj-lt"/>
              </a:rPr>
              <a:t> ІЕХ </a:t>
            </a:r>
            <a:r>
              <a:rPr lang="ru-RU" sz="1500" dirty="0" err="1" smtClean="0">
                <a:latin typeface="+mj-lt"/>
              </a:rPr>
              <a:t>має</a:t>
            </a:r>
            <a:r>
              <a:rPr lang="ru-RU" sz="1500" dirty="0" smtClean="0">
                <a:latin typeface="+mj-lt"/>
              </a:rPr>
              <a:t> для </a:t>
            </a:r>
            <a:r>
              <a:rPr lang="ru-RU" sz="1500" dirty="0" err="1" smtClean="0">
                <a:latin typeface="+mj-lt"/>
              </a:rPr>
              <a:t>визначення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карбонових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і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амінокислот</a:t>
            </a:r>
            <a:r>
              <a:rPr lang="ru-RU" sz="1500" dirty="0" smtClean="0">
                <a:latin typeface="+mj-lt"/>
              </a:rPr>
              <a:t>, </a:t>
            </a:r>
            <a:r>
              <a:rPr lang="ru-RU" sz="1500" dirty="0" err="1" smtClean="0">
                <a:latin typeface="+mj-lt"/>
              </a:rPr>
              <a:t>фенолів</a:t>
            </a:r>
            <a:r>
              <a:rPr lang="ru-RU" sz="1500" dirty="0" smtClean="0">
                <a:latin typeface="+mj-lt"/>
              </a:rPr>
              <a:t>, </a:t>
            </a:r>
            <a:r>
              <a:rPr lang="ru-RU" sz="1500" dirty="0" err="1" smtClean="0">
                <a:latin typeface="+mj-lt"/>
              </a:rPr>
              <a:t>вуглеводів</a:t>
            </a:r>
            <a:r>
              <a:rPr lang="ru-RU" sz="1500" dirty="0" smtClean="0">
                <a:latin typeface="+mj-lt"/>
              </a:rPr>
              <a:t>. </a:t>
            </a:r>
          </a:p>
          <a:p>
            <a:pPr algn="ctr"/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У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іоноексклюзійній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хроматографії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 в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якості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нерухомої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фази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застосовують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повністю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сульфовані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катіонообмінники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,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що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містять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іони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водню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 (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протийони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). У водному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розчині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елюента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сульфокислотні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групи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іоніту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гідратуются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.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Гідратная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оболонка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обмежується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уявною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 негативно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зарядженою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 мембраною (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Доннанівскою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мембраною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). Мембрана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проникна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тільки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 для 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недисоційованих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 молекул (</a:t>
            </a:r>
            <a:r>
              <a:rPr lang="ru-RU" sz="1500" i="1" dirty="0" err="1" smtClean="0">
                <a:solidFill>
                  <a:srgbClr val="0000FF"/>
                </a:solidFill>
                <a:latin typeface="+mj-lt"/>
              </a:rPr>
              <a:t>наприклад</a:t>
            </a:r>
            <a:r>
              <a:rPr lang="ru-RU" sz="1500" i="1" dirty="0" smtClean="0">
                <a:solidFill>
                  <a:srgbClr val="0000FF"/>
                </a:solidFill>
                <a:latin typeface="+mj-lt"/>
              </a:rPr>
              <a:t>, води). </a:t>
            </a:r>
          </a:p>
          <a:p>
            <a:r>
              <a:rPr lang="ru-RU" sz="1500" dirty="0" err="1" smtClean="0">
                <a:latin typeface="+mj-lt"/>
              </a:rPr>
              <a:t>Органічні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карбонові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кислоти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можуть</a:t>
            </a:r>
            <a:r>
              <a:rPr lang="ru-RU" sz="1500" dirty="0" smtClean="0">
                <a:latin typeface="+mj-lt"/>
              </a:rPr>
              <a:t> бути </a:t>
            </a:r>
            <a:r>
              <a:rPr lang="ru-RU" sz="1500" dirty="0" err="1" smtClean="0">
                <a:latin typeface="+mj-lt"/>
              </a:rPr>
              <a:t>розділені</a:t>
            </a:r>
            <a:r>
              <a:rPr lang="ru-RU" sz="1500" dirty="0" smtClean="0">
                <a:latin typeface="+mj-lt"/>
              </a:rPr>
              <a:t>, </a:t>
            </a:r>
            <a:r>
              <a:rPr lang="ru-RU" sz="1500" dirty="0" err="1" smtClean="0">
                <a:latin typeface="+mj-lt"/>
              </a:rPr>
              <a:t>якщо</a:t>
            </a:r>
            <a:r>
              <a:rPr lang="ru-RU" sz="1500" dirty="0" smtClean="0">
                <a:latin typeface="+mj-lt"/>
              </a:rPr>
              <a:t> в </a:t>
            </a:r>
            <a:r>
              <a:rPr lang="ru-RU" sz="1500" dirty="0" err="1" smtClean="0">
                <a:latin typeface="+mj-lt"/>
              </a:rPr>
              <a:t>якості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елюента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застосовуються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сильні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мінеральні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кислоти</a:t>
            </a:r>
            <a:r>
              <a:rPr lang="ru-RU" sz="1500" dirty="0" smtClean="0">
                <a:latin typeface="+mj-lt"/>
              </a:rPr>
              <a:t>. </a:t>
            </a:r>
            <a:r>
              <a:rPr lang="ru-RU" sz="1500" dirty="0" err="1" smtClean="0">
                <a:latin typeface="+mj-lt"/>
              </a:rPr>
              <a:t>Внаслідок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низьких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значень</a:t>
            </a:r>
            <a:r>
              <a:rPr lang="ru-RU" sz="1500" dirty="0" smtClean="0">
                <a:latin typeface="+mj-lt"/>
              </a:rPr>
              <a:t> констант </a:t>
            </a:r>
            <a:r>
              <a:rPr lang="ru-RU" sz="1500" dirty="0" err="1" smtClean="0">
                <a:latin typeface="+mj-lt"/>
              </a:rPr>
              <a:t>кислотності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карбонові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кислоти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присутні</a:t>
            </a:r>
            <a:r>
              <a:rPr lang="ru-RU" sz="1500" dirty="0" smtClean="0">
                <a:latin typeface="+mj-lt"/>
              </a:rPr>
              <a:t> в таких </a:t>
            </a:r>
            <a:r>
              <a:rPr lang="ru-RU" sz="1500" dirty="0" err="1" smtClean="0">
                <a:latin typeface="+mj-lt"/>
              </a:rPr>
              <a:t>розчинах</a:t>
            </a:r>
            <a:r>
              <a:rPr lang="ru-RU" sz="1500" dirty="0" smtClean="0">
                <a:latin typeface="+mj-lt"/>
              </a:rPr>
              <a:t> в </a:t>
            </a:r>
            <a:r>
              <a:rPr lang="ru-RU" sz="1500" dirty="0" err="1" smtClean="0">
                <a:latin typeface="+mj-lt"/>
              </a:rPr>
              <a:t>недисоційованій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формі</a:t>
            </a:r>
            <a:r>
              <a:rPr lang="ru-RU" sz="1500" dirty="0" smtClean="0">
                <a:latin typeface="+mj-lt"/>
              </a:rPr>
              <a:t>, </a:t>
            </a:r>
            <a:r>
              <a:rPr lang="ru-RU" sz="1500" dirty="0" err="1" smtClean="0">
                <a:latin typeface="+mj-lt"/>
              </a:rPr>
              <a:t>і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можуть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проходити</a:t>
            </a:r>
            <a:r>
              <a:rPr lang="ru-RU" sz="1500" dirty="0" smtClean="0">
                <a:latin typeface="+mj-lt"/>
              </a:rPr>
              <a:t> через мембрану </a:t>
            </a:r>
            <a:r>
              <a:rPr lang="ru-RU" sz="1500" dirty="0" err="1" smtClean="0">
                <a:latin typeface="+mj-lt"/>
              </a:rPr>
              <a:t>Доннана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і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адсорбуватися</a:t>
            </a:r>
            <a:r>
              <a:rPr lang="ru-RU" sz="1500" dirty="0" smtClean="0">
                <a:latin typeface="+mj-lt"/>
              </a:rPr>
              <a:t> на </a:t>
            </a:r>
            <a:r>
              <a:rPr lang="ru-RU" sz="1500" dirty="0" err="1" smtClean="0">
                <a:latin typeface="+mj-lt"/>
              </a:rPr>
              <a:t>нерухомій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фазі</a:t>
            </a:r>
            <a:endParaRPr lang="ru-RU" sz="1500" dirty="0"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000892" y="785794"/>
            <a:ext cx="18948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/>
              <a:t>Іонна</a:t>
            </a:r>
            <a:r>
              <a:rPr lang="ru-RU" b="1" dirty="0" smtClean="0"/>
              <a:t> </a:t>
            </a:r>
            <a:r>
              <a:rPr lang="ru-RU" b="1" dirty="0" err="1" smtClean="0"/>
              <a:t>ексклюзія</a:t>
            </a:r>
            <a:r>
              <a:rPr lang="ru-RU" b="1" dirty="0" smtClean="0"/>
              <a:t>  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4714884"/>
            <a:ext cx="321471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500" i="1" dirty="0" smtClean="0">
                <a:solidFill>
                  <a:srgbClr val="0000FF"/>
                </a:solidFill>
                <a:latin typeface="Cambria" pitchFamily="18" charset="0"/>
              </a:rPr>
              <a:t> </a:t>
            </a:r>
            <a:r>
              <a:rPr lang="ru-RU" sz="1500" i="1" dirty="0" smtClean="0">
                <a:solidFill>
                  <a:srgbClr val="0000FF"/>
                </a:solidFill>
                <a:latin typeface="Cambria" pitchFamily="18" charset="0"/>
              </a:rPr>
              <a:t>Схема </a:t>
            </a:r>
            <a:r>
              <a:rPr lang="ru-RU" sz="1500" i="1" dirty="0" err="1" smtClean="0">
                <a:solidFill>
                  <a:srgbClr val="0000FF"/>
                </a:solidFill>
                <a:latin typeface="Cambria" pitchFamily="18" charset="0"/>
              </a:rPr>
              <a:t>поділу</a:t>
            </a:r>
            <a:r>
              <a:rPr lang="ru-RU" sz="1500" i="1" dirty="0" smtClean="0">
                <a:solidFill>
                  <a:srgbClr val="0000FF"/>
                </a:solidFill>
                <a:latin typeface="Cambria" pitchFamily="18" charset="0"/>
              </a:rPr>
              <a:t> </a:t>
            </a:r>
            <a:r>
              <a:rPr lang="ru-RU" sz="1500" i="1" dirty="0" err="1" smtClean="0">
                <a:solidFill>
                  <a:srgbClr val="0000FF"/>
                </a:solidFill>
                <a:latin typeface="Cambria" pitchFamily="18" charset="0"/>
              </a:rPr>
              <a:t>карбонових</a:t>
            </a:r>
            <a:r>
              <a:rPr lang="ru-RU" sz="1500" i="1" dirty="0" smtClean="0">
                <a:solidFill>
                  <a:srgbClr val="0000FF"/>
                </a:solidFill>
                <a:latin typeface="Cambria" pitchFamily="18" charset="0"/>
              </a:rPr>
              <a:t> кислот </a:t>
            </a:r>
            <a:r>
              <a:rPr lang="en-GB" sz="1500" i="1" dirty="0" smtClean="0">
                <a:solidFill>
                  <a:srgbClr val="0000FF"/>
                </a:solidFill>
                <a:latin typeface="Cambria" pitchFamily="18" charset="0"/>
              </a:rPr>
              <a:t>R-COOH </a:t>
            </a:r>
            <a:r>
              <a:rPr lang="ru-RU" sz="1500" i="1" dirty="0" err="1" smtClean="0">
                <a:solidFill>
                  <a:srgbClr val="0000FF"/>
                </a:solidFill>
                <a:latin typeface="Cambria" pitchFamily="18" charset="0"/>
              </a:rPr>
              <a:t>з</a:t>
            </a:r>
            <a:r>
              <a:rPr lang="ru-RU" sz="1500" i="1" dirty="0" smtClean="0">
                <a:solidFill>
                  <a:srgbClr val="0000FF"/>
                </a:solidFill>
                <a:latin typeface="Cambria" pitchFamily="18" charset="0"/>
              </a:rPr>
              <a:t> </a:t>
            </a:r>
            <a:r>
              <a:rPr lang="ru-RU" sz="1500" i="1" dirty="0" err="1" smtClean="0">
                <a:solidFill>
                  <a:srgbClr val="0000FF"/>
                </a:solidFill>
                <a:latin typeface="Cambria" pitchFamily="18" charset="0"/>
              </a:rPr>
              <a:t>використанням</a:t>
            </a:r>
            <a:r>
              <a:rPr lang="ru-RU" sz="1500" i="1" dirty="0" smtClean="0">
                <a:solidFill>
                  <a:srgbClr val="0000FF"/>
                </a:solidFill>
                <a:latin typeface="Cambria" pitchFamily="18" charset="0"/>
              </a:rPr>
              <a:t> </a:t>
            </a:r>
            <a:r>
              <a:rPr lang="ru-RU" sz="1500" i="1" dirty="0" err="1" smtClean="0">
                <a:solidFill>
                  <a:srgbClr val="0000FF"/>
                </a:solidFill>
                <a:latin typeface="Cambria" pitchFamily="18" charset="0"/>
              </a:rPr>
              <a:t>іоноексклюзіонной</a:t>
            </a:r>
            <a:r>
              <a:rPr lang="ru-RU" sz="1500" i="1" dirty="0" smtClean="0">
                <a:solidFill>
                  <a:srgbClr val="0000FF"/>
                </a:solidFill>
                <a:latin typeface="Cambria" pitchFamily="18" charset="0"/>
              </a:rPr>
              <a:t> </a:t>
            </a:r>
            <a:r>
              <a:rPr lang="ru-RU" sz="1500" i="1" dirty="0" err="1" smtClean="0">
                <a:solidFill>
                  <a:srgbClr val="0000FF"/>
                </a:solidFill>
                <a:latin typeface="Cambria" pitchFamily="18" charset="0"/>
              </a:rPr>
              <a:t>хроматографії</a:t>
            </a:r>
            <a:r>
              <a:rPr lang="ru-RU" sz="1500" i="1" dirty="0" smtClean="0">
                <a:solidFill>
                  <a:srgbClr val="0000FF"/>
                </a:solidFill>
                <a:latin typeface="Cambria" pitchFamily="18" charset="0"/>
              </a:rPr>
              <a:t>.</a:t>
            </a:r>
            <a:endParaRPr lang="ru-RU" sz="1500" i="1" dirty="0">
              <a:solidFill>
                <a:srgbClr val="0000FF"/>
              </a:solidFill>
              <a:latin typeface="Cambria" pitchFamily="18" charset="0"/>
            </a:endParaRPr>
          </a:p>
        </p:txBody>
      </p:sp>
      <p:pic>
        <p:nvPicPr>
          <p:cNvPr id="403353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4000504"/>
            <a:ext cx="4619625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929454" y="785794"/>
            <a:ext cx="1762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err="1" smtClean="0"/>
              <a:t>Іонообмінники</a:t>
            </a:r>
            <a:r>
              <a:rPr lang="uk-UA" b="1" dirty="0" smtClean="0"/>
              <a:t> </a:t>
            </a:r>
            <a:endParaRPr lang="ru-RU" b="1" dirty="0" smtClean="0"/>
          </a:p>
        </p:txBody>
      </p:sp>
      <p:sp>
        <p:nvSpPr>
          <p:cNvPr id="4139009" name="Rectangle 1"/>
          <p:cNvSpPr>
            <a:spLocks noChangeArrowheads="1"/>
          </p:cNvSpPr>
          <p:nvPr/>
        </p:nvSpPr>
        <p:spPr bwMode="auto">
          <a:xfrm>
            <a:off x="2500298" y="1214422"/>
            <a:ext cx="6572264" cy="10156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Для синтезу високомолекулярного нерозчинного "каркаса" використовують реакції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поліконде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н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сації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або полімеризації органічних сполук. Лінійні полімери поперечно "зшивають" за допомогою певного реагенту, і отримують матрицю із сітчастою структурою. 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139010" name="Рисунок 4" descr="http://mosvtorplast.ru/d/43290/d/kationit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714752"/>
            <a:ext cx="2714612" cy="2452676"/>
          </a:xfrm>
          <a:prstGeom prst="rect">
            <a:avLst/>
          </a:prstGeom>
          <a:noFill/>
        </p:spPr>
      </p:pic>
      <p:pic>
        <p:nvPicPr>
          <p:cNvPr id="4139011" name="Рисунок 1" descr="Картинки по запросу КУ-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285860"/>
            <a:ext cx="2125570" cy="2286016"/>
          </a:xfrm>
          <a:prstGeom prst="rect">
            <a:avLst/>
          </a:prstGeom>
          <a:noFill/>
        </p:spPr>
      </p:pic>
      <p:sp>
        <p:nvSpPr>
          <p:cNvPr id="413901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139013" name="Rectangle 5"/>
          <p:cNvSpPr>
            <a:spLocks noChangeArrowheads="1"/>
          </p:cNvSpPr>
          <p:nvPr/>
        </p:nvSpPr>
        <p:spPr bwMode="auto">
          <a:xfrm>
            <a:off x="0" y="1219200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139014" name="Rectangle 6"/>
          <p:cNvSpPr>
            <a:spLocks noChangeArrowheads="1"/>
          </p:cNvSpPr>
          <p:nvPr/>
        </p:nvSpPr>
        <p:spPr bwMode="auto">
          <a:xfrm>
            <a:off x="0" y="4162425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uk-UA" sz="15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</a:b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39015" name="Rectangle 7"/>
          <p:cNvSpPr>
            <a:spLocks noChangeArrowheads="1"/>
          </p:cNvSpPr>
          <p:nvPr/>
        </p:nvSpPr>
        <p:spPr bwMode="auto">
          <a:xfrm>
            <a:off x="2786050" y="2258532"/>
            <a:ext cx="6143668" cy="240065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76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Змінюючи кількість "зшивного" реагенту, можна отримати матриці з різною жорсткістю їх структури. Чим менш "жорсткою" є матриця, тим більше набухає іоніт при контакті з елюентом, молекули якого проникають усередину іоніту й забезпечують можливість іонного обміну в усьому його об'ємі. Зі зменшенням жорсткості матриці іоніту прискорюється кінетика іонного обміну.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76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Синтез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КУ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-2 здійснюється шляхом введення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сульфогруп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сульфохлоруванням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співполімеру стиролу і дивініл бензолу за допомогою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хлорсульфонової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кислоти з наступним омиленням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хлорсульфонових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груп: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5" name="Рисунок 14" descr="http://info.alnam.ru/archive/arch_img.php?path=../htm/book_jorg/images.book&amp;file=1/332.gif"/>
          <p:cNvPicPr/>
          <p:nvPr/>
        </p:nvPicPr>
        <p:blipFill>
          <a:blip r:embed="rId4" cstate="print"/>
          <a:srcRect l="-13819" t="46068" r="-7141" b="27095"/>
          <a:stretch>
            <a:fillRect/>
          </a:stretch>
        </p:blipFill>
        <p:spPr bwMode="auto">
          <a:xfrm>
            <a:off x="2714612" y="4643446"/>
            <a:ext cx="5929354" cy="1994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4028</Words>
  <Application>Microsoft Office PowerPoint</Application>
  <PresentationFormat>Экран (4:3)</PresentationFormat>
  <Paragraphs>171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4" baseType="lpstr">
      <vt:lpstr>Arial</vt:lpstr>
      <vt:lpstr>Bookman Old Style</vt:lpstr>
      <vt:lpstr>Calibri</vt:lpstr>
      <vt:lpstr>Cambria</vt:lpstr>
      <vt:lpstr>Lucida Sans Unicode</vt:lpstr>
      <vt:lpstr>Symbol</vt:lpstr>
      <vt:lpstr>Times New Roman</vt:lpstr>
      <vt:lpstr>TimesNewRoman+1+1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hata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 </cp:lastModifiedBy>
  <cp:revision>3</cp:revision>
  <dcterms:created xsi:type="dcterms:W3CDTF">2020-03-31T05:36:26Z</dcterms:created>
  <dcterms:modified xsi:type="dcterms:W3CDTF">2021-02-21T23:29:22Z</dcterms:modified>
</cp:coreProperties>
</file>