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90" r:id="rId3"/>
    <p:sldId id="314" r:id="rId4"/>
    <p:sldId id="315" r:id="rId5"/>
    <p:sldId id="318" r:id="rId6"/>
    <p:sldId id="317" r:id="rId7"/>
    <p:sldId id="322" r:id="rId8"/>
    <p:sldId id="333" r:id="rId9"/>
    <p:sldId id="334" r:id="rId10"/>
    <p:sldId id="328" r:id="rId11"/>
    <p:sldId id="311" r:id="rId12"/>
    <p:sldId id="329" r:id="rId13"/>
    <p:sldId id="306" r:id="rId14"/>
    <p:sldId id="327" r:id="rId15"/>
    <p:sldId id="259" r:id="rId16"/>
    <p:sldId id="284" r:id="rId17"/>
    <p:sldId id="310" r:id="rId18"/>
    <p:sldId id="335" r:id="rId19"/>
    <p:sldId id="324" r:id="rId20"/>
    <p:sldId id="313" r:id="rId21"/>
    <p:sldId id="270" r:id="rId22"/>
    <p:sldId id="337" r:id="rId23"/>
    <p:sldId id="295" r:id="rId24"/>
    <p:sldId id="27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6FF"/>
    <a:srgbClr val="0000FF"/>
    <a:srgbClr val="0000CC"/>
    <a:srgbClr val="33CC33"/>
    <a:srgbClr val="0099CC"/>
    <a:srgbClr val="FF3300"/>
    <a:srgbClr val="00CCFF"/>
    <a:srgbClr val="0080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gif"/><Relationship Id="rId5" Type="http://schemas.openxmlformats.org/officeDocument/2006/relationships/image" Target="../media/image44.gif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gif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hyperlink" Target="https://uk.wikipedia.org/wiki/%D0%A1%D1%82%D0%B0%D0%BD%D0%B4%D0%B0%D1%80%D1%82%D0%B8%D0%B7%D0%B0%D1%86%D1%96%D1%8F" TargetMode="External"/><Relationship Id="rId7" Type="http://schemas.openxmlformats.org/officeDocument/2006/relationships/image" Target="../media/image5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gif"/><Relationship Id="rId5" Type="http://schemas.openxmlformats.org/officeDocument/2006/relationships/image" Target="../media/image60.gif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gif"/><Relationship Id="rId3" Type="http://schemas.openxmlformats.org/officeDocument/2006/relationships/image" Target="../media/image62.jpeg"/><Relationship Id="rId7" Type="http://schemas.openxmlformats.org/officeDocument/2006/relationships/image" Target="../media/image6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gif"/><Relationship Id="rId4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7" Type="http://schemas.openxmlformats.org/officeDocument/2006/relationships/image" Target="../media/image74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gif"/><Relationship Id="rId5" Type="http://schemas.openxmlformats.org/officeDocument/2006/relationships/image" Target="../media/image72.gif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572000" y="5371474"/>
            <a:ext cx="4283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1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8604448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Gabriola" panose="04040605051002020D02" pitchFamily="82" charset="0"/>
              </a:rPr>
              <a:t>Система </a:t>
            </a:r>
            <a:r>
              <a:rPr lang="ru-RU" sz="6600" dirty="0" err="1" smtClean="0">
                <a:latin typeface="Gabriola" panose="04040605051002020D02" pitchFamily="82" charset="0"/>
              </a:rPr>
              <a:t>стандартизації</a:t>
            </a:r>
            <a:endParaRPr lang="en-US" sz="6600" dirty="0">
              <a:latin typeface="Gabriola" panose="04040605051002020D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6021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1520" y="836712"/>
            <a:ext cx="0" cy="57606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432048" cy="216024"/>
          </a:xfrm>
          <a:prstGeom prst="rect">
            <a:avLst/>
          </a:prstGeom>
          <a:noFill/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683568" y="980728"/>
            <a:ext cx="7488832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683568" y="1556792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683568" y="2132856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683568" y="2708920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683568" y="3284984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683568" y="3861048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683568" y="4437112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вырезанными противолежащими углами 17"/>
          <p:cNvSpPr/>
          <p:nvPr/>
        </p:nvSpPr>
        <p:spPr>
          <a:xfrm>
            <a:off x="683568" y="5589240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83568" y="5013176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683568" y="6165304"/>
            <a:ext cx="8136904" cy="360040"/>
          </a:xfrm>
          <a:prstGeom prst="snip2DiagRect">
            <a:avLst/>
          </a:prstGeom>
          <a:solidFill>
            <a:srgbClr val="00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83568" y="836712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цивілізуюча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75856" y="90872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гармонізація документів, методів та засобів якості життя із світовими аналогами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3568" y="141277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75856" y="1556792"/>
            <a:ext cx="5544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інформатизація з використанням уніфікованих методів та засобів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432048" cy="216024"/>
          </a:xfrm>
          <a:prstGeom prst="rect">
            <a:avLst/>
          </a:prstGeom>
          <a:noFill/>
        </p:spPr>
      </p:pic>
      <p:pic>
        <p:nvPicPr>
          <p:cNvPr id="28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04864"/>
            <a:ext cx="432048" cy="216024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683568" y="1988840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документуюча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75856" y="2132856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документація процесів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3568" y="2564904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ресурсозберігаюча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923928" y="2708920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раціональне та економне використання ресурсів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83568" y="3212976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соціокультурна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275856" y="3284984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досягнення сумісності та взаємозамінності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3" descr="C:\Users\COMP1\Desktop\117533429_4111845_0_af57f_83593e91_orig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576064" cy="1152128"/>
          </a:xfrm>
          <a:prstGeom prst="rect">
            <a:avLst/>
          </a:prstGeom>
          <a:noFill/>
        </p:spPr>
      </p:pic>
      <p:pic>
        <p:nvPicPr>
          <p:cNvPr id="37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432048" cy="216024"/>
          </a:xfrm>
          <a:prstGeom prst="rect">
            <a:avLst/>
          </a:prstGeom>
          <a:noFill/>
        </p:spPr>
      </p:pic>
      <p:pic>
        <p:nvPicPr>
          <p:cNvPr id="38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432048" cy="216024"/>
          </a:xfrm>
          <a:prstGeom prst="rect">
            <a:avLst/>
          </a:prstGeom>
          <a:noFill/>
        </p:spPr>
      </p:pic>
      <p:pic>
        <p:nvPicPr>
          <p:cNvPr id="39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861048"/>
            <a:ext cx="432048" cy="216024"/>
          </a:xfrm>
          <a:prstGeom prst="rect">
            <a:avLst/>
          </a:prstGeom>
          <a:noFill/>
        </p:spPr>
      </p:pic>
      <p:pic>
        <p:nvPicPr>
          <p:cNvPr id="40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509120"/>
            <a:ext cx="432048" cy="216024"/>
          </a:xfrm>
          <a:prstGeom prst="rect">
            <a:avLst/>
          </a:prstGeom>
          <a:noFill/>
        </p:spPr>
      </p:pic>
      <p:pic>
        <p:nvPicPr>
          <p:cNvPr id="41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085184"/>
            <a:ext cx="432048" cy="216024"/>
          </a:xfrm>
          <a:prstGeom prst="rect">
            <a:avLst/>
          </a:prstGeom>
          <a:noFill/>
        </p:spPr>
      </p:pic>
      <p:pic>
        <p:nvPicPr>
          <p:cNvPr id="42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432048" cy="216024"/>
          </a:xfrm>
          <a:prstGeom prst="rect">
            <a:avLst/>
          </a:prstGeom>
          <a:noFill/>
        </p:spPr>
      </p:pic>
      <p:pic>
        <p:nvPicPr>
          <p:cNvPr id="43" name="Picture 2" descr="C:\Users\COMP1\Desktop\15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37312"/>
            <a:ext cx="432048" cy="216024"/>
          </a:xfrm>
          <a:prstGeom prst="rect">
            <a:avLst/>
          </a:prstGeom>
          <a:noFill/>
        </p:spPr>
      </p:pic>
      <p:sp>
        <p:nvSpPr>
          <p:cNvPr id="45" name="Прямоугольник 44"/>
          <p:cNvSpPr/>
          <p:nvPr/>
        </p:nvSpPr>
        <p:spPr>
          <a:xfrm>
            <a:off x="683568" y="3789040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комунікативна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5576" y="4365104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охоронна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83568" y="4941168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нормативна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3568" y="5517232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регулятивна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83568" y="6093296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275856" y="3861048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нормалазація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соціальних методів та засобів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язків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275856" y="4437112"/>
            <a:ext cx="31683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забезпечення екобезпеки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275856" y="5013176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формування вимог до продукції, процесів, послуг, методів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275856" y="5517232"/>
            <a:ext cx="5688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вплив на ринок товарів та послуг: усунення технічних бар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єрів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в торгівлі, захист вітчизняного виробника та споживача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275856" y="6093296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забезпечення безпеки товарів, процесів, послуг; забезпечення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яко-сті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товарів та послуг; захист прав споживача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COMP1\Desktop\image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699792" y="404664"/>
            <a:ext cx="3600400" cy="7200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260648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Держстандарт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</a:t>
            </a:r>
            <a:endParaRPr lang="ru-RU" sz="3200" dirty="0"/>
          </a:p>
        </p:txBody>
      </p:sp>
      <p:pic>
        <p:nvPicPr>
          <p:cNvPr id="11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95536" y="1700808"/>
            <a:ext cx="25529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635896" y="1700808"/>
            <a:ext cx="25529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16216" y="1700808"/>
            <a:ext cx="25529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899592" y="2780928"/>
            <a:ext cx="0" cy="35283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71600" y="3356992"/>
            <a:ext cx="504056" cy="8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971600" y="4077072"/>
            <a:ext cx="504056" cy="8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971600" y="4797152"/>
            <a:ext cx="504056" cy="8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971600" y="5517232"/>
            <a:ext cx="504056" cy="8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71600" y="6309320"/>
            <a:ext cx="504056" cy="8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5576" y="4653136"/>
            <a:ext cx="25529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7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5576" y="3212976"/>
            <a:ext cx="25529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5576" y="5373216"/>
            <a:ext cx="25529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5576" y="3933056"/>
            <a:ext cx="25529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0" name="Picture 82" descr="1-86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5576" y="6165304"/>
            <a:ext cx="25529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32" name="Прямая соединительная линия 31"/>
          <p:cNvCxnSpPr/>
          <p:nvPr/>
        </p:nvCxnSpPr>
        <p:spPr>
          <a:xfrm>
            <a:off x="1475656" y="1340768"/>
            <a:ext cx="61206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475656" y="1340768"/>
            <a:ext cx="0" cy="2796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572000" y="1340768"/>
            <a:ext cx="0" cy="2796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596336" y="1340768"/>
            <a:ext cx="0" cy="2796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C:\Users\COMP1\Desktop\Новая папка\3086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188640"/>
            <a:ext cx="1287016" cy="1287016"/>
          </a:xfrm>
          <a:prstGeom prst="rect">
            <a:avLst/>
          </a:prstGeom>
          <a:noFill/>
        </p:spPr>
      </p:pic>
      <p:pic>
        <p:nvPicPr>
          <p:cNvPr id="1031" name="Picture 7" descr="C:\Users\COMP1\Desktop\Новая папка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0648"/>
            <a:ext cx="1584176" cy="1087321"/>
          </a:xfrm>
          <a:prstGeom prst="rect">
            <a:avLst/>
          </a:prstGeom>
          <a:noFill/>
        </p:spPr>
      </p:pic>
      <p:pic>
        <p:nvPicPr>
          <p:cNvPr id="3074" name="Picture 2" descr="E:\ПРИКРАШАЛОЧКИИ\ligne_2_00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702152" y="4683224"/>
            <a:ext cx="3744416" cy="227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COMP1\Desktop\image002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19672" y="260648"/>
            <a:ext cx="58326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188640"/>
            <a:ext cx="6021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Держспоживстандарт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</a:t>
            </a:r>
            <a:endParaRPr lang="ru-RU" sz="3200" dirty="0"/>
          </a:p>
        </p:txBody>
      </p:sp>
      <p:pic>
        <p:nvPicPr>
          <p:cNvPr id="1029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4" y="2348882"/>
            <a:ext cx="144016" cy="144016"/>
          </a:xfrm>
          <a:prstGeom prst="rect">
            <a:avLst/>
          </a:prstGeom>
          <a:noFill/>
        </p:spPr>
      </p:pic>
      <p:pic>
        <p:nvPicPr>
          <p:cNvPr id="19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3068961"/>
            <a:ext cx="144016" cy="144016"/>
          </a:xfrm>
          <a:prstGeom prst="rect">
            <a:avLst/>
          </a:prstGeom>
          <a:noFill/>
        </p:spPr>
      </p:pic>
      <p:pic>
        <p:nvPicPr>
          <p:cNvPr id="20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3861049"/>
            <a:ext cx="144016" cy="144016"/>
          </a:xfrm>
          <a:prstGeom prst="rect">
            <a:avLst/>
          </a:prstGeom>
          <a:noFill/>
        </p:spPr>
      </p:pic>
      <p:pic>
        <p:nvPicPr>
          <p:cNvPr id="21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7" y="5013177"/>
            <a:ext cx="144016" cy="144016"/>
          </a:xfrm>
          <a:prstGeom prst="rect">
            <a:avLst/>
          </a:prstGeom>
          <a:noFill/>
        </p:spPr>
      </p:pic>
      <p:pic>
        <p:nvPicPr>
          <p:cNvPr id="22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7" y="2348881"/>
            <a:ext cx="144016" cy="144016"/>
          </a:xfrm>
          <a:prstGeom prst="rect">
            <a:avLst/>
          </a:prstGeom>
          <a:noFill/>
        </p:spPr>
      </p:pic>
      <p:pic>
        <p:nvPicPr>
          <p:cNvPr id="23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7" y="3861049"/>
            <a:ext cx="144016" cy="144016"/>
          </a:xfrm>
          <a:prstGeom prst="rect">
            <a:avLst/>
          </a:prstGeom>
          <a:noFill/>
        </p:spPr>
      </p:pic>
      <p:pic>
        <p:nvPicPr>
          <p:cNvPr id="24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9" y="2348881"/>
            <a:ext cx="144016" cy="144016"/>
          </a:xfrm>
          <a:prstGeom prst="rect">
            <a:avLst/>
          </a:prstGeom>
          <a:noFill/>
        </p:spPr>
      </p:pic>
      <p:pic>
        <p:nvPicPr>
          <p:cNvPr id="25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3" y="3573017"/>
            <a:ext cx="144016" cy="144016"/>
          </a:xfrm>
          <a:prstGeom prst="rect">
            <a:avLst/>
          </a:prstGeom>
          <a:noFill/>
        </p:spPr>
      </p:pic>
      <p:pic>
        <p:nvPicPr>
          <p:cNvPr id="26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3" y="4365105"/>
            <a:ext cx="144016" cy="144016"/>
          </a:xfrm>
          <a:prstGeom prst="rect">
            <a:avLst/>
          </a:prstGeom>
          <a:noFill/>
        </p:spPr>
      </p:pic>
      <p:pic>
        <p:nvPicPr>
          <p:cNvPr id="27" name="Picture 5" descr="C:\Users\COMP1\Desktop\bullet_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5" y="5877273"/>
            <a:ext cx="144016" cy="144016"/>
          </a:xfrm>
          <a:prstGeom prst="rect">
            <a:avLst/>
          </a:prstGeom>
          <a:noFill/>
        </p:spPr>
      </p:pic>
      <p:pic>
        <p:nvPicPr>
          <p:cNvPr id="1030" name="Picture 6" descr="C:\Users\COMP1\Desktop\triangle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556792"/>
            <a:ext cx="276225" cy="276225"/>
          </a:xfrm>
          <a:prstGeom prst="rect">
            <a:avLst/>
          </a:prstGeom>
          <a:noFill/>
        </p:spPr>
      </p:pic>
      <p:pic>
        <p:nvPicPr>
          <p:cNvPr id="1031" name="Picture 7" descr="C:\Users\COMP1\Desktop\triangle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556792"/>
            <a:ext cx="276225" cy="276225"/>
          </a:xfrm>
          <a:prstGeom prst="rect">
            <a:avLst/>
          </a:prstGeom>
          <a:noFill/>
        </p:spPr>
      </p:pic>
      <p:pic>
        <p:nvPicPr>
          <p:cNvPr id="1032" name="Picture 8" descr="C:\Users\COMP1\Desktop\triangle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556792"/>
            <a:ext cx="276225" cy="276225"/>
          </a:xfrm>
          <a:prstGeom prst="rect">
            <a:avLst/>
          </a:prstGeom>
          <a:noFill/>
        </p:spPr>
      </p:pic>
      <p:pic>
        <p:nvPicPr>
          <p:cNvPr id="1033" name="Picture 9" descr="C:\Users\COMP1\Desktop\triangle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1556792"/>
            <a:ext cx="276225" cy="276225"/>
          </a:xfrm>
          <a:prstGeom prst="rect">
            <a:avLst/>
          </a:prstGeom>
          <a:noFill/>
        </p:spPr>
      </p:pic>
      <p:pic>
        <p:nvPicPr>
          <p:cNvPr id="1034" name="Picture 10" descr="C:\Users\COMP1\Desktop\72033114_6df80f8b41b570e231e036f3f24c558c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4869160"/>
            <a:ext cx="2076822" cy="1695822"/>
          </a:xfrm>
          <a:prstGeom prst="rect">
            <a:avLst/>
          </a:prstGeom>
          <a:noFill/>
        </p:spPr>
      </p:pic>
      <p:pic>
        <p:nvPicPr>
          <p:cNvPr id="1026" name="Picture 2" descr="C:\Users\COMP1\Desktop\Новая папка\image0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5589240"/>
            <a:ext cx="1008112" cy="1050368"/>
          </a:xfrm>
          <a:prstGeom prst="rect">
            <a:avLst/>
          </a:prstGeom>
          <a:noFill/>
        </p:spPr>
      </p:pic>
      <p:pic>
        <p:nvPicPr>
          <p:cNvPr id="2" name="Picture 3" descr="C:\Users\COMP1\Desktop\Новая папка\image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8384" y="260648"/>
            <a:ext cx="936104" cy="969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6632"/>
            <a:ext cx="6021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стандарт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620688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Загально-технічні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організаційно-методичні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 правило, об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єднують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нормативного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певній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галузі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дає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спростити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розробку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конструю</a:t>
            </a:r>
            <a:r>
              <a:rPr lang="uk-UA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підготовку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ско-ротити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виробничі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цикли,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здешевити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поруч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підвищити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вдосконаленої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Пода-льший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розвиток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веде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великих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охоплюють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галузі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часто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ста-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міжгалузевими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/>
          </a:p>
        </p:txBody>
      </p:sp>
      <p:pic>
        <p:nvPicPr>
          <p:cNvPr id="6" name="Picture 5" descr="C:\Users\COMP1\Desktop\4_thumb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5085184"/>
            <a:ext cx="2016223" cy="15966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6" descr="9438825-set-of-sale-in-the-form-of-arrows-of-indexes-with-an-inscription"/>
          <p:cNvPicPr>
            <a:picLocks noChangeAspect="1" noChangeArrowheads="1"/>
          </p:cNvPicPr>
          <p:nvPr/>
        </p:nvPicPr>
        <p:blipFill>
          <a:blip r:embed="rId3" cstate="print"/>
          <a:srcRect l="8324" r="1125" b="6914"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188640"/>
            <a:ext cx="6021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стандарт</a:t>
            </a:r>
            <a:r>
              <a:rPr lang="uk-UA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изації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рівнем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 rot="20985801">
            <a:off x="1726887" y="2021579"/>
            <a:ext cx="1224136" cy="505871"/>
          </a:xfrm>
          <a:prstGeom prst="rec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20985801">
            <a:off x="1798895" y="3749771"/>
            <a:ext cx="1224136" cy="50587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20985801">
            <a:off x="1726475" y="5617390"/>
            <a:ext cx="1275783" cy="505871"/>
          </a:xfrm>
          <a:prstGeom prst="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91880" y="1124744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Міжнародна</a:t>
            </a:r>
            <a:r>
              <a:rPr lang="ru-RU" sz="2400" b="1" i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про-водиться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міжнародному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участь у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ній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відкрита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органів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усіх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країн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2780928"/>
            <a:ext cx="52565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Регіональна</a:t>
            </a:r>
            <a:r>
              <a:rPr lang="ru-RU" sz="2400" b="1" i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r>
              <a:rPr lang="ru-RU" sz="2400" b="1" i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провово-диться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відповідному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регіональному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участь у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ній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відкрита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органів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країн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певного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географічного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простору).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4941168"/>
            <a:ext cx="547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Національна</a:t>
            </a:r>
            <a:r>
              <a:rPr lang="ru-RU" sz="2400" b="1" i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r>
              <a:rPr lang="ru-RU" sz="2400" b="1" i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диться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рівні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однієї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країни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COMP1\Desktop\strelka-animatsionnaya-kartinka-017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28145">
            <a:off x="2038924" y="5302285"/>
            <a:ext cx="581025" cy="1185248"/>
          </a:xfrm>
          <a:prstGeom prst="rect">
            <a:avLst/>
          </a:prstGeom>
          <a:noFill/>
        </p:spPr>
      </p:pic>
      <p:pic>
        <p:nvPicPr>
          <p:cNvPr id="2" name="Picture 3" descr="C:\Users\COMP1\Desktop\strelka-animatsionnaya-kartinka-017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98951">
            <a:off x="1958876" y="1525900"/>
            <a:ext cx="581025" cy="1478761"/>
          </a:xfrm>
          <a:prstGeom prst="rect">
            <a:avLst/>
          </a:prstGeom>
          <a:solidFill>
            <a:srgbClr val="0099CC"/>
          </a:solidFill>
        </p:spPr>
      </p:pic>
      <p:pic>
        <p:nvPicPr>
          <p:cNvPr id="16" name="Picture 4" descr="C:\Users\COMP1\Desktop\strelka-animatsionnaya-kartinka-0186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782658">
            <a:off x="2007310" y="3388077"/>
            <a:ext cx="581025" cy="1384735"/>
          </a:xfrm>
          <a:prstGeom prst="rect">
            <a:avLst/>
          </a:prstGeom>
          <a:solidFill>
            <a:srgbClr val="FF330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COMP1\Desktop\image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59832" y="404664"/>
            <a:ext cx="3384376" cy="6480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404664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стандарт</a:t>
            </a:r>
            <a:r>
              <a:rPr lang="uk-UA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pic>
        <p:nvPicPr>
          <p:cNvPr id="2" name="Picture 3" descr="C:\Users\COMP1\Desktop\Новая папка\DST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19" y="5157192"/>
            <a:ext cx="2232249" cy="1420019"/>
          </a:xfrm>
          <a:prstGeom prst="rect">
            <a:avLst/>
          </a:prstGeom>
          <a:noFill/>
        </p:spPr>
      </p:pic>
      <p:pic>
        <p:nvPicPr>
          <p:cNvPr id="8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700808"/>
            <a:ext cx="144016" cy="144016"/>
          </a:xfrm>
          <a:prstGeom prst="rect">
            <a:avLst/>
          </a:prstGeom>
          <a:noFill/>
        </p:spPr>
      </p:pic>
      <p:pic>
        <p:nvPicPr>
          <p:cNvPr id="11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1700808"/>
            <a:ext cx="144016" cy="144016"/>
          </a:xfrm>
          <a:prstGeom prst="rect">
            <a:avLst/>
          </a:prstGeom>
          <a:noFill/>
        </p:spPr>
      </p:pic>
      <p:pic>
        <p:nvPicPr>
          <p:cNvPr id="12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700808"/>
            <a:ext cx="144016" cy="144016"/>
          </a:xfrm>
          <a:prstGeom prst="rect">
            <a:avLst/>
          </a:prstGeom>
          <a:noFill/>
        </p:spPr>
      </p:pic>
      <p:pic>
        <p:nvPicPr>
          <p:cNvPr id="13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1700808"/>
            <a:ext cx="144016" cy="144016"/>
          </a:xfrm>
          <a:prstGeom prst="rect">
            <a:avLst/>
          </a:prstGeom>
          <a:noFill/>
        </p:spPr>
      </p:pic>
      <p:pic>
        <p:nvPicPr>
          <p:cNvPr id="14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852936"/>
            <a:ext cx="144016" cy="144016"/>
          </a:xfrm>
          <a:prstGeom prst="rect">
            <a:avLst/>
          </a:prstGeom>
          <a:noFill/>
        </p:spPr>
      </p:pic>
      <p:pic>
        <p:nvPicPr>
          <p:cNvPr id="15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645024"/>
            <a:ext cx="144016" cy="144016"/>
          </a:xfrm>
          <a:prstGeom prst="rect">
            <a:avLst/>
          </a:prstGeom>
          <a:noFill/>
        </p:spPr>
      </p:pic>
      <p:pic>
        <p:nvPicPr>
          <p:cNvPr id="16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437112"/>
            <a:ext cx="144016" cy="144016"/>
          </a:xfrm>
          <a:prstGeom prst="rect">
            <a:avLst/>
          </a:prstGeom>
          <a:noFill/>
        </p:spPr>
      </p:pic>
      <p:pic>
        <p:nvPicPr>
          <p:cNvPr id="17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852936"/>
            <a:ext cx="144016" cy="144016"/>
          </a:xfrm>
          <a:prstGeom prst="rect">
            <a:avLst/>
          </a:prstGeom>
          <a:noFill/>
        </p:spPr>
      </p:pic>
      <p:pic>
        <p:nvPicPr>
          <p:cNvPr id="18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645024"/>
            <a:ext cx="144016" cy="144016"/>
          </a:xfrm>
          <a:prstGeom prst="rect">
            <a:avLst/>
          </a:prstGeom>
          <a:noFill/>
        </p:spPr>
      </p:pic>
      <p:pic>
        <p:nvPicPr>
          <p:cNvPr id="19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4365104"/>
            <a:ext cx="144016" cy="144016"/>
          </a:xfrm>
          <a:prstGeom prst="rect">
            <a:avLst/>
          </a:prstGeom>
          <a:noFill/>
        </p:spPr>
      </p:pic>
      <p:pic>
        <p:nvPicPr>
          <p:cNvPr id="20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5157192"/>
            <a:ext cx="144016" cy="144016"/>
          </a:xfrm>
          <a:prstGeom prst="rect">
            <a:avLst/>
          </a:prstGeom>
          <a:noFill/>
        </p:spPr>
      </p:pic>
      <p:pic>
        <p:nvPicPr>
          <p:cNvPr id="21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2852936"/>
            <a:ext cx="144016" cy="144016"/>
          </a:xfrm>
          <a:prstGeom prst="rect">
            <a:avLst/>
          </a:prstGeom>
          <a:noFill/>
        </p:spPr>
      </p:pic>
      <p:pic>
        <p:nvPicPr>
          <p:cNvPr id="22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573016"/>
            <a:ext cx="144016" cy="144016"/>
          </a:xfrm>
          <a:prstGeom prst="rect">
            <a:avLst/>
          </a:prstGeom>
          <a:noFill/>
        </p:spPr>
      </p:pic>
      <p:pic>
        <p:nvPicPr>
          <p:cNvPr id="23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365104"/>
            <a:ext cx="144016" cy="144016"/>
          </a:xfrm>
          <a:prstGeom prst="rect">
            <a:avLst/>
          </a:prstGeom>
          <a:noFill/>
        </p:spPr>
      </p:pic>
      <p:pic>
        <p:nvPicPr>
          <p:cNvPr id="24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5229200"/>
            <a:ext cx="144016" cy="144016"/>
          </a:xfrm>
          <a:prstGeom prst="rect">
            <a:avLst/>
          </a:prstGeom>
          <a:noFill/>
        </p:spPr>
      </p:pic>
      <p:pic>
        <p:nvPicPr>
          <p:cNvPr id="25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5949280"/>
            <a:ext cx="144016" cy="144016"/>
          </a:xfrm>
          <a:prstGeom prst="rect">
            <a:avLst/>
          </a:prstGeom>
          <a:noFill/>
        </p:spPr>
      </p:pic>
      <p:pic>
        <p:nvPicPr>
          <p:cNvPr id="26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2852936"/>
            <a:ext cx="144016" cy="144016"/>
          </a:xfrm>
          <a:prstGeom prst="rect">
            <a:avLst/>
          </a:prstGeom>
          <a:noFill/>
        </p:spPr>
      </p:pic>
      <p:pic>
        <p:nvPicPr>
          <p:cNvPr id="27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3645024"/>
            <a:ext cx="144016" cy="144016"/>
          </a:xfrm>
          <a:prstGeom prst="rect">
            <a:avLst/>
          </a:prstGeom>
          <a:noFill/>
        </p:spPr>
      </p:pic>
      <p:pic>
        <p:nvPicPr>
          <p:cNvPr id="28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365104"/>
            <a:ext cx="144016" cy="144016"/>
          </a:xfrm>
          <a:prstGeom prst="rect">
            <a:avLst/>
          </a:prstGeom>
          <a:noFill/>
        </p:spPr>
      </p:pic>
      <p:pic>
        <p:nvPicPr>
          <p:cNvPr id="29" name="Picture 3" descr="C:\Users\COMP1\Desktop\Новая папка (4)\smiley_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5157192"/>
            <a:ext cx="144016" cy="144016"/>
          </a:xfrm>
          <a:prstGeom prst="rect">
            <a:avLst/>
          </a:prstGeom>
          <a:noFill/>
        </p:spPr>
      </p:pic>
      <p:pic>
        <p:nvPicPr>
          <p:cNvPr id="30" name="Picture 6" descr="C:\Users\COMP1\Desktop\485396696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5877272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-243408"/>
            <a:ext cx="89289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Основоположні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загальнотехнічні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визначеної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галузі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також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терміни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загальнотехнічні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вимоги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правила,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впо-рядкованість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сумісність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взаємозв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язок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взаємо-погодженість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виробни-чої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розроблення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транспортування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утилізації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навколишнього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природно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го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COMP1\Desktop\razdelitel-6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88640"/>
            <a:ext cx="3384376" cy="1584176"/>
          </a:xfrm>
          <a:prstGeom prst="rect">
            <a:avLst/>
          </a:prstGeom>
          <a:noFill/>
        </p:spPr>
      </p:pic>
      <p:pic>
        <p:nvPicPr>
          <p:cNvPr id="8" name="Picture 2" descr="C:\Users\COMP1\Desktop\Новая папка\2445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797152"/>
            <a:ext cx="1728191" cy="180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6632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терміни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всіх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категорій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крім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затвер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під-лягають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погодженню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Держстандар-том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в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галузі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будівництва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Мінбудар-хітектури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послуги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вимоги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до 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однорідної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конкретної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послуги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відповід-ність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своєму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призначенню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COMP1\Desktop\razdelitel-6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88640"/>
            <a:ext cx="3384376" cy="1584176"/>
          </a:xfrm>
          <a:prstGeom prst="rect">
            <a:avLst/>
          </a:prstGeom>
          <a:noFill/>
        </p:spPr>
      </p:pic>
      <p:pic>
        <p:nvPicPr>
          <p:cNvPr id="10" name="Picture 3" descr="C:\Users\COMP1\Desktop\Новая папка (4)\3d-white-people-business-statistic-graph-25802379.jpg"/>
          <p:cNvPicPr>
            <a:picLocks noChangeAspect="1" noChangeArrowheads="1"/>
          </p:cNvPicPr>
          <p:nvPr/>
        </p:nvPicPr>
        <p:blipFill>
          <a:blip r:embed="rId4" cstate="print"/>
          <a:srcRect b="9724"/>
          <a:stretch>
            <a:fillRect/>
          </a:stretch>
        </p:blipFill>
        <p:spPr bwMode="auto">
          <a:xfrm>
            <a:off x="6516216" y="4519544"/>
            <a:ext cx="2448273" cy="2093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6632"/>
            <a:ext cx="8964488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послідовності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(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засобів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норм)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робіт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операцій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у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процесах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видах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від-повідність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призначенню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контролю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випробувань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вимірювань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аналізу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робіт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операцій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(правила,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нор-ми)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засоби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ви-дів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об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-[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слуг.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COMP1\Desktop\razdelitel-6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88640"/>
            <a:ext cx="338437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COMP1\Desktop\7c9e42c0719b.png"/>
          <p:cNvPicPr>
            <a:picLocks noChangeAspect="1" noChangeArrowheads="1"/>
          </p:cNvPicPr>
          <p:nvPr/>
        </p:nvPicPr>
        <p:blipFill>
          <a:blip r:embed="rId3" cstate="print"/>
          <a:srcRect l="50367"/>
          <a:stretch>
            <a:fillRect/>
          </a:stretch>
        </p:blipFill>
        <p:spPr bwMode="auto">
          <a:xfrm>
            <a:off x="755576" y="908720"/>
            <a:ext cx="3672408" cy="40324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699792" y="188640"/>
            <a:ext cx="3744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сертифікації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COMP1\Desktop\7c9e42c0719b.png"/>
          <p:cNvPicPr>
            <a:picLocks noChangeAspect="1" noChangeArrowheads="1"/>
          </p:cNvPicPr>
          <p:nvPr/>
        </p:nvPicPr>
        <p:blipFill>
          <a:blip r:embed="rId4" cstate="print"/>
          <a:srcRect t="34826" r="50367"/>
          <a:stretch>
            <a:fillRect/>
          </a:stretch>
        </p:blipFill>
        <p:spPr bwMode="auto">
          <a:xfrm>
            <a:off x="5148064" y="908720"/>
            <a:ext cx="3672408" cy="26642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27584" y="1196752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самосертифікація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348880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сертифікація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споживач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3573016"/>
            <a:ext cx="3600400" cy="144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сертифікація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третя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сторона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1052736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язкова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сертифікація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C:\Users\COMP1\Desktop\c0BeGB2CTC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941168"/>
            <a:ext cx="4392488" cy="165618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292080" y="2492896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добровільна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сертифікація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COMP1\Desktop\strelka-animatsionnaya-kartinka-014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196752"/>
            <a:ext cx="576064" cy="576064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51520" y="908720"/>
            <a:ext cx="0" cy="4104456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C:\Users\COMP1\Desktop\strelka-animatsionnaya-kartinka-014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36912"/>
            <a:ext cx="576064" cy="576064"/>
          </a:xfrm>
          <a:prstGeom prst="rect">
            <a:avLst/>
          </a:prstGeom>
          <a:noFill/>
        </p:spPr>
      </p:pic>
      <p:pic>
        <p:nvPicPr>
          <p:cNvPr id="18" name="Picture 3" descr="C:\Users\COMP1\Desktop\strelka-animatsionnaya-kartinka-014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077072"/>
            <a:ext cx="576064" cy="576064"/>
          </a:xfrm>
          <a:prstGeom prst="rect">
            <a:avLst/>
          </a:prstGeom>
          <a:noFill/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572000" y="908720"/>
            <a:ext cx="0" cy="2664296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 descr="C:\Users\COMP1\Desktop\strelka-animatsionnaya-kartinka-014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268760"/>
            <a:ext cx="576064" cy="576064"/>
          </a:xfrm>
          <a:prstGeom prst="rect">
            <a:avLst/>
          </a:prstGeom>
          <a:noFill/>
        </p:spPr>
      </p:pic>
      <p:pic>
        <p:nvPicPr>
          <p:cNvPr id="22" name="Picture 3" descr="C:\Users\COMP1\Desktop\strelka-animatsionnaya-kartinka-014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636912"/>
            <a:ext cx="576064" cy="576064"/>
          </a:xfrm>
          <a:prstGeom prst="rect">
            <a:avLst/>
          </a:prstGeom>
          <a:noFill/>
        </p:spPr>
      </p:pic>
      <p:pic>
        <p:nvPicPr>
          <p:cNvPr id="20" name="Picture 3" descr="C:\Users\COMP1\Desktop\11981756282caa5b84776a5f4cf25132238ab8d40d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5229200"/>
            <a:ext cx="1096929" cy="1390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116632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Зм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2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180528" y="548680"/>
            <a:ext cx="914501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таке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станадартизац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я, стандарт.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</a:t>
            </a:r>
            <a:r>
              <a:rPr kumimoji="0" lang="uk-UA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ії</a:t>
            </a:r>
            <a:r>
              <a:rPr kumimoji="0" lang="uk-UA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методичні</a:t>
            </a:r>
            <a:r>
              <a:rPr kumimoji="0" lang="uk-UA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принципи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державної системи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рівнем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32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схеми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сертф</a:t>
            </a:r>
            <a:r>
              <a:rPr kumimoji="0" lang="uk-UA" sz="32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ифікації</a:t>
            </a:r>
            <a:r>
              <a:rPr kumimoji="0" lang="uk-UA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Об’єкти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уб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Категорії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нормативних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доку-                                            </a:t>
            </a:r>
          </a:p>
          <a:p>
            <a:pPr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ментів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зі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9. Результати стандартизації.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 </a:t>
            </a:r>
          </a:p>
        </p:txBody>
      </p:sp>
      <p:pic>
        <p:nvPicPr>
          <p:cNvPr id="8" name="Picture 2" descr="C:\Users\COMP1\Desktop\Новая папка\18_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581128"/>
            <a:ext cx="3104527" cy="2029536"/>
          </a:xfrm>
          <a:prstGeom prst="rect">
            <a:avLst/>
          </a:prstGeom>
          <a:noFill/>
        </p:spPr>
      </p:pic>
      <p:pic>
        <p:nvPicPr>
          <p:cNvPr id="2" name="Picture 3" descr="C:\Users\COMP1\Desktop\Новая папка\iso26000-ok.jpg"/>
          <p:cNvPicPr>
            <a:picLocks noChangeAspect="1" noChangeArrowheads="1"/>
          </p:cNvPicPr>
          <p:nvPr/>
        </p:nvPicPr>
        <p:blipFill>
          <a:blip r:embed="rId5" cstate="print"/>
          <a:srcRect l="18898" r="14173"/>
          <a:stretch>
            <a:fillRect/>
          </a:stretch>
        </p:blipFill>
        <p:spPr bwMode="auto">
          <a:xfrm>
            <a:off x="6876256" y="1628800"/>
            <a:ext cx="2017605" cy="2520280"/>
          </a:xfrm>
          <a:prstGeom prst="rect">
            <a:avLst/>
          </a:prstGeom>
          <a:noFill/>
        </p:spPr>
      </p:pic>
      <p:pic>
        <p:nvPicPr>
          <p:cNvPr id="15" name="Picture 71" descr="81cff981bd8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2204864"/>
            <a:ext cx="2160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1" descr="81cff981bd8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2204864"/>
            <a:ext cx="2160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1" descr="81cff981bd8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2204864"/>
            <a:ext cx="2160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71" descr="81cff981bd8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16416" y="2204864"/>
            <a:ext cx="2160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71" descr="81cff981bd8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2132856"/>
            <a:ext cx="2160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E:\ПРИКРАШАЛОЧКИИ\а\0a01d2ef4391bde0a2e4ad0646714224.jpe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4941168"/>
            <a:ext cx="216024" cy="216024"/>
          </a:xfrm>
          <a:prstGeom prst="rect">
            <a:avLst/>
          </a:prstGeom>
          <a:noFill/>
        </p:spPr>
      </p:pic>
      <p:pic>
        <p:nvPicPr>
          <p:cNvPr id="14" name="Picture 36" descr="75415433_60651602_000gre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6021288"/>
            <a:ext cx="100811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E:\ПРО ВСЕ\Стрілки\42966548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59632" y="6021288"/>
            <a:ext cx="1008112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COMP1\Desktop\Новая папка\120817-113027-8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2736304" cy="158417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188640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сертифікації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3136"/>
            <a:ext cx="2016224" cy="1800200"/>
          </a:xfrm>
          <a:prstGeom prst="snip2DiagRect">
            <a:avLst/>
          </a:prstGeom>
          <a:solidFill>
            <a:srgbClr val="00B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555776" y="4653136"/>
            <a:ext cx="3024336" cy="1800200"/>
          </a:xfrm>
          <a:prstGeom prst="snip2DiagRect">
            <a:avLst/>
          </a:prstGeom>
          <a:solidFill>
            <a:srgbClr val="00B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3131840" y="2996952"/>
            <a:ext cx="2520280" cy="1296144"/>
          </a:xfrm>
          <a:prstGeom prst="snip2DiagRect">
            <a:avLst/>
          </a:prstGeom>
          <a:solidFill>
            <a:srgbClr val="00B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5868144" y="2996952"/>
            <a:ext cx="2880320" cy="3456384"/>
          </a:xfrm>
          <a:prstGeom prst="snip2DiagRect">
            <a:avLst/>
          </a:prstGeom>
          <a:solidFill>
            <a:srgbClr val="00B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4139952" y="404664"/>
            <a:ext cx="4608512" cy="1656184"/>
          </a:xfrm>
          <a:prstGeom prst="snip2DiagRect">
            <a:avLst/>
          </a:prstGeom>
          <a:solidFill>
            <a:srgbClr val="00B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6" descr="C:\Users\COMP1\Desktop\Новая папка (4)\strelka-animatsionnaya-kartinka-04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434272" y="2558616"/>
            <a:ext cx="792088" cy="228600"/>
          </a:xfrm>
          <a:prstGeom prst="rect">
            <a:avLst/>
          </a:prstGeom>
          <a:noFill/>
        </p:spPr>
      </p:pic>
      <p:pic>
        <p:nvPicPr>
          <p:cNvPr id="23" name="Picture 6" descr="C:\Users\COMP1\Desktop\Новая папка (4)\strelka-animatsionnaya-kartinka-04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274032" y="4142792"/>
            <a:ext cx="936104" cy="228600"/>
          </a:xfrm>
          <a:prstGeom prst="rect">
            <a:avLst/>
          </a:prstGeom>
          <a:noFill/>
        </p:spPr>
      </p:pic>
      <p:pic>
        <p:nvPicPr>
          <p:cNvPr id="24" name="Picture 6" descr="C:\Users\COMP1\Desktop\Новая папка (4)\strelka-animatsionnaya-kartinka-04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57808" y="4142792"/>
            <a:ext cx="936104" cy="228600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4067944" y="476672"/>
            <a:ext cx="48245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із сертифікації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проду-кції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чи, за його дорученням, інша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організція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03848" y="2924944"/>
            <a:ext cx="2844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Періодичний технічний нагляд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40152" y="3068960"/>
            <a:ext cx="28448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Періодична оцінка ефективності функціонування сертифікованої системи якості у виробника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4653136"/>
            <a:ext cx="2376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 станом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виробни-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цтва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55776" y="4653136"/>
            <a:ext cx="3024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 атестованим виробництвом сертифікованої </a:t>
            </a:r>
          </a:p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продукції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611560" y="3789040"/>
            <a:ext cx="252028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4716016" y="2276872"/>
            <a:ext cx="3096344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6" descr="C:\Users\COMP1\Desktop\Новая папка (4)\strelka-animatsionnaya-kartinka-04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7242584" y="2558616"/>
            <a:ext cx="792088" cy="228600"/>
          </a:xfrm>
          <a:prstGeom prst="rect">
            <a:avLst/>
          </a:prstGeom>
          <a:noFill/>
        </p:spPr>
      </p:pic>
      <p:cxnSp>
        <p:nvCxnSpPr>
          <p:cNvPr id="46" name="Прямая соединительная линия 45"/>
          <p:cNvCxnSpPr/>
          <p:nvPr/>
        </p:nvCxnSpPr>
        <p:spPr>
          <a:xfrm flipV="1">
            <a:off x="6300192" y="2060848"/>
            <a:ext cx="0" cy="216024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8" descr="C:\Users\COMP1\Desktop\other (911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60648"/>
            <a:ext cx="720080" cy="720080"/>
          </a:xfrm>
          <a:prstGeom prst="rect">
            <a:avLst/>
          </a:prstGeom>
          <a:noFill/>
        </p:spPr>
      </p:pic>
      <p:pic>
        <p:nvPicPr>
          <p:cNvPr id="32" name="Picture 5" descr="Рисунок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2492896"/>
            <a:ext cx="1905000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88640"/>
            <a:ext cx="88569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складники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включаючи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персонал,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вимоги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термінології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позначення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фасування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пакування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маркування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етикетування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C:\Users\COMP1\Desktop\Новая папка (4)\bullet_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360040" cy="360040"/>
          </a:xfrm>
          <a:prstGeom prst="rect">
            <a:avLst/>
          </a:prstGeom>
          <a:noFill/>
        </p:spPr>
      </p:pic>
      <p:pic>
        <p:nvPicPr>
          <p:cNvPr id="14" name="Picture 8" descr="C:\Users\COMP1\Desktop\Новая папка (4)\bullet_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360040" cy="360040"/>
          </a:xfrm>
          <a:prstGeom prst="rect">
            <a:avLst/>
          </a:prstGeom>
          <a:noFill/>
        </p:spPr>
      </p:pic>
      <p:pic>
        <p:nvPicPr>
          <p:cNvPr id="15" name="Picture 8" descr="C:\Users\COMP1\Desktop\Новая папка (4)\bullet_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360040" cy="360040"/>
          </a:xfrm>
          <a:prstGeom prst="rect">
            <a:avLst/>
          </a:prstGeom>
          <a:noFill/>
        </p:spPr>
      </p:pic>
      <p:pic>
        <p:nvPicPr>
          <p:cNvPr id="1033" name="Picture 9" descr="C:\Users\COMP1\Desktop\Новая папка\banner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93096"/>
            <a:ext cx="8640960" cy="2279154"/>
          </a:xfrm>
          <a:prstGeom prst="rect">
            <a:avLst/>
          </a:prstGeom>
          <a:noFill/>
        </p:spPr>
      </p:pic>
      <p:pic>
        <p:nvPicPr>
          <p:cNvPr id="9" name="Picture 2" descr="C:\Users\COMP1\Desktop\72033163_53d65f66b173c745b2ee302675a272f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60648"/>
            <a:ext cx="3096344" cy="1512168"/>
          </a:xfrm>
          <a:prstGeom prst="rect">
            <a:avLst/>
          </a:prstGeom>
          <a:noFill/>
        </p:spPr>
      </p:pic>
      <p:pic>
        <p:nvPicPr>
          <p:cNvPr id="10" name="Picture 2" descr="C:\Users\COMP1\Desktop\other (1921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2492896"/>
            <a:ext cx="899394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116632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COMP1\Desktop\Новая папка\12387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2733348" cy="2017390"/>
          </a:xfrm>
          <a:prstGeom prst="rect">
            <a:avLst/>
          </a:prstGeom>
          <a:noFill/>
        </p:spPr>
      </p:pic>
      <p:pic>
        <p:nvPicPr>
          <p:cNvPr id="2051" name="Picture 3" descr="C:\Users\COMP1\Desktop\Новая папка\mezhdunarodnye-perevozki-iz-tretjih-gosudarst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581128"/>
            <a:ext cx="2880320" cy="1944216"/>
          </a:xfrm>
          <a:prstGeom prst="rect">
            <a:avLst/>
          </a:prstGeom>
          <a:noFill/>
        </p:spPr>
      </p:pic>
      <p:pic>
        <p:nvPicPr>
          <p:cNvPr id="2053" name="Picture 5" descr="C:\Users\COMP1\Desktop\Новая папка\sertifikaciya-produkcii-34a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32656"/>
            <a:ext cx="2952328" cy="2232248"/>
          </a:xfrm>
          <a:prstGeom prst="rect">
            <a:avLst/>
          </a:prstGeom>
          <a:noFill/>
        </p:spPr>
      </p:pic>
      <p:pic>
        <p:nvPicPr>
          <p:cNvPr id="15" name="Picture 4" descr="C:\Users\COMP1\Desktop\Новая папка\banne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836712"/>
            <a:ext cx="3024336" cy="1728192"/>
          </a:xfrm>
          <a:prstGeom prst="rect">
            <a:avLst/>
          </a:prstGeom>
          <a:noFill/>
        </p:spPr>
      </p:pic>
      <p:pic>
        <p:nvPicPr>
          <p:cNvPr id="16" name="Picture 2" descr="C:\Users\COMP1\Desktop\Новая папка (4)\193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20688"/>
            <a:ext cx="9036496" cy="623731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95536" y="2708920"/>
            <a:ext cx="2664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Центральний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виконавчої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влади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питань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1880" y="764704"/>
            <a:ext cx="237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Рада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технічного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регулювання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00192" y="2924944"/>
            <a:ext cx="2448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Технічні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комітети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47864" y="5013176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Інші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єкти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                                     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займаються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стандартизацією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C:\Users\COMP1\Desktop\Новая папка (4)\1s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2636912"/>
            <a:ext cx="3384376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88640"/>
            <a:ext cx="4644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Категорії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стандарт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1403648" y="908720"/>
            <a:ext cx="6336704" cy="720080"/>
          </a:xfrm>
          <a:prstGeom prst="snip2DiagRect">
            <a:avLst/>
          </a:prstGeom>
          <a:solidFill>
            <a:srgbClr val="FF66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1403648" y="1988840"/>
            <a:ext cx="6336704" cy="648072"/>
          </a:xfrm>
          <a:prstGeom prst="snip2DiagRect">
            <a:avLst/>
          </a:prstGeom>
          <a:solidFill>
            <a:srgbClr val="FF66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403648" y="2996952"/>
            <a:ext cx="6336704" cy="1440160"/>
          </a:xfrm>
          <a:prstGeom prst="snip2DiagRect">
            <a:avLst/>
          </a:prstGeom>
          <a:solidFill>
            <a:srgbClr val="FF66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403648" y="4797152"/>
            <a:ext cx="6336704" cy="648072"/>
          </a:xfrm>
          <a:prstGeom prst="snip2DiagRect">
            <a:avLst/>
          </a:prstGeom>
          <a:solidFill>
            <a:srgbClr val="FF66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1403648" y="5805264"/>
            <a:ext cx="6336704" cy="648072"/>
          </a:xfrm>
          <a:prstGeom prst="snip2DiagRect">
            <a:avLst/>
          </a:prstGeom>
          <a:solidFill>
            <a:srgbClr val="FF66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80728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Державні стандарти України (ДСТУ)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39752" y="2060848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галузеві стандарти (ГСТУ)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75656" y="2996952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стандарти  науково-технічних та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ін-женерних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товариств, спілок України (СТТУ)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51720" y="486916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технічні умови України (ТУУ)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51720" y="5877272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стандарти підприємств (СТП)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51520" y="908720"/>
            <a:ext cx="0" cy="5616624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892480" y="836712"/>
            <a:ext cx="0" cy="576064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1224136" cy="288032"/>
          </a:xfrm>
          <a:prstGeom prst="rect">
            <a:avLst/>
          </a:prstGeom>
          <a:noFill/>
        </p:spPr>
      </p:pic>
      <p:pic>
        <p:nvPicPr>
          <p:cNvPr id="38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1224136" cy="288032"/>
          </a:xfrm>
          <a:prstGeom prst="rect">
            <a:avLst/>
          </a:prstGeom>
          <a:noFill/>
        </p:spPr>
      </p:pic>
      <p:pic>
        <p:nvPicPr>
          <p:cNvPr id="39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1224136" cy="288032"/>
          </a:xfrm>
          <a:prstGeom prst="rect">
            <a:avLst/>
          </a:prstGeom>
          <a:noFill/>
        </p:spPr>
      </p:pic>
      <p:pic>
        <p:nvPicPr>
          <p:cNvPr id="40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013176"/>
            <a:ext cx="1224136" cy="288032"/>
          </a:xfrm>
          <a:prstGeom prst="rect">
            <a:avLst/>
          </a:prstGeom>
          <a:noFill/>
        </p:spPr>
      </p:pic>
      <p:pic>
        <p:nvPicPr>
          <p:cNvPr id="41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021288"/>
            <a:ext cx="1224136" cy="288032"/>
          </a:xfrm>
          <a:prstGeom prst="rect">
            <a:avLst/>
          </a:prstGeom>
          <a:noFill/>
        </p:spPr>
      </p:pic>
      <p:pic>
        <p:nvPicPr>
          <p:cNvPr id="42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68344" y="1124744"/>
            <a:ext cx="1296144" cy="288032"/>
          </a:xfrm>
          <a:prstGeom prst="rect">
            <a:avLst/>
          </a:prstGeom>
          <a:noFill/>
        </p:spPr>
      </p:pic>
      <p:pic>
        <p:nvPicPr>
          <p:cNvPr id="43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740352" y="2204864"/>
            <a:ext cx="1296144" cy="288032"/>
          </a:xfrm>
          <a:prstGeom prst="rect">
            <a:avLst/>
          </a:prstGeom>
          <a:noFill/>
        </p:spPr>
      </p:pic>
      <p:pic>
        <p:nvPicPr>
          <p:cNvPr id="44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68344" y="3573016"/>
            <a:ext cx="1296144" cy="288032"/>
          </a:xfrm>
          <a:prstGeom prst="rect">
            <a:avLst/>
          </a:prstGeom>
          <a:noFill/>
        </p:spPr>
      </p:pic>
      <p:pic>
        <p:nvPicPr>
          <p:cNvPr id="45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68344" y="5085184"/>
            <a:ext cx="1296144" cy="288032"/>
          </a:xfrm>
          <a:prstGeom prst="rect">
            <a:avLst/>
          </a:prstGeom>
          <a:noFill/>
        </p:spPr>
      </p:pic>
      <p:pic>
        <p:nvPicPr>
          <p:cNvPr id="46" name="Picture 8" descr="C:\Users\COMP1\Desktop\Новая папка (4)\strelka-animatsionnaya-kartinka-03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68344" y="6093296"/>
            <a:ext cx="1296144" cy="288032"/>
          </a:xfrm>
          <a:prstGeom prst="rect">
            <a:avLst/>
          </a:prstGeom>
          <a:noFill/>
        </p:spPr>
      </p:pic>
      <p:pic>
        <p:nvPicPr>
          <p:cNvPr id="1033" name="Picture 9" descr="C:\Users\COMP1\Desktop\Новая папка\banner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60648"/>
            <a:ext cx="3960440" cy="432047"/>
          </a:xfrm>
          <a:prstGeom prst="rect">
            <a:avLst/>
          </a:prstGeom>
          <a:noFill/>
        </p:spPr>
      </p:pic>
      <p:pic>
        <p:nvPicPr>
          <p:cNvPr id="33" name="Picture 82" descr="1-86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60432" y="260648"/>
            <a:ext cx="44694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2" y="116632"/>
            <a:ext cx="8856984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айважливішими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результатами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повинні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бути: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підвищення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ступеня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відповідності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процесів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послуг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функціональному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значенню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усунення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перешкод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торгівлі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сприяння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науково-технічному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співробітництву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6" descr="th_StarsColoursOutlin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573016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COMP1\Desktop\Новая папка (4)\3274002-abstract-business-statistic-vector-background-with-copy-spa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17032"/>
            <a:ext cx="6408713" cy="2880320"/>
          </a:xfrm>
          <a:prstGeom prst="rect">
            <a:avLst/>
          </a:prstGeom>
          <a:noFill/>
        </p:spPr>
      </p:pic>
      <p:pic>
        <p:nvPicPr>
          <p:cNvPr id="2" name="Picture 3" descr="C:\Users\COMP1\Desktop\Новая папка (4)\bullet_2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196752"/>
            <a:ext cx="416888" cy="360040"/>
          </a:xfrm>
          <a:prstGeom prst="rect">
            <a:avLst/>
          </a:prstGeom>
          <a:noFill/>
        </p:spPr>
      </p:pic>
      <p:pic>
        <p:nvPicPr>
          <p:cNvPr id="8" name="Picture 3" descr="C:\Users\COMP1\Desktop\Новая папка (4)\bullet_2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140968"/>
            <a:ext cx="416888" cy="360040"/>
          </a:xfrm>
          <a:prstGeom prst="rect">
            <a:avLst/>
          </a:prstGeom>
          <a:noFill/>
        </p:spPr>
      </p:pic>
      <p:pic>
        <p:nvPicPr>
          <p:cNvPr id="9" name="Picture 3" descr="C:\Users\COMP1\Desktop\Новая папка (4)\bullet_2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708920"/>
            <a:ext cx="416888" cy="360040"/>
          </a:xfrm>
          <a:prstGeom prst="rect">
            <a:avLst/>
          </a:prstGeom>
          <a:noFill/>
        </p:spPr>
      </p:pic>
      <p:pic>
        <p:nvPicPr>
          <p:cNvPr id="10" name="Picture 46" descr="36129104_29465775_1216855152_28464658_1215280759_1791546000fddf1e11cd09aec7e77b08c16270126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5373216"/>
            <a:ext cx="1247006" cy="129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rrow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397078" flipH="1">
            <a:off x="2111698" y="5116528"/>
            <a:ext cx="1067067" cy="88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COMP1\Desktop\Новая папка (4)\144_business_figur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8640"/>
            <a:ext cx="8856984" cy="6669360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429000"/>
            <a:ext cx="835292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Стандартиза́ція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діяльність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полягає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установленні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не-одноразового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використання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щодо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наявних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потенційних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завдань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спрямована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досягне-ння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оптимального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ступеня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впорядкованості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певній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сфері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COMP1\Desktop\Tetrahedron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5949280"/>
            <a:ext cx="584792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COMP1\Desktop\Новая папка (4)\144_business_figur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8640"/>
            <a:ext cx="8856984" cy="6669360"/>
          </a:xfrm>
          <a:prstGeom prst="rect">
            <a:avLst/>
          </a:prstGeom>
          <a:noFill/>
        </p:spPr>
      </p:pic>
      <p:pic>
        <p:nvPicPr>
          <p:cNvPr id="7" name="Picture 2" descr="C:\Users\COMP1\Desktop\Tetrahedron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5949280"/>
            <a:ext cx="584792" cy="5760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5536" y="3356992"/>
            <a:ext cx="8892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Стандарт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документ, в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якому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цілях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доб-ровільного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багатократного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новлюються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характеристики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правила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характеристики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виробни-цтва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експлуатації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ре-алізації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утилізації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робіт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1520" y="332656"/>
            <a:ext cx="3312368" cy="1224136"/>
          </a:xfrm>
          <a:prstGeom prst="snip2DiagRect">
            <a:avLst/>
          </a:prstGeom>
          <a:solidFill>
            <a:srgbClr val="00FFCC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4932040" y="332656"/>
            <a:ext cx="3960440" cy="1224136"/>
          </a:xfrm>
          <a:prstGeom prst="snip2DiagRect">
            <a:avLst/>
          </a:prstGeom>
          <a:solidFill>
            <a:srgbClr val="00FFCC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51520" y="1844824"/>
            <a:ext cx="2448272" cy="2592288"/>
          </a:xfrm>
          <a:prstGeom prst="snip2DiagRect">
            <a:avLst/>
          </a:prstGeom>
          <a:solidFill>
            <a:srgbClr val="00FFCC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6372200" y="1844824"/>
            <a:ext cx="2520280" cy="2592288"/>
          </a:xfrm>
          <a:prstGeom prst="snip2DiagRect">
            <a:avLst/>
          </a:prstGeom>
          <a:solidFill>
            <a:srgbClr val="00FFCC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4869160"/>
            <a:ext cx="4176464" cy="1656184"/>
          </a:xfrm>
          <a:prstGeom prst="snip2DiagRect">
            <a:avLst/>
          </a:prstGeom>
          <a:solidFill>
            <a:srgbClr val="00FFCC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4860032" y="4869160"/>
            <a:ext cx="4032448" cy="1656184"/>
          </a:xfrm>
          <a:prstGeom prst="snip2DiagRect">
            <a:avLst/>
          </a:prstGeom>
          <a:solidFill>
            <a:srgbClr val="00FFCC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2420888"/>
            <a:ext cx="2376264" cy="1656184"/>
          </a:xfrm>
          <a:prstGeom prst="rect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4932040" y="1556792"/>
            <a:ext cx="864096" cy="86409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24128" y="3284984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3059832" y="1556792"/>
            <a:ext cx="1008112" cy="86409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004048" y="4077072"/>
            <a:ext cx="864096" cy="7920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203848" y="4077072"/>
            <a:ext cx="864096" cy="7920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699792" y="3284984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932040" y="404664"/>
            <a:ext cx="4211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раціональне </a:t>
            </a:r>
            <a:r>
              <a:rPr lang="uk-UA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використа-ння</a:t>
            </a:r>
            <a:r>
              <a:rPr lang="uk-UA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всіх видів ресурсів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3" descr="C:\Users\COMP1\Desktop\imgpreview.jpg"/>
          <p:cNvPicPr>
            <a:picLocks noChangeAspect="1" noChangeArrowheads="1"/>
          </p:cNvPicPr>
          <p:nvPr/>
        </p:nvPicPr>
        <p:blipFill>
          <a:blip r:embed="rId3" cstate="print"/>
          <a:srcRect b="14998"/>
          <a:stretch>
            <a:fillRect/>
          </a:stretch>
        </p:blipFill>
        <p:spPr bwMode="auto">
          <a:xfrm>
            <a:off x="3419872" y="2492896"/>
            <a:ext cx="2232248" cy="115212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491880" y="3573016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 ДСС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1520" y="404664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єдиної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технічної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політики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1916832"/>
            <a:ext cx="23762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світовому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рівню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надійності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1520" y="4797152"/>
            <a:ext cx="44644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гармонізація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національ-них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нормативних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доку-ментів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(НД)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світовими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аналогами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72200" y="2132856"/>
            <a:ext cx="26544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НД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законодавчим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актам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32040" y="4941168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інтересів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вітчиз-няних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виробників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7" descr="C:\Users\COMP1\Desktop\imуage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196752"/>
            <a:ext cx="1008112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6632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Завдання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умов для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економії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всіх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ресурсів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    безпека продукції, робіт і послуг для довкілля,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життя, здоров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я та майна.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безпеки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врахуванням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ризику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техногенних </a:t>
            </a:r>
            <a:r>
              <a:rPr lang="uk-UA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ка-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тастроф</a:t>
            </a:r>
            <a:r>
              <a:rPr lang="uk-UA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інших незвичайних ситуацій;</a:t>
            </a:r>
            <a:endParaRPr lang="en-US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сумісності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також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взаємозамінюваності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якості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робіт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послуг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науки,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техніки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COMP1\Desktop\2444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5085184"/>
            <a:ext cx="1517154" cy="1517154"/>
          </a:xfrm>
          <a:prstGeom prst="rect">
            <a:avLst/>
          </a:prstGeom>
          <a:noFill/>
        </p:spPr>
      </p:pic>
      <p:pic>
        <p:nvPicPr>
          <p:cNvPr id="3" name="Picture 3" descr="C:\Users\COMP1\Desktop\28s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72816"/>
            <a:ext cx="400050" cy="200025"/>
          </a:xfrm>
          <a:prstGeom prst="rect">
            <a:avLst/>
          </a:prstGeom>
          <a:noFill/>
        </p:spPr>
      </p:pic>
      <p:pic>
        <p:nvPicPr>
          <p:cNvPr id="1028" name="Picture 4" descr="C:\Users\COMP1\Desktop\30s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836712"/>
            <a:ext cx="432048" cy="216024"/>
          </a:xfrm>
          <a:prstGeom prst="rect">
            <a:avLst/>
          </a:prstGeom>
          <a:noFill/>
        </p:spPr>
      </p:pic>
      <p:pic>
        <p:nvPicPr>
          <p:cNvPr id="10" name="Picture 4" descr="C:\Users\COMP1\Desktop\30s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780928"/>
            <a:ext cx="432048" cy="216024"/>
          </a:xfrm>
          <a:prstGeom prst="rect">
            <a:avLst/>
          </a:prstGeom>
          <a:noFill/>
        </p:spPr>
      </p:pic>
      <p:pic>
        <p:nvPicPr>
          <p:cNvPr id="11" name="Picture 4" descr="C:\Users\COMP1\Desktop\30s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229200"/>
            <a:ext cx="432048" cy="216024"/>
          </a:xfrm>
          <a:prstGeom prst="rect">
            <a:avLst/>
          </a:prstGeom>
          <a:noFill/>
        </p:spPr>
      </p:pic>
      <p:pic>
        <p:nvPicPr>
          <p:cNvPr id="12" name="Picture 3" descr="C:\Users\COMP1\Desktop\28s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93096"/>
            <a:ext cx="400050" cy="200025"/>
          </a:xfrm>
          <a:prstGeom prst="rect">
            <a:avLst/>
          </a:prstGeom>
          <a:noFill/>
        </p:spPr>
      </p:pic>
      <p:pic>
        <p:nvPicPr>
          <p:cNvPr id="2" name="Picture 2" descr="C:\Users\COMP1\Desktop\Новая папка\ukrma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260648"/>
            <a:ext cx="2574032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8640"/>
            <a:ext cx="89289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Національна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через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гармо-нізації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міжнародними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нормативними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документа-ми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отримали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міжнародне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визнання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служить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перепусткою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світові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ринки для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вітчизняних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ви-робників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COMP1\Desktop\Новая папка\c87241c3c9f21fe57ef4d8a8a5e96fcc.jpg"/>
          <p:cNvPicPr>
            <a:picLocks noChangeAspect="1" noChangeArrowheads="1"/>
          </p:cNvPicPr>
          <p:nvPr/>
        </p:nvPicPr>
        <p:blipFill>
          <a:blip r:embed="rId3" cstate="print"/>
          <a:srcRect t="1536"/>
          <a:stretch>
            <a:fillRect/>
          </a:stretch>
        </p:blipFill>
        <p:spPr bwMode="auto">
          <a:xfrm>
            <a:off x="2483768" y="2207237"/>
            <a:ext cx="6480721" cy="4462123"/>
          </a:xfrm>
          <a:prstGeom prst="rect">
            <a:avLst/>
          </a:prstGeom>
          <a:noFill/>
        </p:spPr>
      </p:pic>
      <p:pic>
        <p:nvPicPr>
          <p:cNvPr id="4099" name="Picture 3" descr="C:\Users\COMP1\Desktop\Новая папка\logo ISO invert.jpg"/>
          <p:cNvPicPr>
            <a:picLocks noChangeAspect="1" noChangeArrowheads="1"/>
          </p:cNvPicPr>
          <p:nvPr/>
        </p:nvPicPr>
        <p:blipFill>
          <a:blip r:embed="rId4" cstate="print"/>
          <a:srcRect l="6867" t="7475" r="6867" b="7475"/>
          <a:stretch>
            <a:fillRect/>
          </a:stretch>
        </p:blipFill>
        <p:spPr bwMode="auto">
          <a:xfrm>
            <a:off x="251520" y="4149080"/>
            <a:ext cx="2540224" cy="2498366"/>
          </a:xfrm>
          <a:prstGeom prst="rect">
            <a:avLst/>
          </a:prstGeom>
          <a:noFill/>
        </p:spPr>
      </p:pic>
      <p:pic>
        <p:nvPicPr>
          <p:cNvPr id="7" name="Picture 8" descr="C:\Users\COMP1\Desktop\zKmjhMZXkAixS6HFLdEJrlt1Er8@200x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5301208"/>
            <a:ext cx="1384548" cy="13845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COMP1\Desktop\Новая папка (4)\depositphotos_10729495-stock-illustration-special-arrow-stickers-set-with.jpg"/>
          <p:cNvPicPr>
            <a:picLocks noChangeAspect="1" noChangeArrowheads="1"/>
          </p:cNvPicPr>
          <p:nvPr/>
        </p:nvPicPr>
        <p:blipFill>
          <a:blip r:embed="rId3" cstate="print"/>
          <a:srcRect l="6327" t="3691" r="6327" b="3691"/>
          <a:stretch>
            <a:fillRect/>
          </a:stretch>
        </p:blipFill>
        <p:spPr bwMode="auto">
          <a:xfrm>
            <a:off x="251520" y="692696"/>
            <a:ext cx="8640960" cy="59046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95736" y="764704"/>
            <a:ext cx="3816424" cy="1152128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2276872"/>
            <a:ext cx="3816424" cy="1224136"/>
          </a:xfrm>
          <a:prstGeom prst="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3861048"/>
            <a:ext cx="3816424" cy="11521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5373216"/>
            <a:ext cx="3816424" cy="11521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95736" y="620688"/>
            <a:ext cx="4104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переважних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чисел 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220486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вибір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оптимізація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параметричних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рядів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виробів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4077072"/>
            <a:ext cx="3242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уніфікація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виробів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95736" y="5229200"/>
            <a:ext cx="3960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комплексна та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випереджувальна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116632"/>
            <a:ext cx="7389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Методичн</a:t>
            </a: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pic>
        <p:nvPicPr>
          <p:cNvPr id="2053" name="Picture 5" descr="C:\Users\COMP1\Desktop\strelka-animatsionnaya-kartinka-010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260648"/>
            <a:ext cx="1728192" cy="288032"/>
          </a:xfrm>
          <a:prstGeom prst="rect">
            <a:avLst/>
          </a:prstGeom>
          <a:noFill/>
        </p:spPr>
      </p:pic>
      <p:pic>
        <p:nvPicPr>
          <p:cNvPr id="2058" name="Picture 10" descr="C:\Users\COMP1\Desktop\Новая папка (4)\set_8_b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2708920"/>
            <a:ext cx="215455" cy="215455"/>
          </a:xfrm>
          <a:prstGeom prst="rect">
            <a:avLst/>
          </a:prstGeom>
          <a:noFill/>
        </p:spPr>
      </p:pic>
      <p:pic>
        <p:nvPicPr>
          <p:cNvPr id="25" name="Picture 10" descr="C:\Users\COMP1\Desktop\Новая папка (4)\set_8_b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440" y="1268760"/>
            <a:ext cx="215455" cy="215455"/>
          </a:xfrm>
          <a:prstGeom prst="rect">
            <a:avLst/>
          </a:prstGeom>
          <a:noFill/>
        </p:spPr>
      </p:pic>
      <p:pic>
        <p:nvPicPr>
          <p:cNvPr id="26" name="Picture 10" descr="C:\Users\COMP1\Desktop\Новая папка (4)\set_8_b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4293096"/>
            <a:ext cx="215455" cy="215455"/>
          </a:xfrm>
          <a:prstGeom prst="rect">
            <a:avLst/>
          </a:prstGeom>
          <a:noFill/>
        </p:spPr>
      </p:pic>
      <p:pic>
        <p:nvPicPr>
          <p:cNvPr id="27" name="Picture 10" descr="C:\Users\COMP1\Desktop\Новая папка (4)\set_8_b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440" y="5805264"/>
            <a:ext cx="215455" cy="215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0_a6b46_150316e9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12" y="260648"/>
            <a:ext cx="8784976" cy="62401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застосування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переважних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чисел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полягає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використа-нні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певних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науково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обґрунтованих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рядів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чисел (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номіналів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при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виборі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номінальних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значень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проектуються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виготовляються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35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35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вибір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оптимізація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параметричних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рядів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виробів</a:t>
            </a:r>
            <a:r>
              <a:rPr kumimoji="0" lang="ru-RU" sz="235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перед-бачають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об'єктів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стандартизації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вибираються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до-вільно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визначаються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єдиними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правилами,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нормуються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ко-мплексом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35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35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уніфікація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полягає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виборі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оптимальної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кількості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раціональному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скороченні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числа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розмірів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об'єктів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однакового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близького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функціонального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призначення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35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35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комплексна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r>
              <a:rPr kumimoji="0" lang="ru-RU" sz="235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передбачає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розробку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ста-ндартів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визначають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оптимальні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взаємопов'язані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взаємоузго-джені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вимоги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самого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об'єкта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елементів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                               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яких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він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складається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яких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він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залежить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35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35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випереджувальна</a:t>
            </a:r>
            <a:r>
              <a:rPr kumimoji="0" lang="ru-RU" sz="235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стандартизація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полягає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    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ленні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підвищених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вимог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норм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відносно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досягнутого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35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рівня</a:t>
            </a:r>
            <a:r>
              <a:rPr kumimoji="0" lang="ru-RU" sz="235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35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C:\Users\COMP1\Desktop\zvezd0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157192"/>
            <a:ext cx="1152128" cy="1368152"/>
          </a:xfrm>
          <a:prstGeom prst="rect">
            <a:avLst/>
          </a:prstGeom>
          <a:noFill/>
        </p:spPr>
      </p:pic>
      <p:pic>
        <p:nvPicPr>
          <p:cNvPr id="7" name="Picture 2" descr="C:\Users\COMP1\Desktop\Новая папка (4)\rotor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216024" cy="216024"/>
          </a:xfrm>
          <a:prstGeom prst="rect">
            <a:avLst/>
          </a:prstGeom>
          <a:noFill/>
        </p:spPr>
      </p:pic>
      <p:pic>
        <p:nvPicPr>
          <p:cNvPr id="10" name="Picture 2" descr="C:\Users\COMP1\Desktop\Новая папка (4)\rotor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44824"/>
            <a:ext cx="216024" cy="216024"/>
          </a:xfrm>
          <a:prstGeom prst="rect">
            <a:avLst/>
          </a:prstGeom>
          <a:noFill/>
        </p:spPr>
      </p:pic>
      <p:pic>
        <p:nvPicPr>
          <p:cNvPr id="11" name="Picture 2" descr="C:\Users\COMP1\Desktop\Новая папка (4)\rotor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84984"/>
            <a:ext cx="216024" cy="216024"/>
          </a:xfrm>
          <a:prstGeom prst="rect">
            <a:avLst/>
          </a:prstGeom>
          <a:noFill/>
        </p:spPr>
      </p:pic>
      <p:pic>
        <p:nvPicPr>
          <p:cNvPr id="12" name="Picture 2" descr="C:\Users\COMP1\Desktop\Новая папка (4)\rotor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365104"/>
            <a:ext cx="216024" cy="216024"/>
          </a:xfrm>
          <a:prstGeom prst="rect">
            <a:avLst/>
          </a:prstGeom>
          <a:noFill/>
        </p:spPr>
      </p:pic>
      <p:pic>
        <p:nvPicPr>
          <p:cNvPr id="13" name="Picture 2" descr="C:\Users\COMP1\Desktop\Новая папка (4)\rotor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805264"/>
            <a:ext cx="216024" cy="216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810</Words>
  <Application>Microsoft Office PowerPoint</Application>
  <PresentationFormat>Экран (4:3)</PresentationFormat>
  <Paragraphs>117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COMP1</dc:creator>
  <cp:lastModifiedBy>user</cp:lastModifiedBy>
  <cp:revision>83</cp:revision>
  <dcterms:created xsi:type="dcterms:W3CDTF">2017-05-25T13:23:23Z</dcterms:created>
  <dcterms:modified xsi:type="dcterms:W3CDTF">2021-02-19T17:46:46Z</dcterms:modified>
</cp:coreProperties>
</file>