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76" r:id="rId15"/>
    <p:sldId id="275" r:id="rId16"/>
    <p:sldId id="269" r:id="rId17"/>
    <p:sldId id="277" r:id="rId18"/>
    <p:sldId id="270" r:id="rId19"/>
    <p:sldId id="278" r:id="rId20"/>
    <p:sldId id="271" r:id="rId21"/>
    <p:sldId id="279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40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6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530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6282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38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594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986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134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1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5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26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4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526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92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58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6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DC6C2-4CB8-4C44-832C-C0D98C57839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8FD87-0AB4-4A65-B1E8-568CC29C10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938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35" y="2022783"/>
            <a:ext cx="6026727" cy="4687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23178" y="580180"/>
            <a:ext cx="8338242" cy="1463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Основи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контролю якості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продукції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582" y="580180"/>
            <a:ext cx="1579418" cy="1423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8105662" y="5117252"/>
            <a:ext cx="3893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dirty="0" smtClean="0"/>
              <a:t>Тема 10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690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819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ІНСПЕКЦІЙНИЙ КОНТРОЛЬ</a:t>
            </a:r>
            <a:endParaRPr lang="ru-RU" sz="4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6693" y="21074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Інспекційний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 - </a:t>
            </a:r>
            <a:r>
              <a:rPr lang="ru-RU" b="1" dirty="0" err="1"/>
              <a:t>це</a:t>
            </a:r>
            <a:r>
              <a:rPr lang="ru-RU" b="1" dirty="0"/>
              <a:t> контроль </a:t>
            </a:r>
            <a:r>
              <a:rPr lang="ru-RU" b="1" dirty="0" err="1"/>
              <a:t>вже</a:t>
            </a:r>
            <a:r>
              <a:rPr lang="ru-RU" b="1" dirty="0"/>
              <a:t> </a:t>
            </a:r>
            <a:r>
              <a:rPr lang="ru-RU" b="1" dirty="0" err="1"/>
              <a:t>проконтрольованої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, з </a:t>
            </a:r>
            <a:r>
              <a:rPr lang="ru-RU" b="1" dirty="0" err="1"/>
              <a:t>якої</a:t>
            </a:r>
            <a:r>
              <a:rPr lang="ru-RU" b="1" dirty="0"/>
              <a:t> </a:t>
            </a:r>
            <a:r>
              <a:rPr lang="ru-RU" b="1" dirty="0" err="1"/>
              <a:t>виключений</a:t>
            </a:r>
            <a:r>
              <a:rPr lang="ru-RU" b="1" dirty="0"/>
              <a:t> </a:t>
            </a:r>
            <a:r>
              <a:rPr lang="ru-RU" b="1" dirty="0" err="1"/>
              <a:t>виявлений</a:t>
            </a:r>
            <a:r>
              <a:rPr lang="ru-RU" b="1" dirty="0"/>
              <a:t> </a:t>
            </a:r>
            <a:r>
              <a:rPr lang="ru-RU" b="1" dirty="0" err="1"/>
              <a:t>шлюб</a:t>
            </a:r>
            <a:r>
              <a:rPr lang="ru-RU" b="1" dirty="0"/>
              <a:t>.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здійснюють</a:t>
            </a:r>
            <a:r>
              <a:rPr lang="ru-RU" b="1" dirty="0"/>
              <a:t> при </a:t>
            </a:r>
            <a:r>
              <a:rPr lang="ru-RU" b="1" dirty="0" err="1"/>
              <a:t>необхідності</a:t>
            </a:r>
            <a:r>
              <a:rPr lang="ru-RU" b="1" dirty="0"/>
              <a:t> </a:t>
            </a:r>
            <a:r>
              <a:rPr lang="ru-RU" b="1" dirty="0" err="1"/>
              <a:t>перевірки</a:t>
            </a:r>
            <a:r>
              <a:rPr lang="ru-RU" b="1" dirty="0"/>
              <a:t> якості роботи ОТК </a:t>
            </a:r>
            <a:r>
              <a:rPr lang="ru-RU" b="1" dirty="0" err="1"/>
              <a:t>або</a:t>
            </a:r>
            <a:r>
              <a:rPr lang="ru-RU" b="1" dirty="0"/>
              <a:t> контрольного автомата. В </a:t>
            </a:r>
            <a:r>
              <a:rPr lang="ru-RU" b="1" dirty="0" err="1"/>
              <a:t>особливих</a:t>
            </a:r>
            <a:r>
              <a:rPr lang="ru-RU" b="1" dirty="0"/>
              <a:t> </a:t>
            </a:r>
            <a:r>
              <a:rPr lang="ru-RU" b="1" dirty="0" err="1"/>
              <a:t>випадках</a:t>
            </a:r>
            <a:r>
              <a:rPr lang="ru-RU" b="1" dirty="0"/>
              <a:t> </a:t>
            </a:r>
            <a:r>
              <a:rPr lang="ru-RU" b="1" dirty="0" err="1"/>
              <a:t>інспекційний</a:t>
            </a:r>
            <a:r>
              <a:rPr lang="ru-RU" b="1" dirty="0"/>
              <a:t> контроль </a:t>
            </a:r>
            <a:r>
              <a:rPr lang="ru-RU" b="1" dirty="0" err="1"/>
              <a:t>виконується</a:t>
            </a:r>
            <a:r>
              <a:rPr lang="ru-RU" b="1" dirty="0"/>
              <a:t> </a:t>
            </a:r>
            <a:r>
              <a:rPr lang="ru-RU" b="1" dirty="0" err="1"/>
              <a:t>представниками</a:t>
            </a:r>
            <a:r>
              <a:rPr lang="ru-RU" b="1" dirty="0"/>
              <a:t> </a:t>
            </a:r>
            <a:r>
              <a:rPr lang="ru-RU" b="1" dirty="0" err="1"/>
              <a:t>замовника</a:t>
            </a:r>
            <a:r>
              <a:rPr lang="ru-RU" b="1" dirty="0"/>
              <a:t> для </a:t>
            </a:r>
            <a:r>
              <a:rPr lang="ru-RU" b="1" dirty="0" err="1"/>
              <a:t>підвищення</a:t>
            </a:r>
            <a:r>
              <a:rPr lang="ru-RU" b="1" dirty="0"/>
              <a:t> </a:t>
            </a:r>
            <a:r>
              <a:rPr lang="ru-RU" b="1" dirty="0" err="1"/>
              <a:t>достовірності</a:t>
            </a:r>
            <a:r>
              <a:rPr lang="ru-RU" b="1" dirty="0"/>
              <a:t> </a:t>
            </a:r>
            <a:r>
              <a:rPr lang="ru-RU" b="1" dirty="0" err="1"/>
              <a:t>результатів</a:t>
            </a:r>
            <a:r>
              <a:rPr lang="ru-RU" b="1" dirty="0"/>
              <a:t> контролю </a:t>
            </a:r>
            <a:r>
              <a:rPr lang="ru-RU" b="1" dirty="0" err="1"/>
              <a:t>важливих</a:t>
            </a:r>
            <a:r>
              <a:rPr lang="ru-RU" b="1" dirty="0"/>
              <a:t> </a:t>
            </a:r>
            <a:r>
              <a:rPr lang="ru-RU" b="1" dirty="0" err="1"/>
              <a:t>видів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>
                <a:solidFill>
                  <a:srgbClr val="FFFF00"/>
                </a:solidFill>
              </a:rPr>
              <a:t>.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216713" y="513747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Летючий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носить </a:t>
            </a:r>
            <a:r>
              <a:rPr lang="ru-RU" dirty="0" err="1"/>
              <a:t>інспекційний</a:t>
            </a:r>
            <a:r>
              <a:rPr lang="ru-RU" dirty="0"/>
              <a:t> характер. </a:t>
            </a:r>
            <a:r>
              <a:rPr lang="ru-RU" dirty="0" err="1"/>
              <a:t>Завдяки</a:t>
            </a:r>
            <a:r>
              <a:rPr lang="ru-RU" dirty="0"/>
              <a:t> тому, що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раптово</a:t>
            </a:r>
            <a:r>
              <a:rPr lang="ru-RU" dirty="0"/>
              <a:t>, в </a:t>
            </a:r>
            <a:r>
              <a:rPr lang="ru-RU" dirty="0" err="1"/>
              <a:t>випадкові</a:t>
            </a:r>
            <a:r>
              <a:rPr lang="ru-RU" dirty="0"/>
              <a:t> </a:t>
            </a:r>
            <a:r>
              <a:rPr lang="ru-RU" dirty="0" err="1"/>
              <a:t>моменти</a:t>
            </a:r>
            <a:r>
              <a:rPr lang="ru-RU" dirty="0"/>
              <a:t> часу,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достовірними</a:t>
            </a:r>
            <a:r>
              <a:rPr lang="ru-RU" dirty="0"/>
              <a:t>..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98" y="2213520"/>
            <a:ext cx="4065949" cy="2701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3"/>
          <a:stretch/>
        </p:blipFill>
        <p:spPr>
          <a:xfrm>
            <a:off x="1271127" y="4692765"/>
            <a:ext cx="3055067" cy="196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31121" y="736295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АКТИВНИЙ И ПАСИВНИЙ КОНТРОЛЬ</a:t>
            </a: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6157" y="2056593"/>
            <a:ext cx="118811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Залежно</a:t>
            </a:r>
            <a:r>
              <a:rPr lang="ru-RU" dirty="0"/>
              <a:t> від характеру </a:t>
            </a:r>
            <a:r>
              <a:rPr lang="ru-RU" dirty="0" err="1"/>
              <a:t>прийнятих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активний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пасивний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dirty="0"/>
              <a:t>. При активному </a:t>
            </a:r>
            <a:r>
              <a:rPr lang="ru-RU" dirty="0" err="1"/>
              <a:t>контролі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поліпшення</a:t>
            </a:r>
            <a:r>
              <a:rPr lang="ru-RU" dirty="0"/>
              <a:t> якості </a:t>
            </a:r>
            <a:r>
              <a:rPr lang="ru-RU" dirty="0" err="1"/>
              <a:t>продукції</a:t>
            </a:r>
            <a:r>
              <a:rPr lang="ru-RU" dirty="0"/>
              <a:t>, а при </a:t>
            </a:r>
            <a:r>
              <a:rPr lang="ru-RU" dirty="0" err="1"/>
              <a:t>пасивному</a:t>
            </a:r>
            <a:r>
              <a:rPr lang="ru-RU" dirty="0"/>
              <a:t> </a:t>
            </a:r>
            <a:r>
              <a:rPr lang="ru-RU" dirty="0" err="1"/>
              <a:t>контролі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фіксується</a:t>
            </a:r>
            <a:r>
              <a:rPr lang="ru-RU" dirty="0"/>
              <a:t> </a:t>
            </a:r>
            <a:r>
              <a:rPr lang="ru-RU" dirty="0" smtClean="0"/>
              <a:t>дефект.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" y="3091463"/>
            <a:ext cx="5391709" cy="3594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632" y="3091463"/>
            <a:ext cx="5847736" cy="35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1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40327" y="719362"/>
            <a:ext cx="9753855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/>
              <a:t>КОНТРОЛЬ ЗА </a:t>
            </a:r>
            <a:r>
              <a:rPr lang="ru-RU" sz="3200" b="1" dirty="0" smtClean="0"/>
              <a:t>КІЛЬКІСНОЮ,ЯКІСНОЮ,АЛЬТЕРНАТИВНОЮ ОЗНАКАМИ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2798" y="2127062"/>
            <a:ext cx="117604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Залежно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від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контрольованого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параметра </a:t>
            </a:r>
            <a:r>
              <a:rPr lang="ru-RU" dirty="0" err="1"/>
              <a:t>розрізняють</a:t>
            </a:r>
            <a:r>
              <a:rPr lang="ru-RU" dirty="0"/>
              <a:t> контроль за </a:t>
            </a:r>
            <a:r>
              <a:rPr lang="ru-RU" dirty="0" err="1"/>
              <a:t>кількісною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, за </a:t>
            </a:r>
            <a:r>
              <a:rPr lang="ru-RU" dirty="0" err="1"/>
              <a:t>якісною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і за альтернативною </a:t>
            </a:r>
            <a:r>
              <a:rPr lang="ru-RU" dirty="0" err="1"/>
              <a:t>ознакою</a:t>
            </a:r>
            <a:r>
              <a:rPr lang="ru-RU" dirty="0"/>
              <a:t>.</a:t>
            </a:r>
          </a:p>
          <a:p>
            <a:r>
              <a:rPr lang="ru-RU" dirty="0"/>
              <a:t>При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виді</a:t>
            </a:r>
            <a:r>
              <a:rPr lang="ru-RU" dirty="0"/>
              <a:t> контролю </a:t>
            </a:r>
            <a:r>
              <a:rPr lang="ru-RU" dirty="0" err="1"/>
              <a:t>визначають</a:t>
            </a:r>
            <a:r>
              <a:rPr lang="ru-RU" dirty="0"/>
              <a:t> значення одного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параметрів</a:t>
            </a:r>
            <a:r>
              <a:rPr lang="ru-RU" dirty="0"/>
              <a:t>, а подальше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контрольовану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від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від </a:t>
            </a:r>
            <a:r>
              <a:rPr lang="ru-RU" dirty="0" err="1"/>
              <a:t>їх</a:t>
            </a:r>
            <a:r>
              <a:rPr lang="ru-RU" dirty="0"/>
              <a:t> порівняння з </a:t>
            </a:r>
            <a:r>
              <a:rPr lang="ru-RU" dirty="0" err="1"/>
              <a:t>контрольними</a:t>
            </a:r>
            <a:r>
              <a:rPr lang="ru-RU" dirty="0"/>
              <a:t> нормативами).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другому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виді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контролю </a:t>
            </a:r>
            <a:r>
              <a:rPr lang="ru-RU" dirty="0" err="1"/>
              <a:t>кожну</a:t>
            </a:r>
            <a:r>
              <a:rPr lang="ru-RU" dirty="0"/>
              <a:t> </a:t>
            </a:r>
            <a:r>
              <a:rPr lang="ru-RU" dirty="0" err="1"/>
              <a:t>перевірену</a:t>
            </a:r>
            <a:r>
              <a:rPr lang="ru-RU" dirty="0"/>
              <a:t> </a:t>
            </a:r>
            <a:r>
              <a:rPr lang="ru-RU" dirty="0" err="1"/>
              <a:t>одиницю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а подальше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контрольовану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від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кількостей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опинилися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групах</a:t>
            </a:r>
            <a:r>
              <a:rPr lang="ru-RU" dirty="0"/>
              <a:t>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Контроль за альтернативною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ознакою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є </a:t>
            </a:r>
            <a:r>
              <a:rPr lang="ru-RU" dirty="0" err="1"/>
              <a:t>окремим</a:t>
            </a:r>
            <a:r>
              <a:rPr lang="ru-RU" dirty="0"/>
              <a:t> </a:t>
            </a:r>
            <a:r>
              <a:rPr lang="ru-RU" dirty="0" err="1"/>
              <a:t>випадком</a:t>
            </a:r>
            <a:r>
              <a:rPr lang="ru-RU" dirty="0"/>
              <a:t>, коли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: </a:t>
            </a:r>
            <a:r>
              <a:rPr lang="ru-RU" dirty="0" err="1"/>
              <a:t>придатної</a:t>
            </a:r>
            <a:r>
              <a:rPr lang="ru-RU" dirty="0"/>
              <a:t> і </a:t>
            </a:r>
            <a:r>
              <a:rPr lang="ru-RU" dirty="0" err="1"/>
              <a:t>дефектної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контрольовану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приймається</a:t>
            </a:r>
            <a:r>
              <a:rPr lang="ru-RU" dirty="0"/>
              <a:t> в </a:t>
            </a:r>
            <a:r>
              <a:rPr lang="ru-RU" dirty="0" err="1"/>
              <a:t>залежності</a:t>
            </a:r>
            <a:r>
              <a:rPr lang="ru-RU" dirty="0"/>
              <a:t> від числа </a:t>
            </a:r>
            <a:r>
              <a:rPr lang="ru-RU" dirty="0" err="1"/>
              <a:t>виявлених</a:t>
            </a:r>
            <a:r>
              <a:rPr lang="ru-RU" dirty="0"/>
              <a:t> </a:t>
            </a:r>
            <a:r>
              <a:rPr lang="ru-RU" dirty="0" err="1"/>
              <a:t>дефектних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числа </a:t>
            </a:r>
            <a:r>
              <a:rPr lang="ru-RU" dirty="0" err="1"/>
              <a:t>дефектів</a:t>
            </a:r>
            <a:r>
              <a:rPr lang="ru-RU" dirty="0"/>
              <a:t>, що </a:t>
            </a:r>
            <a:r>
              <a:rPr lang="ru-RU" dirty="0" err="1"/>
              <a:t>припадають</a:t>
            </a:r>
            <a:r>
              <a:rPr lang="ru-RU" dirty="0"/>
              <a:t> на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Контроль за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кількісною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ознакою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контроль за </a:t>
            </a:r>
            <a:r>
              <a:rPr lang="ru-RU" dirty="0" err="1"/>
              <a:t>якісним</a:t>
            </a:r>
            <a:r>
              <a:rPr lang="ru-RU" dirty="0"/>
              <a:t> і альтернативному </a:t>
            </a:r>
            <a:r>
              <a:rPr lang="ru-RU" dirty="0" err="1"/>
              <a:t>ознаками</a:t>
            </a:r>
            <a:r>
              <a:rPr lang="ru-RU" dirty="0"/>
              <a:t>. Разом з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контроль за </a:t>
            </a:r>
            <a:r>
              <a:rPr lang="ru-RU" dirty="0" err="1"/>
              <a:t>кількісною</a:t>
            </a:r>
            <a:r>
              <a:rPr lang="ru-RU" dirty="0"/>
              <a:t> </a:t>
            </a:r>
            <a:r>
              <a:rPr lang="ru-RU" dirty="0" err="1"/>
              <a:t>ознакою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на два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контролю. Тому при </a:t>
            </a:r>
            <a:r>
              <a:rPr lang="ru-RU" dirty="0" err="1"/>
              <a:t>плануванні</a:t>
            </a:r>
            <a:r>
              <a:rPr lang="ru-RU" dirty="0"/>
              <a:t> і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технології</a:t>
            </a:r>
            <a:r>
              <a:rPr lang="ru-RU" dirty="0"/>
              <a:t> </a:t>
            </a:r>
            <a:r>
              <a:rPr lang="ru-RU" dirty="0" err="1"/>
              <a:t>контрольних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часто </a:t>
            </a:r>
            <a:r>
              <a:rPr lang="ru-RU" dirty="0" err="1"/>
              <a:t>віддають</a:t>
            </a:r>
            <a:r>
              <a:rPr lang="ru-RU" dirty="0"/>
              <a:t> </a:t>
            </a:r>
            <a:r>
              <a:rPr lang="ru-RU" dirty="0" err="1"/>
              <a:t>перевагу</a:t>
            </a:r>
            <a:r>
              <a:rPr lang="ru-RU" dirty="0"/>
              <a:t> контролю за альтернативною </a:t>
            </a:r>
            <a:r>
              <a:rPr lang="ru-RU" dirty="0" err="1"/>
              <a:t>ознакою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9206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32" y="2052160"/>
            <a:ext cx="78071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Вада</a:t>
            </a:r>
            <a:r>
              <a:rPr lang="ru-RU" dirty="0" smtClean="0"/>
              <a:t> - </a:t>
            </a:r>
            <a:r>
              <a:rPr lang="ru-RU" dirty="0" err="1"/>
              <a:t>продукція</a:t>
            </a:r>
            <a:r>
              <a:rPr lang="ru-RU" dirty="0"/>
              <a:t>, </a:t>
            </a:r>
            <a:r>
              <a:rPr lang="ru-RU" dirty="0" err="1"/>
              <a:t>непридатна</a:t>
            </a:r>
            <a:r>
              <a:rPr lang="ru-RU" dirty="0"/>
              <a:t> для </a:t>
            </a:r>
            <a:r>
              <a:rPr lang="ru-RU" dirty="0" err="1"/>
              <a:t>задоволення</a:t>
            </a:r>
            <a:r>
              <a:rPr lang="ru-RU" dirty="0"/>
              <a:t> потреби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призначення</a:t>
            </a:r>
            <a:r>
              <a:rPr lang="ru-RU" dirty="0"/>
              <a:t>. </a:t>
            </a:r>
            <a:r>
              <a:rPr lang="ru-RU" dirty="0" err="1"/>
              <a:t>Критерієм</a:t>
            </a:r>
            <a:r>
              <a:rPr lang="ru-RU" dirty="0"/>
              <a:t> вади є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дефектів</a:t>
            </a:r>
            <a:r>
              <a:rPr lang="ru-RU" dirty="0"/>
              <a:t> - </a:t>
            </a:r>
            <a:r>
              <a:rPr lang="ru-RU" dirty="0" err="1"/>
              <a:t>неприпустимих</a:t>
            </a:r>
            <a:r>
              <a:rPr lang="ru-RU" dirty="0"/>
              <a:t> </a:t>
            </a:r>
            <a:r>
              <a:rPr lang="ru-RU" dirty="0" err="1"/>
              <a:t>відхилень</a:t>
            </a:r>
            <a:r>
              <a:rPr lang="ru-RU" dirty="0"/>
              <a:t> </a:t>
            </a:r>
            <a:r>
              <a:rPr lang="ru-RU" dirty="0" err="1"/>
              <a:t>властивостей</a:t>
            </a:r>
            <a:r>
              <a:rPr lang="ru-RU" dirty="0"/>
              <a:t> (</a:t>
            </a:r>
            <a:r>
              <a:rPr lang="ru-RU" dirty="0" err="1"/>
              <a:t>параметрів</a:t>
            </a:r>
            <a:r>
              <a:rPr lang="ru-RU" dirty="0"/>
              <a:t>) </a:t>
            </a:r>
            <a:r>
              <a:rPr lang="ru-RU" dirty="0" err="1"/>
              <a:t>продукції</a:t>
            </a:r>
            <a:r>
              <a:rPr lang="ru-RU" dirty="0"/>
              <a:t> від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нормативної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. Забракована </a:t>
            </a:r>
            <a:r>
              <a:rPr lang="ru-RU" dirty="0" err="1"/>
              <a:t>продукція</a:t>
            </a:r>
            <a:r>
              <a:rPr lang="ru-RU" dirty="0"/>
              <a:t> не має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споживної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товаром. Для </a:t>
            </a:r>
            <a:r>
              <a:rPr lang="ru-RU" dirty="0" err="1"/>
              <a:t>суспільства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непоправні</a:t>
            </a:r>
            <a:r>
              <a:rPr lang="ru-RU" dirty="0"/>
              <a:t> </a:t>
            </a:r>
            <a:r>
              <a:rPr lang="ru-RU" dirty="0" err="1"/>
              <a:t>втрати</a:t>
            </a:r>
            <a:r>
              <a:rPr lang="ru-RU" dirty="0"/>
              <a:t> </a:t>
            </a:r>
            <a:r>
              <a:rPr lang="ru-RU" dirty="0" err="1"/>
              <a:t>живої</a:t>
            </a:r>
            <a:r>
              <a:rPr lang="ru-RU" dirty="0"/>
              <a:t> і </a:t>
            </a:r>
            <a:r>
              <a:rPr lang="ru-RU" dirty="0" err="1"/>
              <a:t>матеріалізованої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для </a:t>
            </a:r>
            <a:r>
              <a:rPr lang="ru-RU" dirty="0" err="1"/>
              <a:t>підприємства</a:t>
            </a:r>
            <a:r>
              <a:rPr lang="ru-RU" dirty="0"/>
              <a:t> -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доходу, </a:t>
            </a:r>
            <a:r>
              <a:rPr lang="ru-RU" dirty="0" err="1"/>
              <a:t>прибутку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64046" y="4272677"/>
            <a:ext cx="90293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Причина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вади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/>
              <a:t>- </a:t>
            </a:r>
            <a:r>
              <a:rPr lang="ru-RU" dirty="0" err="1"/>
              <a:t>це</a:t>
            </a:r>
            <a:r>
              <a:rPr lang="ru-RU" dirty="0"/>
              <a:t> перш за все </a:t>
            </a:r>
            <a:r>
              <a:rPr lang="ru-RU" dirty="0" err="1"/>
              <a:t>недобросовісна</a:t>
            </a:r>
            <a:r>
              <a:rPr lang="ru-RU" dirty="0"/>
              <a:t> </a:t>
            </a:r>
            <a:r>
              <a:rPr lang="ru-RU" dirty="0" err="1"/>
              <a:t>праця</a:t>
            </a:r>
            <a:r>
              <a:rPr lang="ru-RU" dirty="0"/>
              <a:t>. Вада </a:t>
            </a:r>
            <a:r>
              <a:rPr lang="ru-RU" dirty="0" err="1"/>
              <a:t>виникає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нормативних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помилок</a:t>
            </a:r>
            <a:r>
              <a:rPr lang="ru-RU" dirty="0"/>
              <a:t> </a:t>
            </a:r>
            <a:r>
              <a:rPr lang="ru-RU" dirty="0" err="1"/>
              <a:t>конструкторів</a:t>
            </a:r>
            <a:r>
              <a:rPr lang="ru-RU" dirty="0"/>
              <a:t> і </a:t>
            </a:r>
            <a:r>
              <a:rPr lang="ru-RU" dirty="0" err="1"/>
              <a:t>технологів</a:t>
            </a:r>
            <a:r>
              <a:rPr lang="ru-RU" dirty="0"/>
              <a:t>, </a:t>
            </a:r>
            <a:r>
              <a:rPr lang="ru-RU" dirty="0" err="1"/>
              <a:t>некомпетентних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адміністраторів</a:t>
            </a:r>
            <a:r>
              <a:rPr lang="ru-RU" dirty="0"/>
              <a:t>,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технологічної</a:t>
            </a:r>
            <a:r>
              <a:rPr lang="ru-RU" dirty="0"/>
              <a:t> та </a:t>
            </a:r>
            <a:r>
              <a:rPr lang="ru-RU" dirty="0" err="1"/>
              <a:t>виробничої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, </a:t>
            </a:r>
            <a:r>
              <a:rPr lang="ru-RU" dirty="0" err="1"/>
              <a:t>незадовільнийвиконання</a:t>
            </a:r>
            <a:r>
              <a:rPr lang="ru-RU" dirty="0"/>
              <a:t> </a:t>
            </a:r>
            <a:r>
              <a:rPr lang="ru-RU" dirty="0" err="1"/>
              <a:t>контрольних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Неякісний</a:t>
            </a:r>
            <a:r>
              <a:rPr lang="ru-RU" dirty="0"/>
              <a:t> </a:t>
            </a:r>
            <a:r>
              <a:rPr lang="ru-RU" dirty="0" err="1"/>
              <a:t>працю</a:t>
            </a:r>
            <a:r>
              <a:rPr lang="ru-RU" dirty="0"/>
              <a:t> одного </a:t>
            </a:r>
            <a:r>
              <a:rPr lang="ru-RU" dirty="0" err="1"/>
              <a:t>працівника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марним</a:t>
            </a:r>
            <a:r>
              <a:rPr lang="ru-RU" dirty="0"/>
              <a:t> </a:t>
            </a:r>
            <a:r>
              <a:rPr lang="ru-RU" dirty="0" err="1"/>
              <a:t>працю</a:t>
            </a:r>
            <a:r>
              <a:rPr lang="ru-RU" dirty="0"/>
              <a:t> </a:t>
            </a:r>
            <a:r>
              <a:rPr lang="ru-RU" dirty="0" err="1"/>
              <a:t>цілих</a:t>
            </a:r>
            <a:r>
              <a:rPr lang="ru-RU" dirty="0"/>
              <a:t> </a:t>
            </a:r>
            <a:r>
              <a:rPr lang="ru-RU" dirty="0" err="1"/>
              <a:t>колективів</a:t>
            </a:r>
            <a:r>
              <a:rPr lang="ru-RU" dirty="0"/>
              <a:t>, </a:t>
            </a:r>
            <a:r>
              <a:rPr lang="ru-RU" dirty="0" err="1"/>
              <a:t>знищити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. </a:t>
            </a:r>
            <a:r>
              <a:rPr lang="ru-RU" dirty="0" err="1"/>
              <a:t>Звідси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вади є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культури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кваліфікації</a:t>
            </a:r>
            <a:r>
              <a:rPr lang="ru-RU" dirty="0"/>
              <a:t> та </a:t>
            </a:r>
            <a:r>
              <a:rPr lang="ru-RU" dirty="0" err="1"/>
              <a:t>особистої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</a:t>
            </a:r>
            <a:r>
              <a:rPr lang="ru-RU" dirty="0" err="1"/>
              <a:t>виконавців</a:t>
            </a:r>
            <a:r>
              <a:rPr lang="ru-RU" dirty="0"/>
              <a:t> за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роботи.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ВАДА</a:t>
            </a:r>
            <a:endParaRPr lang="ru-RU" sz="4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820" y="2149385"/>
            <a:ext cx="3080774" cy="20564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32" y="4394805"/>
            <a:ext cx="3194244" cy="227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25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ВАДА</a:t>
            </a:r>
            <a:endParaRPr lang="ru-RU" sz="4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484" y="2100907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Різновидом</a:t>
            </a:r>
            <a:r>
              <a:rPr lang="ru-RU" dirty="0"/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вади </a:t>
            </a:r>
            <a:r>
              <a:rPr lang="ru-RU" dirty="0"/>
              <a:t>з </a:t>
            </a:r>
            <a:r>
              <a:rPr lang="ru-RU" dirty="0" err="1"/>
              <a:t>непереборними</a:t>
            </a:r>
            <a:r>
              <a:rPr lang="ru-RU" dirty="0"/>
              <a:t> </a:t>
            </a:r>
            <a:r>
              <a:rPr lang="ru-RU" dirty="0" err="1"/>
              <a:t>значними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критичними</a:t>
            </a:r>
            <a:r>
              <a:rPr lang="ru-RU" dirty="0"/>
              <a:t> дефектами є </a:t>
            </a:r>
            <a:r>
              <a:rPr lang="ru-RU" dirty="0" err="1"/>
              <a:t>відходи</a:t>
            </a:r>
            <a:r>
              <a:rPr lang="ru-RU" dirty="0"/>
              <a:t>. </a:t>
            </a:r>
            <a:r>
              <a:rPr lang="ru-RU" dirty="0" err="1"/>
              <a:t>Відходи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значними</a:t>
            </a:r>
            <a:r>
              <a:rPr lang="ru-RU" dirty="0"/>
              <a:t> </a:t>
            </a:r>
            <a:r>
              <a:rPr lang="ru-RU" dirty="0" err="1"/>
              <a:t>невідповідностями</a:t>
            </a:r>
            <a:r>
              <a:rPr lang="ru-RU" dirty="0"/>
              <a:t>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відносяться</a:t>
            </a:r>
            <a:r>
              <a:rPr lang="ru-RU" dirty="0"/>
              <a:t> до </a:t>
            </a:r>
            <a:r>
              <a:rPr lang="ru-RU" dirty="0" err="1"/>
              <a:t>ліквідних</a:t>
            </a:r>
            <a:r>
              <a:rPr lang="ru-RU" dirty="0"/>
              <a:t>, а з </a:t>
            </a:r>
            <a:r>
              <a:rPr lang="ru-RU" dirty="0" err="1"/>
              <a:t>критичними</a:t>
            </a:r>
            <a:r>
              <a:rPr lang="ru-RU" dirty="0"/>
              <a:t> - до </a:t>
            </a:r>
            <a:r>
              <a:rPr lang="ru-RU" dirty="0" err="1"/>
              <a:t>неліквідним</a:t>
            </a:r>
            <a:r>
              <a:rPr lang="ru-RU" dirty="0"/>
              <a:t>. Прикладом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ліквідних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відходів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служити</a:t>
            </a:r>
            <a:r>
              <a:rPr lang="ru-RU" dirty="0"/>
              <a:t> </a:t>
            </a:r>
            <a:r>
              <a:rPr lang="ru-RU" dirty="0" err="1"/>
              <a:t>кістки</a:t>
            </a:r>
            <a:r>
              <a:rPr lang="ru-RU" dirty="0"/>
              <a:t> і шкура </a:t>
            </a:r>
            <a:r>
              <a:rPr lang="ru-RU" dirty="0" err="1"/>
              <a:t>м'ясокопченостей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окислів</a:t>
            </a:r>
            <a:r>
              <a:rPr lang="ru-RU" dirty="0"/>
              <a:t> </a:t>
            </a:r>
            <a:r>
              <a:rPr lang="ru-RU" dirty="0" err="1"/>
              <a:t>поверхневий</a:t>
            </a:r>
            <a:r>
              <a:rPr lang="ru-RU" dirty="0"/>
              <a:t> шар жиру (</a:t>
            </a:r>
            <a:r>
              <a:rPr lang="ru-RU" dirty="0" err="1"/>
              <a:t>штафф</a:t>
            </a:r>
            <a:r>
              <a:rPr lang="ru-RU" dirty="0"/>
              <a:t>) у вершкового масла,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використані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за </a:t>
            </a:r>
            <a:r>
              <a:rPr lang="ru-RU" dirty="0" err="1"/>
              <a:t>зниженими</a:t>
            </a:r>
            <a:r>
              <a:rPr lang="ru-RU" dirty="0"/>
              <a:t> </a:t>
            </a:r>
            <a:r>
              <a:rPr lang="ru-RU" dirty="0" err="1"/>
              <a:t>цінами</a:t>
            </a:r>
            <a:r>
              <a:rPr lang="ru-RU" dirty="0"/>
              <a:t> (</a:t>
            </a:r>
            <a:r>
              <a:rPr lang="ru-RU" dirty="0" err="1"/>
              <a:t>кістки</a:t>
            </a:r>
            <a:r>
              <a:rPr lang="ru-RU" dirty="0"/>
              <a:t>, </a:t>
            </a:r>
            <a:r>
              <a:rPr lang="ru-RU" dirty="0" err="1"/>
              <a:t>шкіра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термічної</a:t>
            </a:r>
            <a:r>
              <a:rPr lang="ru-RU" dirty="0"/>
              <a:t> об-</a:t>
            </a:r>
            <a:r>
              <a:rPr lang="ru-RU" dirty="0" err="1"/>
              <a:t>ництва</a:t>
            </a:r>
            <a:r>
              <a:rPr lang="ru-RU" dirty="0"/>
              <a:t> (</a:t>
            </a:r>
            <a:r>
              <a:rPr lang="ru-RU" dirty="0" err="1"/>
              <a:t>вершкове</a:t>
            </a:r>
            <a:r>
              <a:rPr lang="ru-RU" dirty="0"/>
              <a:t> масло). До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неліквідним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відходів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/>
              <a:t>відносяться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ко-</a:t>
            </a:r>
            <a:r>
              <a:rPr lang="ru-RU" dirty="0" err="1"/>
              <a:t>торие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використані</a:t>
            </a:r>
            <a:r>
              <a:rPr lang="ru-RU" dirty="0"/>
              <a:t> за </a:t>
            </a:r>
            <a:r>
              <a:rPr lang="ru-RU" dirty="0" err="1"/>
              <a:t>призначенням</a:t>
            </a:r>
            <a:r>
              <a:rPr lang="ru-RU" dirty="0"/>
              <a:t> через </a:t>
            </a:r>
            <a:r>
              <a:rPr lang="ru-RU" dirty="0" err="1"/>
              <a:t>невідповідність</a:t>
            </a:r>
            <a:r>
              <a:rPr lang="ru-RU" dirty="0"/>
              <a:t> за </a:t>
            </a:r>
            <a:r>
              <a:rPr lang="ru-RU" dirty="0" err="1"/>
              <a:t>показниками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товари</a:t>
            </a:r>
            <a:r>
              <a:rPr lang="ru-RU" dirty="0"/>
              <a:t> з биоповреждения (</a:t>
            </a:r>
            <a:r>
              <a:rPr lang="ru-RU" dirty="0" err="1"/>
              <a:t>загнити-шие</a:t>
            </a:r>
            <a:r>
              <a:rPr lang="ru-RU" dirty="0"/>
              <a:t>, </a:t>
            </a:r>
            <a:r>
              <a:rPr lang="ru-RU" dirty="0" err="1"/>
              <a:t>плісняві</a:t>
            </a:r>
            <a:r>
              <a:rPr lang="ru-RU" dirty="0"/>
              <a:t>, </a:t>
            </a:r>
            <a:r>
              <a:rPr lang="ru-RU" dirty="0" err="1"/>
              <a:t>пошкоджені</a:t>
            </a:r>
            <a:r>
              <a:rPr lang="ru-RU" dirty="0"/>
              <a:t> </a:t>
            </a:r>
            <a:r>
              <a:rPr lang="ru-RU" dirty="0" err="1"/>
              <a:t>гризунами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.).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26" y="2212258"/>
            <a:ext cx="5797112" cy="441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670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211" y="207488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можуть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виявлені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при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виробництві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вихідному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контролі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її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якості, на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стадії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випробувань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і в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процесі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експлуатації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 За характером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дефекти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можуть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виправними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невиправними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Виправлення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дефектів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веде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подорожчання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вартості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всієї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, що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випускається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або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окремих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її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партій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Невиправний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брак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прямим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економічним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збитком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втратами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праці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матеріально-технічних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ресурсів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17537" y="48061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Поява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дефектів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на будь-якій </a:t>
            </a:r>
            <a:r>
              <a:rPr lang="ru-RU" dirty="0" err="1"/>
              <a:t>стадії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негайного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і причин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з метою оперативного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дефектної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визначення</a:t>
            </a:r>
            <a:r>
              <a:rPr lang="ru-RU" dirty="0"/>
              <a:t> способу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 від браку і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причини.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ДЕФЕКТИ</a:t>
            </a:r>
            <a:endParaRPr lang="ru-RU" sz="4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0"/>
          <a:stretch/>
        </p:blipFill>
        <p:spPr>
          <a:xfrm>
            <a:off x="7140873" y="2074887"/>
            <a:ext cx="3438638" cy="2662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937" y="4937208"/>
            <a:ext cx="2822875" cy="189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ДЕФЕКТЫ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91200" y="276176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Критичні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невідповідності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товарів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встановленим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вимогам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можуть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завдати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шкоди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життю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здоров'ю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майну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споживачів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навколишньому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середовищу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критичними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дефектами не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недоцільно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використовувати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призначенням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Наприклад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загнили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яблука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використовувати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їжу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промпереработку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як вони містять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шкідливі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організму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речовини (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мікотоксини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що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володіють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канцерогенну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мутагенну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дію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Навіть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якщо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менше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половини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м'якоті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плоду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загнила,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відділення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здорових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тканин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вимагає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таких великих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обробка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невигідна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3794" y="2300095"/>
            <a:ext cx="5427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дефекти</a:t>
            </a:r>
            <a:r>
              <a:rPr lang="ru-RU" dirty="0"/>
              <a:t> за </a:t>
            </a:r>
            <a:r>
              <a:rPr lang="ru-RU" dirty="0" err="1"/>
              <a:t>ступенем</a:t>
            </a:r>
            <a:r>
              <a:rPr lang="ru-RU" dirty="0"/>
              <a:t> </a:t>
            </a:r>
            <a:r>
              <a:rPr lang="ru-RU" dirty="0" err="1"/>
              <a:t>значущості</a:t>
            </a:r>
            <a:r>
              <a:rPr lang="ru-RU" dirty="0"/>
              <a:t>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критичні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значні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і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малозначні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5" y="3216877"/>
            <a:ext cx="4742017" cy="336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01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ДЕФЕКТИ</a:t>
            </a:r>
            <a:endParaRPr lang="ru-RU" sz="4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99768" y="2062038"/>
            <a:ext cx="37782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– </a:t>
            </a:r>
            <a:r>
              <a:rPr lang="ru-RU" dirty="0" err="1"/>
              <a:t>невідповідності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суттєво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використання</a:t>
            </a:r>
            <a:r>
              <a:rPr lang="ru-RU" dirty="0"/>
              <a:t> за </a:t>
            </a:r>
            <a:r>
              <a:rPr lang="ru-RU" dirty="0" err="1"/>
              <a:t>призначенням</a:t>
            </a:r>
            <a:r>
              <a:rPr lang="ru-RU" dirty="0"/>
              <a:t> і </a:t>
            </a:r>
            <a:r>
              <a:rPr lang="ru-RU" dirty="0" err="1"/>
              <a:t>надійність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але не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безпеку</a:t>
            </a:r>
            <a:r>
              <a:rPr lang="ru-RU" dirty="0"/>
              <a:t> для </a:t>
            </a:r>
            <a:r>
              <a:rPr lang="ru-RU" dirty="0" err="1"/>
              <a:t>споживача</a:t>
            </a:r>
            <a:r>
              <a:rPr lang="ru-RU" dirty="0"/>
              <a:t> і /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/>
              <a:t>. Так, </a:t>
            </a:r>
            <a:r>
              <a:rPr lang="ru-RU" dirty="0" err="1"/>
              <a:t>забиті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, проколи, </a:t>
            </a:r>
            <a:r>
              <a:rPr lang="ru-RU" dirty="0" err="1"/>
              <a:t>пошкодження</a:t>
            </a:r>
            <a:r>
              <a:rPr lang="ru-RU" dirty="0"/>
              <a:t> </a:t>
            </a:r>
            <a:r>
              <a:rPr lang="ru-RU" dirty="0" err="1"/>
              <a:t>шкідниками</a:t>
            </a:r>
            <a:r>
              <a:rPr lang="ru-RU" dirty="0"/>
              <a:t> </a:t>
            </a:r>
            <a:r>
              <a:rPr lang="ru-RU" dirty="0" err="1"/>
              <a:t>погіршують</a:t>
            </a:r>
            <a:r>
              <a:rPr lang="ru-RU" dirty="0"/>
              <a:t>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, </a:t>
            </a:r>
            <a:r>
              <a:rPr lang="ru-RU" dirty="0" err="1"/>
              <a:t>знижують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їстівної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і </a:t>
            </a:r>
            <a:r>
              <a:rPr lang="ru-RU" dirty="0" err="1"/>
              <a:t>збереженість</a:t>
            </a:r>
            <a:r>
              <a:rPr lang="ru-RU" dirty="0"/>
              <a:t> </a:t>
            </a:r>
            <a:r>
              <a:rPr lang="ru-RU" dirty="0" err="1"/>
              <a:t>яблук</a:t>
            </a:r>
            <a:r>
              <a:rPr lang="ru-RU" dirty="0"/>
              <a:t>, але плоди все-таки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використані</a:t>
            </a:r>
            <a:r>
              <a:rPr lang="ru-RU" dirty="0"/>
              <a:t> за </a:t>
            </a:r>
            <a:r>
              <a:rPr lang="ru-RU" dirty="0" err="1"/>
              <a:t>призначенням</a:t>
            </a:r>
            <a:r>
              <a:rPr lang="ru-RU" dirty="0"/>
              <a:t> (в </a:t>
            </a:r>
            <a:r>
              <a:rPr lang="ru-RU" dirty="0" err="1"/>
              <a:t>свіжому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і на </a:t>
            </a:r>
            <a:r>
              <a:rPr lang="ru-RU" dirty="0" err="1"/>
              <a:t>промпереработку</a:t>
            </a:r>
            <a:r>
              <a:rPr lang="ru-RU" dirty="0"/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11" y="2164326"/>
            <a:ext cx="6760660" cy="431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74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ДЕФЕКТИ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6749" y="2128202"/>
            <a:ext cx="29103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Малозначні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/>
              <a:t>– </a:t>
            </a:r>
            <a:r>
              <a:rPr lang="ru-RU" sz="2000" dirty="0" err="1"/>
              <a:t>невідповідності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не </a:t>
            </a:r>
            <a:r>
              <a:rPr lang="ru-RU" sz="2000" dirty="0" err="1"/>
              <a:t>роблять</a:t>
            </a:r>
            <a:r>
              <a:rPr lang="ru-RU" sz="2000" dirty="0"/>
              <a:t> </a:t>
            </a:r>
            <a:r>
              <a:rPr lang="ru-RU" sz="2000" dirty="0" err="1"/>
              <a:t>істотного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</a:t>
            </a:r>
            <a:r>
              <a:rPr lang="ru-RU" sz="2000" dirty="0" err="1"/>
              <a:t>споживчі</a:t>
            </a:r>
            <a:r>
              <a:rPr lang="ru-RU" sz="2000" dirty="0"/>
              <a:t> </a:t>
            </a:r>
            <a:r>
              <a:rPr lang="ru-RU" sz="2000" dirty="0" err="1"/>
              <a:t>властивості</a:t>
            </a:r>
            <a:r>
              <a:rPr lang="ru-RU" sz="2000" dirty="0"/>
              <a:t> </a:t>
            </a:r>
            <a:r>
              <a:rPr lang="ru-RU" sz="2000" dirty="0" err="1"/>
              <a:t>товарів</a:t>
            </a:r>
            <a:r>
              <a:rPr lang="ru-RU" sz="2000" dirty="0"/>
              <a:t>, в першу </a:t>
            </a:r>
            <a:r>
              <a:rPr lang="ru-RU" sz="2000" dirty="0" err="1"/>
              <a:t>чергу</a:t>
            </a:r>
            <a:r>
              <a:rPr lang="ru-RU" sz="2000" dirty="0"/>
              <a:t>, на </a:t>
            </a:r>
            <a:r>
              <a:rPr lang="ru-RU" sz="2000" dirty="0" err="1"/>
              <a:t>призначення</a:t>
            </a:r>
            <a:r>
              <a:rPr lang="ru-RU" sz="2000" dirty="0"/>
              <a:t>, </a:t>
            </a:r>
            <a:r>
              <a:rPr lang="ru-RU" sz="2000" dirty="0" err="1"/>
              <a:t>надійність</a:t>
            </a:r>
            <a:r>
              <a:rPr lang="ru-RU" sz="2000" dirty="0"/>
              <a:t> і </a:t>
            </a:r>
            <a:r>
              <a:rPr lang="ru-RU" sz="2000" dirty="0" err="1"/>
              <a:t>безпеку</a:t>
            </a:r>
            <a:r>
              <a:rPr lang="ru-RU" sz="2000" dirty="0"/>
              <a:t>. Так, при </a:t>
            </a:r>
            <a:r>
              <a:rPr lang="ru-RU" sz="2000" dirty="0" err="1"/>
              <a:t>оцінці</a:t>
            </a:r>
            <a:r>
              <a:rPr lang="ru-RU" sz="2000" dirty="0"/>
              <a:t> якості </a:t>
            </a:r>
            <a:r>
              <a:rPr lang="ru-RU" sz="2000" dirty="0" err="1"/>
              <a:t>яблук</a:t>
            </a:r>
            <a:r>
              <a:rPr lang="ru-RU" sz="2000" dirty="0"/>
              <a:t> до </a:t>
            </a:r>
            <a:r>
              <a:rPr lang="ru-RU" sz="2000" dirty="0" err="1"/>
              <a:t>малозначних</a:t>
            </a:r>
            <a:r>
              <a:rPr lang="ru-RU" sz="2000" dirty="0"/>
              <a:t> </a:t>
            </a:r>
            <a:r>
              <a:rPr lang="ru-RU" sz="2000" dirty="0" err="1"/>
              <a:t>дефектів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віднесені</a:t>
            </a:r>
            <a:r>
              <a:rPr lang="ru-RU" sz="2000" dirty="0"/>
              <a:t> </a:t>
            </a:r>
            <a:r>
              <a:rPr lang="ru-RU" sz="2000" dirty="0" err="1"/>
              <a:t>невеликі</a:t>
            </a:r>
            <a:r>
              <a:rPr lang="ru-RU" sz="2000" dirty="0"/>
              <a:t> </a:t>
            </a:r>
            <a:r>
              <a:rPr lang="ru-RU" sz="2000" dirty="0" err="1"/>
              <a:t>відхилення</a:t>
            </a:r>
            <a:r>
              <a:rPr lang="ru-RU" sz="2000" dirty="0"/>
              <a:t> від </a:t>
            </a:r>
            <a:r>
              <a:rPr lang="ru-RU" sz="2000" dirty="0" err="1"/>
              <a:t>форми</a:t>
            </a:r>
            <a:r>
              <a:rPr lang="ru-RU" sz="2000" dirty="0"/>
              <a:t>, </a:t>
            </a:r>
            <a:r>
              <a:rPr lang="ru-RU" sz="2000" dirty="0" err="1"/>
              <a:t>розміру</a:t>
            </a:r>
            <a:r>
              <a:rPr lang="ru-RU" sz="2000" dirty="0"/>
              <a:t>, забарвлення.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65" y="2211286"/>
            <a:ext cx="6960931" cy="435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34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/>
              <a:t>ДЕФЕКТИ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5470" y="2168378"/>
            <a:ext cx="70988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Залежно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наявності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підрозділяються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явні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приховані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для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виявлення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передбачені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застосування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недоцільно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64360" y="2168378"/>
            <a:ext cx="460149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Наприклад</a:t>
            </a:r>
            <a:r>
              <a:rPr lang="ru-RU" dirty="0" smtClean="0"/>
              <a:t>, до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явних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дефектів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/>
              <a:t>консервів</a:t>
            </a:r>
            <a:r>
              <a:rPr lang="ru-RU" dirty="0"/>
              <a:t> </a:t>
            </a:r>
            <a:r>
              <a:rPr lang="ru-RU" dirty="0" err="1"/>
              <a:t>відноситься</a:t>
            </a:r>
            <a:r>
              <a:rPr lang="ru-RU" dirty="0"/>
              <a:t> бомбаж в </a:t>
            </a:r>
            <a:r>
              <a:rPr lang="ru-RU" dirty="0" err="1"/>
              <a:t>стадії</a:t>
            </a:r>
            <a:r>
              <a:rPr lang="ru-RU" dirty="0"/>
              <a:t> </a:t>
            </a:r>
            <a:r>
              <a:rPr lang="ru-RU" dirty="0" err="1"/>
              <a:t>здуття</a:t>
            </a:r>
            <a:r>
              <a:rPr lang="ru-RU" dirty="0"/>
              <a:t> банки,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візуальним</a:t>
            </a:r>
            <a:r>
              <a:rPr lang="ru-RU" dirty="0"/>
              <a:t> </a:t>
            </a:r>
            <a:r>
              <a:rPr lang="ru-RU" dirty="0" err="1"/>
              <a:t>оглядом</a:t>
            </a:r>
            <a:r>
              <a:rPr lang="ru-RU" dirty="0"/>
              <a:t>. </a:t>
            </a:r>
            <a:r>
              <a:rPr lang="ru-RU" dirty="0" err="1"/>
              <a:t>Початкові</a:t>
            </a:r>
            <a:r>
              <a:rPr lang="ru-RU" dirty="0"/>
              <a:t> </a:t>
            </a:r>
            <a:r>
              <a:rPr lang="ru-RU" dirty="0" err="1"/>
              <a:t>стадії</a:t>
            </a:r>
            <a:r>
              <a:rPr lang="ru-RU" dirty="0"/>
              <a:t> бомбажа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виявити</a:t>
            </a:r>
            <a:r>
              <a:rPr lang="ru-RU" dirty="0"/>
              <a:t> </a:t>
            </a:r>
            <a:r>
              <a:rPr lang="ru-RU" dirty="0" err="1"/>
              <a:t>візуально</a:t>
            </a:r>
            <a:r>
              <a:rPr lang="ru-RU" dirty="0"/>
              <a:t>. Для цього </a:t>
            </a:r>
            <a:r>
              <a:rPr lang="ru-RU" dirty="0" err="1"/>
              <a:t>необхідний</a:t>
            </a:r>
            <a:r>
              <a:rPr lang="ru-RU" dirty="0"/>
              <a:t> </a:t>
            </a:r>
            <a:r>
              <a:rPr lang="ru-RU" dirty="0" err="1"/>
              <a:t>мікро-біологічний</a:t>
            </a:r>
            <a:r>
              <a:rPr lang="ru-RU" dirty="0"/>
              <a:t> контроль, для чого банки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розкривати</a:t>
            </a:r>
            <a:r>
              <a:rPr lang="ru-RU" dirty="0"/>
              <a:t>. При </a:t>
            </a:r>
            <a:r>
              <a:rPr lang="ru-RU" dirty="0" err="1"/>
              <a:t>вибірковому</a:t>
            </a:r>
            <a:r>
              <a:rPr lang="ru-RU" dirty="0"/>
              <a:t> </a:t>
            </a:r>
            <a:r>
              <a:rPr lang="ru-RU" dirty="0" err="1"/>
              <a:t>контролі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небезпека</a:t>
            </a:r>
            <a:r>
              <a:rPr lang="ru-RU" dirty="0"/>
              <a:t>, що банки в </a:t>
            </a:r>
            <a:r>
              <a:rPr lang="ru-RU" dirty="0" err="1"/>
              <a:t>початковій</a:t>
            </a:r>
            <a:r>
              <a:rPr lang="ru-RU" dirty="0"/>
              <a:t> </a:t>
            </a:r>
            <a:r>
              <a:rPr lang="ru-RU" dirty="0" err="1"/>
              <a:t>стадії</a:t>
            </a:r>
            <a:r>
              <a:rPr lang="ru-RU" dirty="0"/>
              <a:t> бомбажа </a:t>
            </a:r>
            <a:r>
              <a:rPr lang="ru-RU" dirty="0" err="1"/>
              <a:t>можуть</a:t>
            </a:r>
            <a:r>
              <a:rPr lang="ru-RU" dirty="0"/>
              <a:t> не </a:t>
            </a:r>
            <a:r>
              <a:rPr lang="ru-RU" dirty="0" err="1"/>
              <a:t>потрапити</a:t>
            </a:r>
            <a:r>
              <a:rPr lang="ru-RU" dirty="0"/>
              <a:t> до </a:t>
            </a:r>
            <a:r>
              <a:rPr lang="ru-RU" dirty="0" err="1"/>
              <a:t>вибірки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розкрити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банки в </a:t>
            </a:r>
            <a:r>
              <a:rPr lang="ru-RU" dirty="0" err="1"/>
              <a:t>товарній</a:t>
            </a:r>
            <a:r>
              <a:rPr lang="ru-RU" dirty="0"/>
              <a:t> </a:t>
            </a:r>
            <a:r>
              <a:rPr lang="ru-RU" dirty="0" err="1"/>
              <a:t>партії</a:t>
            </a:r>
            <a:r>
              <a:rPr lang="ru-RU" dirty="0"/>
              <a:t>, </a:t>
            </a:r>
            <a:r>
              <a:rPr lang="ru-RU" dirty="0" err="1"/>
              <a:t>реалізувати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партію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. Тому </a:t>
            </a:r>
            <a:r>
              <a:rPr lang="ru-RU" dirty="0" err="1"/>
              <a:t>суцільний</a:t>
            </a:r>
            <a:r>
              <a:rPr lang="ru-RU" dirty="0"/>
              <a:t> контроль </a:t>
            </a:r>
            <a:r>
              <a:rPr lang="ru-RU" dirty="0" err="1"/>
              <a:t>неможливий</a:t>
            </a:r>
            <a:r>
              <a:rPr lang="ru-RU" dirty="0"/>
              <a:t>, 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неруйнівного</a:t>
            </a:r>
            <a:r>
              <a:rPr lang="ru-RU" dirty="0"/>
              <a:t> контролю </a:t>
            </a:r>
            <a:r>
              <a:rPr lang="ru-RU" dirty="0" err="1"/>
              <a:t>відсутні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3645706"/>
            <a:ext cx="5749976" cy="288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2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err="1" smtClean="0"/>
              <a:t>Забезпечення</a:t>
            </a:r>
            <a:r>
              <a:rPr lang="ru-RU" sz="4400" b="1" dirty="0" smtClean="0"/>
              <a:t> і </a:t>
            </a:r>
            <a:r>
              <a:rPr lang="ru-RU" sz="4400" b="1" dirty="0" err="1" smtClean="0"/>
              <a:t>повишення</a:t>
            </a:r>
            <a:r>
              <a:rPr lang="ru-RU" sz="4400" b="1" dirty="0" smtClean="0"/>
              <a:t> якості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933" y="2213171"/>
            <a:ext cx="6756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Забезпечення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і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підвищення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якості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продукції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, що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випускається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dirty="0"/>
              <a:t>- одна з </a:t>
            </a:r>
            <a:r>
              <a:rPr lang="ru-RU" sz="2000" dirty="0" err="1"/>
              <a:t>головних</a:t>
            </a:r>
            <a:r>
              <a:rPr lang="ru-RU" sz="2000" dirty="0"/>
              <a:t> задач </a:t>
            </a:r>
            <a:r>
              <a:rPr lang="ru-RU" sz="2000" dirty="0" err="1"/>
              <a:t>виробництва</a:t>
            </a:r>
            <a:r>
              <a:rPr lang="ru-RU" sz="2000" dirty="0"/>
              <a:t>.</a:t>
            </a:r>
          </a:p>
          <a:p>
            <a:r>
              <a:rPr lang="ru-RU" sz="2000" dirty="0"/>
              <a:t>У </a:t>
            </a:r>
            <a:r>
              <a:rPr lang="ru-RU" sz="2000" dirty="0" err="1"/>
              <a:t>вирішенні</a:t>
            </a:r>
            <a:r>
              <a:rPr lang="ru-RU" sz="2000" dirty="0"/>
              <a:t> цього </a:t>
            </a:r>
            <a:r>
              <a:rPr lang="ru-RU" sz="2000" dirty="0" err="1"/>
              <a:t>завдання</a:t>
            </a:r>
            <a:r>
              <a:rPr lang="ru-RU" sz="2000" dirty="0"/>
              <a:t> </a:t>
            </a:r>
            <a:r>
              <a:rPr lang="ru-RU" sz="2000" dirty="0" err="1"/>
              <a:t>важлива</a:t>
            </a:r>
            <a:r>
              <a:rPr lang="ru-RU" sz="2000" dirty="0"/>
              <a:t> роль </a:t>
            </a:r>
            <a:r>
              <a:rPr lang="ru-RU" sz="2000" dirty="0" err="1"/>
              <a:t>відводиться</a:t>
            </a:r>
            <a:r>
              <a:rPr lang="ru-RU" sz="2000" dirty="0"/>
              <a:t> контролю якості на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етапах</a:t>
            </a:r>
            <a:r>
              <a:rPr lang="ru-RU" sz="2000" dirty="0"/>
              <a:t> </a:t>
            </a:r>
            <a:r>
              <a:rPr lang="ru-RU" sz="2000" dirty="0" err="1"/>
              <a:t>виробництва</a:t>
            </a:r>
            <a:r>
              <a:rPr lang="ru-RU" sz="2000" dirty="0"/>
              <a:t> з метою </a:t>
            </a:r>
            <a:r>
              <a:rPr lang="ru-RU" sz="2000" dirty="0" err="1"/>
              <a:t>перевірки</a:t>
            </a:r>
            <a:r>
              <a:rPr lang="ru-RU" sz="2000" dirty="0"/>
              <a:t> </a:t>
            </a:r>
            <a:r>
              <a:rPr lang="ru-RU" sz="2000" dirty="0" err="1"/>
              <a:t>відповідності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 якості </a:t>
            </a:r>
            <a:r>
              <a:rPr lang="ru-RU" sz="2000" dirty="0" err="1"/>
              <a:t>встановленим</a:t>
            </a:r>
            <a:r>
              <a:rPr lang="ru-RU" sz="2000" dirty="0"/>
              <a:t> </a:t>
            </a:r>
            <a:r>
              <a:rPr lang="ru-RU" sz="2000" dirty="0" err="1"/>
              <a:t>вимогам</a:t>
            </a:r>
            <a:r>
              <a:rPr lang="ru-RU" sz="20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75866" y="5270268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/>
              <a:t>Різноманіття</a:t>
            </a:r>
            <a:r>
              <a:rPr lang="ru-RU" sz="2000" b="1" dirty="0"/>
              <a:t> </a:t>
            </a:r>
            <a:r>
              <a:rPr lang="ru-RU" sz="2000" b="1" dirty="0" err="1"/>
              <a:t>видів</a:t>
            </a:r>
            <a:r>
              <a:rPr lang="ru-RU" sz="2000" b="1" dirty="0"/>
              <a:t> контролю якості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викликає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необхідність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їх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систематизації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та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класифікації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за рядом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ознак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16" y="4227969"/>
            <a:ext cx="3574261" cy="24987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65" y="2213171"/>
            <a:ext cx="3979501" cy="28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03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ДЕФЕКТИ</a:t>
            </a:r>
            <a:endParaRPr lang="ru-RU" sz="4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477" y="209311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Залежно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ступеня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наноситься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шкоди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розрізняють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допустимі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неприпустимі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7779" y="2093113"/>
            <a:ext cx="54372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Допустимі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– </a:t>
            </a:r>
            <a:r>
              <a:rPr lang="ru-RU" dirty="0" err="1"/>
              <a:t>дефекти</a:t>
            </a:r>
            <a:r>
              <a:rPr lang="ru-RU" dirty="0"/>
              <a:t>, що </a:t>
            </a:r>
            <a:r>
              <a:rPr lang="ru-RU" dirty="0" err="1"/>
              <a:t>погіршують</a:t>
            </a:r>
            <a:r>
              <a:rPr lang="ru-RU" dirty="0"/>
              <a:t> </a:t>
            </a:r>
            <a:r>
              <a:rPr lang="ru-RU" dirty="0" err="1"/>
              <a:t>якість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, але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 не </a:t>
            </a:r>
            <a:r>
              <a:rPr lang="ru-RU" dirty="0" err="1"/>
              <a:t>втрачають</a:t>
            </a:r>
            <a:r>
              <a:rPr lang="ru-RU" dirty="0"/>
              <a:t> </a:t>
            </a:r>
            <a:r>
              <a:rPr lang="ru-RU" dirty="0" err="1"/>
              <a:t>безпеку</a:t>
            </a:r>
            <a:r>
              <a:rPr lang="ru-RU" dirty="0" smtClean="0"/>
              <a:t>.</a:t>
            </a: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Недопустимі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– </a:t>
            </a:r>
            <a:r>
              <a:rPr lang="ru-RU" dirty="0" err="1"/>
              <a:t>невідповідності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призводять</a:t>
            </a:r>
            <a:r>
              <a:rPr lang="ru-RU" dirty="0"/>
              <a:t> до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якості для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градації</a:t>
            </a:r>
            <a:r>
              <a:rPr lang="ru-RU" dirty="0"/>
              <a:t> якості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втрату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47" y="2819497"/>
            <a:ext cx="5099412" cy="3797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37" y="4199602"/>
            <a:ext cx="3223340" cy="241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019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0321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ДЕФЕКТИ</a:t>
            </a:r>
            <a:endParaRPr lang="ru-RU" sz="4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980" y="2072600"/>
            <a:ext cx="11847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Залежно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виникнення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умовно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поділяють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технологічні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предреализационная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послереалізаціонного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6980" y="2718931"/>
            <a:ext cx="73643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Технологичні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– </a:t>
            </a:r>
            <a:r>
              <a:rPr lang="ru-RU" dirty="0" err="1"/>
              <a:t>дефекти</a:t>
            </a:r>
            <a:r>
              <a:rPr lang="ru-RU" dirty="0"/>
              <a:t>, </a:t>
            </a:r>
            <a:r>
              <a:rPr lang="ru-RU" dirty="0" err="1"/>
              <a:t>викликані</a:t>
            </a:r>
            <a:r>
              <a:rPr lang="ru-RU" dirty="0"/>
              <a:t> </a:t>
            </a:r>
            <a:r>
              <a:rPr lang="ru-RU" dirty="0" err="1"/>
              <a:t>недоліками</a:t>
            </a:r>
            <a:r>
              <a:rPr lang="ru-RU" dirty="0"/>
              <a:t> при </a:t>
            </a:r>
            <a:r>
              <a:rPr lang="ru-RU" dirty="0" err="1"/>
              <a:t>проектуванні</a:t>
            </a:r>
            <a:r>
              <a:rPr lang="ru-RU" dirty="0"/>
              <a:t> і /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розробці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сировини</a:t>
            </a:r>
            <a:r>
              <a:rPr lang="ru-RU" dirty="0"/>
              <a:t>, </a:t>
            </a:r>
            <a:r>
              <a:rPr lang="ru-RU" dirty="0" err="1"/>
              <a:t>недотриманням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НЕ-</a:t>
            </a:r>
            <a:r>
              <a:rPr lang="ru-RU" dirty="0" err="1"/>
              <a:t>досконалістю</a:t>
            </a:r>
            <a:r>
              <a:rPr lang="ru-RU" dirty="0"/>
              <a:t> </a:t>
            </a:r>
            <a:r>
              <a:rPr lang="ru-RU" dirty="0" err="1"/>
              <a:t>виробничих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 smtClean="0"/>
              <a:t>.</a:t>
            </a:r>
          </a:p>
          <a:p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Післяреалізаційні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виникають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зберіганні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експлуатації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використання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товарів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споживачем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Причинами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виникнення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цих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дефектів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споживачем</a:t>
            </a:r>
            <a:r>
              <a:rPr lang="ru-RU" dirty="0"/>
              <a:t> правил </a:t>
            </a:r>
            <a:r>
              <a:rPr lang="ru-RU" dirty="0" err="1"/>
              <a:t>експлуатації</a:t>
            </a:r>
            <a:r>
              <a:rPr lang="ru-RU" dirty="0"/>
              <a:t>, </a:t>
            </a:r>
            <a:r>
              <a:rPr lang="ru-RU" dirty="0" err="1"/>
              <a:t>зберігання</a:t>
            </a:r>
            <a:r>
              <a:rPr lang="ru-RU" dirty="0"/>
              <a:t>, </a:t>
            </a:r>
            <a:r>
              <a:rPr lang="ru-RU" dirty="0" err="1"/>
              <a:t>транспортування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споживання</a:t>
            </a:r>
            <a:r>
              <a:rPr lang="ru-RU" dirty="0"/>
              <a:t>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err="1"/>
              <a:t>прояв</a:t>
            </a:r>
            <a:r>
              <a:rPr lang="ru-RU" dirty="0"/>
              <a:t> </a:t>
            </a:r>
            <a:r>
              <a:rPr lang="ru-RU" dirty="0" err="1"/>
              <a:t>прихованих</a:t>
            </a:r>
            <a:r>
              <a:rPr lang="ru-RU" dirty="0"/>
              <a:t>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предреализационная</a:t>
            </a:r>
            <a:r>
              <a:rPr lang="ru-RU" dirty="0"/>
              <a:t> </a:t>
            </a:r>
            <a:r>
              <a:rPr lang="ru-RU" dirty="0" err="1"/>
              <a:t>дефектів</a:t>
            </a:r>
            <a:r>
              <a:rPr lang="ru-RU" dirty="0"/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579" y="2718931"/>
            <a:ext cx="3888346" cy="388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44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 smtClean="0"/>
              <a:t>ВИСНОВОК</a:t>
            </a:r>
            <a:endParaRPr lang="en-U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5636" y="2424545"/>
            <a:ext cx="113745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sz="2000" dirty="0" smtClean="0"/>
              <a:t>Контроль</a:t>
            </a:r>
            <a:r>
              <a:rPr lang="uk-UA" sz="2000" i="1" dirty="0" smtClean="0"/>
              <a:t> </a:t>
            </a:r>
            <a:r>
              <a:rPr lang="uk-UA" sz="2000" dirty="0" smtClean="0"/>
              <a:t>якості </a:t>
            </a:r>
            <a:r>
              <a:rPr lang="uk-UA" sz="2000" dirty="0"/>
              <a:t>полягає у своєчасному запобіганні можливому порушенню вимог до якості та забезпеченні заданого рівня якості продукції за мінімальних витрат на її виробництво</a:t>
            </a:r>
            <a:r>
              <a:rPr lang="uk-UA" sz="2000" dirty="0" smtClean="0"/>
              <a:t>.</a:t>
            </a:r>
          </a:p>
          <a:p>
            <a:endParaRPr lang="uk-UA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sz="2000" dirty="0" smtClean="0"/>
              <a:t>Завдання контролю якості є встановлення відповідності </a:t>
            </a:r>
            <a:r>
              <a:rPr lang="uk-UA" sz="2000" dirty="0"/>
              <a:t>продукції та процесів вимогам нормативно-технічної документації, зразкам-еталонам; інформація про перебіг виробничого процесу та підтримання його стабільності; захист підприємства від постачань недоброякісних матеріалів, енергоносіїв та ін.; виявлення дефектної продукції на можливо ранніх етапах; запобігання випуску недоброякісної продукції</a:t>
            </a:r>
            <a:r>
              <a:rPr lang="uk-UA" sz="2000" dirty="0" smtClean="0"/>
              <a:t>.</a:t>
            </a:r>
          </a:p>
          <a:p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altLang="en-US" sz="2000" dirty="0"/>
              <a:t>Контроль якості - це діяльність, яка включає в себе проведення вимірювань, експертизи, випробувань чи оцінки однієї або декількох характеристик об'єкта та порівняння отриманих результатів  з установленими вимогами для визначення відповідності за кожною з цих характеристик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9030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00" b="1" dirty="0" err="1" smtClean="0"/>
              <a:t>Види</a:t>
            </a:r>
            <a:r>
              <a:rPr lang="ru-RU" sz="4600" b="1" dirty="0" smtClean="0"/>
              <a:t> контролю якості </a:t>
            </a:r>
            <a:r>
              <a:rPr lang="ru-RU" sz="4600" b="1" dirty="0" err="1" smtClean="0"/>
              <a:t>продукції</a:t>
            </a:r>
            <a:endParaRPr lang="ru-RU" sz="4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527162"/>
              </p:ext>
            </p:extLst>
          </p:nvPr>
        </p:nvGraphicFramePr>
        <p:xfrm>
          <a:off x="0" y="1786905"/>
          <a:ext cx="12192000" cy="5071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11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Признаки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класифікації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Види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контролю 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2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можливості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використання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проконтрольованої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Рушійний</a:t>
                      </a:r>
                      <a:endParaRPr lang="ru-RU" sz="20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нерушійний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2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обєму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контролюючої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endParaRPr lang="ru-RU" sz="20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суцільний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вибірковий</a:t>
                      </a:r>
                      <a:endParaRPr lang="ru-RU" sz="20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2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цілі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контролю	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приймальний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контроль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статистичне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регулювання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технологічного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47776"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стадіях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виробничого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вхідний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операційний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готової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транспортування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зберігання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01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600" b="1" dirty="0" err="1"/>
              <a:t>Види</a:t>
            </a:r>
            <a:r>
              <a:rPr lang="ru-RU" sz="4600" b="1" dirty="0"/>
              <a:t> контролю якості </a:t>
            </a:r>
            <a:r>
              <a:rPr lang="ru-RU" sz="4600" b="1" dirty="0" err="1"/>
              <a:t>продукції</a:t>
            </a:r>
            <a:endParaRPr lang="ru-RU" sz="46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78982"/>
              </p:ext>
            </p:extLst>
          </p:nvPr>
        </p:nvGraphicFramePr>
        <p:xfrm>
          <a:off x="0" y="1788160"/>
          <a:ext cx="12192000" cy="506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745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Признаки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класифікації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Види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контролю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характеру контролю	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інспекційний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летючий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прийняттю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рішень</a:t>
                      </a:r>
                      <a:endParaRPr lang="ru-RU" sz="20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активний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пасивний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контролюючому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параметру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кількісній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ознаці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якісній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ознаці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альтернативній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ознаці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засобам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контроля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визуальний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органолептичний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інструментальний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характеру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поступленя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продукції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на контроль 	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партіями</a:t>
                      </a:r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ru-RU" sz="20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безперервний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32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46455" y="702428"/>
            <a:ext cx="9841436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500" b="1" dirty="0" err="1"/>
              <a:t>Руйнівного</a:t>
            </a:r>
            <a:r>
              <a:rPr lang="ru-RU" sz="4500" b="1" dirty="0"/>
              <a:t> і </a:t>
            </a:r>
            <a:r>
              <a:rPr lang="ru-RU" sz="4500" b="1" dirty="0" err="1"/>
              <a:t>неруйнівного</a:t>
            </a:r>
            <a:r>
              <a:rPr lang="ru-RU" sz="4500" b="1" dirty="0"/>
              <a:t> КОНТРОЛЬ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5599" y="2056686"/>
            <a:ext cx="82973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Рушійний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b="1" dirty="0" err="1"/>
              <a:t>робить</a:t>
            </a:r>
            <a:r>
              <a:rPr lang="ru-RU" b="1" dirty="0"/>
              <a:t> </a:t>
            </a:r>
            <a:r>
              <a:rPr lang="ru-RU" b="1" dirty="0" err="1"/>
              <a:t>продукцію</a:t>
            </a:r>
            <a:r>
              <a:rPr lang="ru-RU" b="1" dirty="0"/>
              <a:t> </a:t>
            </a:r>
            <a:r>
              <a:rPr lang="ru-RU" b="1" dirty="0" err="1"/>
              <a:t>непридатною</a:t>
            </a:r>
            <a:r>
              <a:rPr lang="ru-RU" b="1" dirty="0"/>
              <a:t> до </a:t>
            </a:r>
            <a:r>
              <a:rPr lang="ru-RU" b="1" dirty="0" err="1"/>
              <a:t>подальшого</a:t>
            </a:r>
            <a:r>
              <a:rPr lang="ru-RU" b="1" dirty="0"/>
              <a:t> </a:t>
            </a:r>
            <a:r>
              <a:rPr lang="ru-RU" b="1" dirty="0" err="1"/>
              <a:t>використання</a:t>
            </a:r>
            <a:r>
              <a:rPr lang="ru-RU" b="1" dirty="0"/>
              <a:t> і, як правило, </a:t>
            </a:r>
            <a:r>
              <a:rPr lang="ru-RU" b="1" dirty="0" err="1"/>
              <a:t>пов'язаний</a:t>
            </a:r>
            <a:r>
              <a:rPr lang="ru-RU" b="1" dirty="0"/>
              <a:t> </a:t>
            </a:r>
            <a:r>
              <a:rPr lang="ru-RU" b="1" dirty="0" err="1"/>
              <a:t>зі</a:t>
            </a:r>
            <a:r>
              <a:rPr lang="ru-RU" b="1" dirty="0"/>
              <a:t> </a:t>
            </a:r>
            <a:r>
              <a:rPr lang="ru-RU" b="1" dirty="0" err="1"/>
              <a:t>значними</a:t>
            </a:r>
            <a:r>
              <a:rPr lang="ru-RU" b="1" dirty="0"/>
              <a:t> </a:t>
            </a:r>
            <a:r>
              <a:rPr lang="ru-RU" b="1" dirty="0" err="1"/>
              <a:t>витратами</a:t>
            </a:r>
            <a:r>
              <a:rPr lang="ru-RU" b="1" dirty="0"/>
              <a:t>; </a:t>
            </a:r>
            <a:r>
              <a:rPr lang="ru-RU" b="1" dirty="0" err="1"/>
              <a:t>результати</a:t>
            </a:r>
            <a:r>
              <a:rPr lang="ru-RU" b="1" dirty="0"/>
              <a:t> </a:t>
            </a:r>
            <a:r>
              <a:rPr lang="ru-RU" b="1" dirty="0" err="1"/>
              <a:t>його</a:t>
            </a:r>
            <a:r>
              <a:rPr lang="ru-RU" b="1" dirty="0"/>
              <a:t> </a:t>
            </a:r>
            <a:r>
              <a:rPr lang="ru-RU" b="1" dirty="0" err="1"/>
              <a:t>характеризуються</a:t>
            </a:r>
            <a:r>
              <a:rPr lang="ru-RU" b="1" dirty="0"/>
              <a:t> </a:t>
            </a:r>
            <a:r>
              <a:rPr lang="ru-RU" b="1" dirty="0" err="1"/>
              <a:t>певним</a:t>
            </a:r>
            <a:r>
              <a:rPr lang="ru-RU" b="1" dirty="0"/>
              <a:t> </a:t>
            </a:r>
            <a:r>
              <a:rPr lang="ru-RU" b="1" dirty="0" err="1"/>
              <a:t>ступенем</a:t>
            </a:r>
            <a:r>
              <a:rPr lang="ru-RU" b="1" dirty="0"/>
              <a:t> </a:t>
            </a:r>
            <a:r>
              <a:rPr lang="ru-RU" b="1" dirty="0" err="1"/>
              <a:t>недостовірності</a:t>
            </a:r>
            <a:r>
              <a:rPr lang="ru-RU" b="1" dirty="0"/>
              <a:t>. З </a:t>
            </a:r>
            <a:r>
              <a:rPr lang="ru-RU" b="1" dirty="0" err="1"/>
              <a:t>цих</a:t>
            </a:r>
            <a:r>
              <a:rPr lang="ru-RU" b="1" dirty="0"/>
              <a:t> причин </a:t>
            </a:r>
            <a:r>
              <a:rPr lang="ru-RU" b="1" dirty="0" err="1"/>
              <a:t>більш</a:t>
            </a:r>
            <a:r>
              <a:rPr lang="ru-RU" b="1" dirty="0"/>
              <a:t> </a:t>
            </a:r>
            <a:r>
              <a:rPr lang="ru-RU" b="1" dirty="0" err="1"/>
              <a:t>привабливим</a:t>
            </a:r>
            <a:r>
              <a:rPr lang="ru-RU" b="1" dirty="0"/>
              <a:t> є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неруйнівний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r>
              <a:rPr lang="ru-RU" b="1" dirty="0" err="1"/>
              <a:t>заснований</a:t>
            </a:r>
            <a:r>
              <a:rPr lang="ru-RU" b="1" dirty="0"/>
              <a:t> на результатах </a:t>
            </a:r>
            <a:r>
              <a:rPr lang="ru-RU" b="1" dirty="0" err="1"/>
              <a:t>непрямих</a:t>
            </a:r>
            <a:r>
              <a:rPr lang="ru-RU" b="1" dirty="0"/>
              <a:t> </a:t>
            </a:r>
            <a:r>
              <a:rPr lang="ru-RU" b="1" dirty="0" err="1"/>
              <a:t>спостережень</a:t>
            </a:r>
            <a:r>
              <a:rPr lang="ru-RU" b="1" dirty="0"/>
              <a:t>, а </a:t>
            </a:r>
            <a:r>
              <a:rPr lang="ru-RU" b="1" dirty="0" err="1"/>
              <a:t>також</a:t>
            </a:r>
            <a:r>
              <a:rPr lang="ru-RU" b="1" dirty="0"/>
              <a:t> на </a:t>
            </a:r>
            <a:r>
              <a:rPr lang="ru-RU" b="1" dirty="0" err="1"/>
              <a:t>застосуванні</a:t>
            </a:r>
            <a:r>
              <a:rPr lang="ru-RU" b="1" dirty="0"/>
              <a:t> </a:t>
            </a:r>
            <a:r>
              <a:rPr lang="ru-RU" b="1" dirty="0" err="1"/>
              <a:t>засобів</a:t>
            </a:r>
            <a:r>
              <a:rPr lang="ru-RU" b="1" dirty="0"/>
              <a:t> </a:t>
            </a:r>
            <a:r>
              <a:rPr lang="ru-RU" b="1" dirty="0" err="1"/>
              <a:t>рентгенівської</a:t>
            </a:r>
            <a:r>
              <a:rPr lang="ru-RU" b="1" dirty="0"/>
              <a:t> та </a:t>
            </a:r>
            <a:r>
              <a:rPr lang="ru-RU" b="1" dirty="0" err="1"/>
              <a:t>інфрачервоної</a:t>
            </a:r>
            <a:r>
              <a:rPr lang="ru-RU" b="1" dirty="0"/>
              <a:t> </a:t>
            </a:r>
            <a:r>
              <a:rPr lang="ru-RU" b="1" dirty="0" err="1"/>
              <a:t>техніки</a:t>
            </a:r>
            <a:r>
              <a:rPr lang="ru-RU" b="1" dirty="0"/>
              <a:t>, </a:t>
            </a:r>
            <a:r>
              <a:rPr lang="ru-RU" b="1" dirty="0" err="1"/>
              <a:t>електроніки</a:t>
            </a:r>
            <a:r>
              <a:rPr lang="ru-RU" b="1" dirty="0"/>
              <a:t> і т.п.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13199" y="4272677"/>
            <a:ext cx="79925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Разом з </a:t>
            </a:r>
            <a:r>
              <a:rPr lang="ru-RU" dirty="0" err="1"/>
              <a:t>тим</a:t>
            </a:r>
            <a:r>
              <a:rPr lang="ru-RU" dirty="0"/>
              <a:t>, є </a:t>
            </a:r>
            <a:r>
              <a:rPr lang="ru-RU" dirty="0" err="1"/>
              <a:t>ситуації</a:t>
            </a:r>
            <a:r>
              <a:rPr lang="ru-RU" dirty="0"/>
              <a:t>, коли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руйнівний</a:t>
            </a:r>
            <a:r>
              <a:rPr lang="ru-RU" dirty="0"/>
              <a:t> контроль, а </a:t>
            </a:r>
            <a:r>
              <a:rPr lang="ru-RU" dirty="0" err="1"/>
              <a:t>саме</a:t>
            </a:r>
            <a:r>
              <a:rPr lang="ru-RU" dirty="0"/>
              <a:t>: </a:t>
            </a:r>
            <a:r>
              <a:rPr lang="ru-RU" dirty="0" err="1"/>
              <a:t>по-перше</a:t>
            </a:r>
            <a:r>
              <a:rPr lang="ru-RU" dirty="0"/>
              <a:t>, коли при </a:t>
            </a:r>
            <a:r>
              <a:rPr lang="ru-RU" dirty="0" err="1"/>
              <a:t>неруйнівному</a:t>
            </a:r>
            <a:r>
              <a:rPr lang="ru-RU" dirty="0"/>
              <a:t> </a:t>
            </a:r>
            <a:r>
              <a:rPr lang="ru-RU" dirty="0" err="1"/>
              <a:t>контролі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/>
              <a:t>й </a:t>
            </a:r>
            <a:r>
              <a:rPr lang="ru-RU" dirty="0" err="1"/>
              <a:t>неможливо</a:t>
            </a:r>
            <a:r>
              <a:rPr lang="ru-RU" dirty="0"/>
              <a:t> </a:t>
            </a:r>
            <a:r>
              <a:rPr lang="ru-RU" dirty="0" err="1"/>
              <a:t>врахувати</a:t>
            </a:r>
            <a:r>
              <a:rPr lang="ru-RU" dirty="0"/>
              <a:t> </a:t>
            </a:r>
            <a:r>
              <a:rPr lang="ru-RU" dirty="0" err="1"/>
              <a:t>велику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одиничних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якості, </a:t>
            </a:r>
            <a:r>
              <a:rPr lang="ru-RU" dirty="0" err="1"/>
              <a:t>функцією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підлягає</a:t>
            </a:r>
            <a:r>
              <a:rPr lang="ru-RU" dirty="0"/>
              <a:t> контролю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узагальнений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показник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якості</a:t>
            </a:r>
            <a:r>
              <a:rPr lang="ru-RU" dirty="0"/>
              <a:t>; </a:t>
            </a:r>
            <a:r>
              <a:rPr lang="ru-RU" dirty="0" err="1"/>
              <a:t>по-друге</a:t>
            </a:r>
            <a:r>
              <a:rPr lang="ru-RU" dirty="0"/>
              <a:t>, </a:t>
            </a:r>
            <a:r>
              <a:rPr lang="ru-RU" dirty="0" err="1"/>
              <a:t>іноді</a:t>
            </a:r>
            <a:r>
              <a:rPr lang="ru-RU" dirty="0"/>
              <a:t> </a:t>
            </a:r>
            <a:r>
              <a:rPr lang="ru-RU" dirty="0" err="1"/>
              <a:t>економічно</a:t>
            </a:r>
            <a:r>
              <a:rPr lang="ru-RU" dirty="0"/>
              <a:t> </a:t>
            </a:r>
            <a:r>
              <a:rPr lang="ru-RU" dirty="0" err="1"/>
              <a:t>доцільніше</a:t>
            </a:r>
            <a:r>
              <a:rPr lang="ru-RU" dirty="0"/>
              <a:t> для контролю </a:t>
            </a:r>
            <a:r>
              <a:rPr lang="ru-RU" dirty="0" err="1"/>
              <a:t>знищити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</a:t>
            </a:r>
            <a:r>
              <a:rPr lang="ru-RU" dirty="0" err="1"/>
              <a:t>замість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перевершують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неруйнівного</a:t>
            </a:r>
            <a:r>
              <a:rPr lang="ru-RU" dirty="0"/>
              <a:t> контролю.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650" y="2142842"/>
            <a:ext cx="3241949" cy="1945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1" y="4088011"/>
            <a:ext cx="3457928" cy="259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5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48054" y="719362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6455" y="7024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СУЦІЛЬНИЙ І ВИБІРКОВИЙ КОНТРОЛЬ</a:t>
            </a:r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2373" y="207488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Суцільний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b="1" dirty="0"/>
              <a:t>, при 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контролюються</a:t>
            </a:r>
            <a:r>
              <a:rPr lang="ru-RU" b="1" dirty="0"/>
              <a:t> </a:t>
            </a:r>
            <a:r>
              <a:rPr lang="ru-RU" b="1" dirty="0" err="1"/>
              <a:t>всі</a:t>
            </a:r>
            <a:r>
              <a:rPr lang="ru-RU" b="1" dirty="0"/>
              <a:t> </a:t>
            </a:r>
            <a:r>
              <a:rPr lang="ru-RU" b="1" dirty="0" err="1"/>
              <a:t>одиниці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, і </a:t>
            </a:r>
            <a:r>
              <a:rPr lang="ru-RU" b="1" dirty="0" err="1"/>
              <a:t>вибірковий</a:t>
            </a:r>
            <a:r>
              <a:rPr lang="ru-RU" b="1" dirty="0"/>
              <a:t> контроль, при 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контролюється</a:t>
            </a:r>
            <a:r>
              <a:rPr lang="ru-RU" b="1" dirty="0"/>
              <a:t> відносно невелика </a:t>
            </a:r>
            <a:r>
              <a:rPr lang="ru-RU" b="1" dirty="0" err="1"/>
              <a:t>кількість</a:t>
            </a:r>
            <a:r>
              <a:rPr lang="ru-RU" b="1" dirty="0"/>
              <a:t> </a:t>
            </a:r>
            <a:r>
              <a:rPr lang="ru-RU" b="1" dirty="0" err="1"/>
              <a:t>одиниць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 з </a:t>
            </a:r>
            <a:r>
              <a:rPr lang="ru-RU" b="1" dirty="0" err="1"/>
              <a:t>сукупності</a:t>
            </a:r>
            <a:r>
              <a:rPr lang="ru-RU" b="1" dirty="0"/>
              <a:t>, до </a:t>
            </a:r>
            <a:r>
              <a:rPr lang="ru-RU" b="1" dirty="0" err="1"/>
              <a:t>якої</a:t>
            </a:r>
            <a:r>
              <a:rPr lang="ru-RU" b="1" dirty="0"/>
              <a:t> вона </a:t>
            </a:r>
            <a:r>
              <a:rPr lang="ru-RU" b="1" dirty="0" err="1"/>
              <a:t>належить</a:t>
            </a:r>
            <a:r>
              <a:rPr lang="ru-RU" b="1" dirty="0"/>
              <a:t>. </a:t>
            </a:r>
            <a:r>
              <a:rPr lang="ru-RU" b="1" dirty="0" err="1"/>
              <a:t>Рішення</a:t>
            </a:r>
            <a:r>
              <a:rPr lang="ru-RU" b="1" dirty="0"/>
              <a:t> про </a:t>
            </a:r>
            <a:r>
              <a:rPr lang="ru-RU" b="1" dirty="0" err="1"/>
              <a:t>якість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 </a:t>
            </a:r>
            <a:r>
              <a:rPr lang="ru-RU" b="1" dirty="0" err="1"/>
              <a:t>всієї</a:t>
            </a:r>
            <a:r>
              <a:rPr lang="ru-RU" b="1" dirty="0"/>
              <a:t> </a:t>
            </a:r>
            <a:r>
              <a:rPr lang="ru-RU" b="1" dirty="0" err="1"/>
              <a:t>сукупності</a:t>
            </a:r>
            <a:r>
              <a:rPr lang="ru-RU" b="1" dirty="0"/>
              <a:t>, </a:t>
            </a:r>
            <a:r>
              <a:rPr lang="ru-RU" b="1" dirty="0" err="1"/>
              <a:t>званої</a:t>
            </a:r>
            <a:r>
              <a:rPr lang="ru-RU" b="1" dirty="0"/>
              <a:t> </a:t>
            </a:r>
            <a:r>
              <a:rPr lang="ru-RU" b="1" dirty="0" err="1"/>
              <a:t>партією</a:t>
            </a:r>
            <a:r>
              <a:rPr lang="ru-RU" b="1" dirty="0"/>
              <a:t>, </a:t>
            </a:r>
            <a:r>
              <a:rPr lang="ru-RU" b="1" dirty="0" err="1"/>
              <a:t>приймається</a:t>
            </a:r>
            <a:r>
              <a:rPr lang="ru-RU" b="1" dirty="0"/>
              <a:t> на основі </a:t>
            </a:r>
            <a:r>
              <a:rPr lang="ru-RU" b="1" dirty="0" err="1"/>
              <a:t>результатів</a:t>
            </a:r>
            <a:r>
              <a:rPr lang="ru-RU" b="1" dirty="0"/>
              <a:t> контролю </a:t>
            </a:r>
            <a:r>
              <a:rPr lang="ru-RU" b="1" dirty="0" err="1"/>
              <a:t>вибірки</a:t>
            </a:r>
            <a:r>
              <a:rPr lang="ru-RU" b="1" dirty="0"/>
              <a:t> з </a:t>
            </a:r>
            <a:r>
              <a:rPr lang="ru-RU" b="1" dirty="0" err="1"/>
              <a:t>партії</a:t>
            </a:r>
            <a:r>
              <a:rPr lang="ru-RU" b="1" dirty="0"/>
              <a:t>, </a:t>
            </a:r>
            <a:r>
              <a:rPr lang="ru-RU" b="1" dirty="0" err="1"/>
              <a:t>тобто</a:t>
            </a:r>
            <a:r>
              <a:rPr lang="ru-RU" b="1" dirty="0"/>
              <a:t> </a:t>
            </a:r>
            <a:r>
              <a:rPr lang="ru-RU" b="1" dirty="0" err="1"/>
              <a:t>зазначеного</a:t>
            </a:r>
            <a:r>
              <a:rPr lang="ru-RU" b="1" dirty="0"/>
              <a:t> </a:t>
            </a:r>
            <a:r>
              <a:rPr lang="ru-RU" b="1" dirty="0" err="1"/>
              <a:t>обмеженого</a:t>
            </a:r>
            <a:r>
              <a:rPr lang="ru-RU" b="1" dirty="0"/>
              <a:t> числа </a:t>
            </a:r>
            <a:r>
              <a:rPr lang="ru-RU" b="1" dirty="0" err="1"/>
              <a:t>одиниць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.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881735" y="481887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Продукція</a:t>
            </a:r>
            <a:r>
              <a:rPr lang="ru-RU" dirty="0"/>
              <a:t> одного </a:t>
            </a:r>
            <a:r>
              <a:rPr lang="ru-RU" dirty="0" err="1"/>
              <a:t>найменування</a:t>
            </a:r>
            <a:r>
              <a:rPr lang="ru-RU" dirty="0"/>
              <a:t>, </a:t>
            </a:r>
            <a:r>
              <a:rPr lang="ru-RU" dirty="0" err="1"/>
              <a:t>типорозміру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тіпономінала</a:t>
            </a:r>
            <a:r>
              <a:rPr lang="ru-RU" dirty="0"/>
              <a:t>, </a:t>
            </a:r>
            <a:r>
              <a:rPr lang="ru-RU" dirty="0" err="1"/>
              <a:t>виготовлена</a:t>
            </a:r>
            <a:r>
              <a:rPr lang="ru-RU" dirty="0"/>
              <a:t> за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технологією</a:t>
            </a:r>
            <a:r>
              <a:rPr lang="ru-RU" dirty="0"/>
              <a:t>, в </a:t>
            </a:r>
            <a:r>
              <a:rPr lang="ru-RU" dirty="0" err="1"/>
              <a:t>однакових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і в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проміжок</a:t>
            </a:r>
            <a:r>
              <a:rPr lang="ru-RU" dirty="0"/>
              <a:t> часу,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показниками</a:t>
            </a:r>
            <a:r>
              <a:rPr lang="ru-RU" dirty="0"/>
              <a:t> якості, </a:t>
            </a:r>
            <a:r>
              <a:rPr lang="ru-RU" dirty="0" err="1"/>
              <a:t>розподіл</a:t>
            </a:r>
            <a:r>
              <a:rPr lang="ru-RU" dirty="0"/>
              <a:t> (</a:t>
            </a:r>
            <a:r>
              <a:rPr lang="ru-RU" dirty="0" err="1"/>
              <a:t>розкид</a:t>
            </a:r>
            <a:r>
              <a:rPr lang="ru-RU" dirty="0"/>
              <a:t>)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підпорядковується</a:t>
            </a:r>
            <a:r>
              <a:rPr lang="ru-RU" dirty="0"/>
              <a:t> законам </a:t>
            </a:r>
            <a:r>
              <a:rPr lang="ru-RU" dirty="0" err="1"/>
              <a:t>математичної</a:t>
            </a:r>
            <a:r>
              <a:rPr lang="ru-RU" dirty="0"/>
              <a:t> статистики.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448" y="2150890"/>
            <a:ext cx="4080574" cy="25093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959" y="4660209"/>
            <a:ext cx="3462950" cy="197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46454" y="719361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/>
              <a:t>СУЦІЛЬНИЙ І ВИБІРКОВИЙ КОНТРОЛЬ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8585" y="2170347"/>
            <a:ext cx="69108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Вибірковий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r>
              <a:rPr lang="ru-RU" b="1" dirty="0" err="1"/>
              <a:t>процедури</a:t>
            </a:r>
            <a:r>
              <a:rPr lang="ru-RU" b="1" dirty="0"/>
              <a:t> і правила якого </a:t>
            </a:r>
            <a:r>
              <a:rPr lang="ru-RU" b="1" dirty="0" err="1"/>
              <a:t>засновані</a:t>
            </a:r>
            <a:r>
              <a:rPr lang="ru-RU" b="1" dirty="0"/>
              <a:t> на законах </a:t>
            </a:r>
            <a:r>
              <a:rPr lang="ru-RU" b="1" dirty="0" err="1"/>
              <a:t>математичної</a:t>
            </a:r>
            <a:r>
              <a:rPr lang="ru-RU" b="1" dirty="0"/>
              <a:t> статистики, </a:t>
            </a:r>
            <a:r>
              <a:rPr lang="ru-RU" b="1" dirty="0" err="1"/>
              <a:t>називається</a:t>
            </a:r>
            <a:r>
              <a:rPr lang="ru-RU" b="1" dirty="0"/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статистичним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контролем якості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продукції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ru-RU" b="1" dirty="0" err="1"/>
              <a:t>Завдяки</a:t>
            </a:r>
            <a:r>
              <a:rPr lang="ru-RU" b="1" dirty="0"/>
              <a:t> невеликим </a:t>
            </a:r>
            <a:r>
              <a:rPr lang="ru-RU" b="1" dirty="0" err="1"/>
              <a:t>витратам</a:t>
            </a:r>
            <a:r>
              <a:rPr lang="ru-RU" b="1" dirty="0"/>
              <a:t> і </a:t>
            </a:r>
            <a:r>
              <a:rPr lang="ru-RU" b="1" dirty="0" err="1"/>
              <a:t>високого</a:t>
            </a:r>
            <a:r>
              <a:rPr lang="ru-RU" b="1" dirty="0"/>
              <a:t> </a:t>
            </a:r>
            <a:r>
              <a:rPr lang="ru-RU" b="1" dirty="0" err="1"/>
              <a:t>ступеня</a:t>
            </a:r>
            <a:r>
              <a:rPr lang="ru-RU" b="1" dirty="0"/>
              <a:t> </a:t>
            </a:r>
            <a:r>
              <a:rPr lang="ru-RU" b="1" dirty="0" err="1"/>
              <a:t>достовірності</a:t>
            </a:r>
            <a:r>
              <a:rPr lang="ru-RU" b="1" dirty="0"/>
              <a:t> </a:t>
            </a:r>
            <a:r>
              <a:rPr lang="ru-RU" b="1" dirty="0" err="1"/>
              <a:t>результатів</a:t>
            </a:r>
            <a:r>
              <a:rPr lang="ru-RU" b="1" dirty="0"/>
              <a:t>, </a:t>
            </a:r>
            <a:r>
              <a:rPr lang="ru-RU" b="1" dirty="0" err="1"/>
              <a:t>статистичний</a:t>
            </a:r>
            <a:r>
              <a:rPr lang="ru-RU" b="1" dirty="0"/>
              <a:t> контроль є </a:t>
            </a:r>
            <a:r>
              <a:rPr lang="ru-RU" b="1" dirty="0" err="1"/>
              <a:t>ефективним</a:t>
            </a:r>
            <a:r>
              <a:rPr lang="ru-RU" b="1" dirty="0"/>
              <a:t> </a:t>
            </a:r>
            <a:r>
              <a:rPr lang="ru-RU" b="1" dirty="0" err="1"/>
              <a:t>засобом</a:t>
            </a:r>
            <a:r>
              <a:rPr lang="ru-RU" b="1" dirty="0"/>
              <a:t> </a:t>
            </a:r>
            <a:r>
              <a:rPr lang="ru-RU" b="1" dirty="0" err="1"/>
              <a:t>забезпечення</a:t>
            </a:r>
            <a:r>
              <a:rPr lang="ru-RU" b="1" dirty="0"/>
              <a:t> якості </a:t>
            </a:r>
            <a:r>
              <a:rPr lang="ru-RU" b="1" dirty="0" err="1"/>
              <a:t>продукції</a:t>
            </a:r>
            <a:r>
              <a:rPr lang="ru-RU" b="1" dirty="0"/>
              <a:t>.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Вибірковий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b="1" dirty="0"/>
              <a:t>, не </a:t>
            </a:r>
            <a:r>
              <a:rPr lang="ru-RU" b="1" dirty="0" err="1"/>
              <a:t>заснований</a:t>
            </a:r>
            <a:r>
              <a:rPr lang="ru-RU" b="1" dirty="0"/>
              <a:t> на законах </a:t>
            </a:r>
            <a:r>
              <a:rPr lang="ru-RU" b="1" dirty="0" err="1"/>
              <a:t>математичної</a:t>
            </a:r>
            <a:r>
              <a:rPr lang="ru-RU" b="1" dirty="0"/>
              <a:t> статистики, </a:t>
            </a:r>
            <a:r>
              <a:rPr lang="ru-RU" b="1" dirty="0" err="1"/>
              <a:t>може</a:t>
            </a:r>
            <a:r>
              <a:rPr lang="ru-RU" b="1" dirty="0"/>
              <a:t> </a:t>
            </a:r>
            <a:r>
              <a:rPr lang="ru-RU" b="1" dirty="0" err="1"/>
              <a:t>призводити</a:t>
            </a:r>
            <a:r>
              <a:rPr lang="ru-RU" b="1" dirty="0"/>
              <a:t> до </a:t>
            </a:r>
            <a:r>
              <a:rPr lang="ru-RU" b="1" dirty="0" err="1"/>
              <a:t>помилкових</a:t>
            </a:r>
            <a:r>
              <a:rPr lang="ru-RU" b="1" dirty="0"/>
              <a:t> </a:t>
            </a:r>
            <a:r>
              <a:rPr lang="ru-RU" b="1" dirty="0" err="1"/>
              <a:t>висновків</a:t>
            </a:r>
            <a:r>
              <a:rPr lang="ru-RU" dirty="0" smtClean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79398" y="5493252"/>
            <a:ext cx="4753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Суцільний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b="1" dirty="0" err="1"/>
              <a:t>застосовується</a:t>
            </a:r>
            <a:r>
              <a:rPr lang="ru-RU" b="1" dirty="0"/>
              <a:t> в </a:t>
            </a:r>
            <a:r>
              <a:rPr lang="ru-RU" b="1" dirty="0" err="1"/>
              <a:t>одиничному</a:t>
            </a:r>
            <a:r>
              <a:rPr lang="ru-RU" b="1" dirty="0"/>
              <a:t> і </a:t>
            </a:r>
            <a:r>
              <a:rPr lang="ru-RU" b="1" dirty="0" err="1"/>
              <a:t>дрібносерійного</a:t>
            </a:r>
            <a:r>
              <a:rPr lang="ru-RU" b="1" dirty="0"/>
              <a:t> </a:t>
            </a:r>
            <a:r>
              <a:rPr lang="ru-RU" b="1" dirty="0" err="1"/>
              <a:t>виробництва</a:t>
            </a:r>
            <a:r>
              <a:rPr lang="ru-RU" b="1" dirty="0"/>
              <a:t>, </a:t>
            </a:r>
            <a:r>
              <a:rPr lang="ru-RU" b="1" dirty="0" err="1"/>
              <a:t>вибірковий</a:t>
            </a:r>
            <a:r>
              <a:rPr lang="ru-RU" b="1" dirty="0"/>
              <a:t> контроль - в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випадках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940" y="2037443"/>
            <a:ext cx="4300690" cy="3225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28" y="4484158"/>
            <a:ext cx="3314135" cy="220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03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63388" y="736294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 smtClean="0"/>
              <a:t>ПРИЙМАЛЬНИЙ КОНТРОЛЬ</a:t>
            </a:r>
            <a:endParaRPr lang="ru-RU" sz="4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9244" y="2100125"/>
            <a:ext cx="34704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 </a:t>
            </a:r>
            <a:r>
              <a:rPr lang="ru-RU" dirty="0" smtClean="0"/>
              <a:t>метою контролю </a:t>
            </a:r>
            <a:r>
              <a:rPr lang="ru-RU" dirty="0" err="1"/>
              <a:t>розрізняють</a:t>
            </a:r>
            <a:r>
              <a:rPr lang="ru-RU" dirty="0"/>
              <a:t> контроль якості </a:t>
            </a:r>
            <a:r>
              <a:rPr lang="ru-RU" dirty="0" err="1"/>
              <a:t>продукції</a:t>
            </a:r>
            <a:r>
              <a:rPr lang="ru-RU" dirty="0"/>
              <a:t> для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придатності</a:t>
            </a:r>
            <a:r>
              <a:rPr lang="ru-RU" dirty="0"/>
              <a:t> та </a:t>
            </a:r>
            <a:r>
              <a:rPr lang="ru-RU" dirty="0" err="1"/>
              <a:t>приймання</a:t>
            </a:r>
            <a:r>
              <a:rPr lang="ru-RU" dirty="0"/>
              <a:t> -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приймальний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dirty="0"/>
              <a:t>(не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готової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) і контроль якості </a:t>
            </a:r>
            <a:r>
              <a:rPr lang="ru-RU" dirty="0" err="1"/>
              <a:t>продукції</a:t>
            </a:r>
            <a:r>
              <a:rPr lang="ru-RU" dirty="0"/>
              <a:t> для </a:t>
            </a:r>
            <a:r>
              <a:rPr lang="ru-RU" dirty="0" err="1"/>
              <a:t>оцінки</a:t>
            </a:r>
            <a:r>
              <a:rPr lang="ru-RU" dirty="0"/>
              <a:t> стану </a:t>
            </a:r>
            <a:r>
              <a:rPr lang="ru-RU" dirty="0" err="1"/>
              <a:t>технологічних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і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налагодження</a:t>
            </a:r>
            <a:r>
              <a:rPr lang="ru-RU" dirty="0"/>
              <a:t>. </a:t>
            </a:r>
            <a:r>
              <a:rPr lang="ru-RU" dirty="0" err="1"/>
              <a:t>Останній</a:t>
            </a:r>
            <a:r>
              <a:rPr lang="ru-RU" dirty="0"/>
              <a:t> вид контролю, як правило, є </a:t>
            </a:r>
            <a:r>
              <a:rPr lang="ru-RU" dirty="0" err="1"/>
              <a:t>статистичними</a:t>
            </a:r>
            <a:r>
              <a:rPr lang="ru-RU" dirty="0"/>
              <a:t> і </a:t>
            </a:r>
            <a:r>
              <a:rPr lang="ru-RU" dirty="0" err="1"/>
              <a:t>називається</a:t>
            </a:r>
            <a:r>
              <a:rPr lang="ru-RU" dirty="0"/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статистичним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регулюванням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технологічних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процесів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6"/>
          <a:stretch/>
        </p:blipFill>
        <p:spPr>
          <a:xfrm>
            <a:off x="4688186" y="2155973"/>
            <a:ext cx="6680295" cy="441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43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8586" y="742453"/>
            <a:ext cx="10343190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/>
              <a:t>ВХІДНИЙ І ОПЕРАЦІЙНИЙ КОНТРОЛЬ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8586" y="2087598"/>
            <a:ext cx="68836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Вхідний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b="1" dirty="0"/>
              <a:t>не є </a:t>
            </a:r>
            <a:r>
              <a:rPr lang="ru-RU" b="1" dirty="0" err="1"/>
              <a:t>обов'язковим</a:t>
            </a:r>
            <a:r>
              <a:rPr lang="ru-RU" b="1" dirty="0"/>
              <a:t>, але в </a:t>
            </a:r>
            <a:r>
              <a:rPr lang="ru-RU" b="1" dirty="0" err="1"/>
              <a:t>ряді</a:t>
            </a:r>
            <a:r>
              <a:rPr lang="ru-RU" b="1" dirty="0"/>
              <a:t> </a:t>
            </a:r>
            <a:r>
              <a:rPr lang="ru-RU" b="1" dirty="0" err="1"/>
              <a:t>випадків</a:t>
            </a:r>
            <a:r>
              <a:rPr lang="ru-RU" b="1" dirty="0"/>
              <a:t> </a:t>
            </a:r>
            <a:r>
              <a:rPr lang="ru-RU" b="1" dirty="0" err="1"/>
              <a:t>він</a:t>
            </a:r>
            <a:r>
              <a:rPr lang="ru-RU" b="1" dirty="0"/>
              <a:t> </a:t>
            </a:r>
            <a:r>
              <a:rPr lang="ru-RU" b="1" dirty="0" err="1"/>
              <a:t>дуже</a:t>
            </a:r>
            <a:r>
              <a:rPr lang="ru-RU" b="1" dirty="0"/>
              <a:t> </a:t>
            </a:r>
            <a:r>
              <a:rPr lang="ru-RU" b="1" dirty="0" err="1"/>
              <a:t>корисний</a:t>
            </a:r>
            <a:r>
              <a:rPr lang="ru-RU" b="1" dirty="0"/>
              <a:t> і </a:t>
            </a:r>
            <a:r>
              <a:rPr lang="ru-RU" b="1" dirty="0" err="1"/>
              <a:t>навіть</a:t>
            </a:r>
            <a:r>
              <a:rPr lang="ru-RU" b="1" dirty="0"/>
              <a:t> </a:t>
            </a:r>
            <a:r>
              <a:rPr lang="ru-RU" b="1" dirty="0" err="1"/>
              <a:t>необхідний</a:t>
            </a:r>
            <a:r>
              <a:rPr lang="ru-RU" b="1" dirty="0"/>
              <a:t>. </a:t>
            </a:r>
            <a:r>
              <a:rPr lang="ru-RU" b="1" dirty="0" err="1"/>
              <a:t>Наприклад</a:t>
            </a:r>
            <a:r>
              <a:rPr lang="ru-RU" b="1" dirty="0"/>
              <a:t>, </a:t>
            </a:r>
            <a:r>
              <a:rPr lang="ru-RU" b="1" dirty="0" err="1"/>
              <a:t>показники</a:t>
            </a:r>
            <a:r>
              <a:rPr lang="ru-RU" b="1" dirty="0"/>
              <a:t> якості </a:t>
            </a:r>
            <a:r>
              <a:rPr lang="ru-RU" b="1" dirty="0" err="1"/>
              <a:t>продукції</a:t>
            </a:r>
            <a:r>
              <a:rPr lang="ru-RU" b="1" dirty="0"/>
              <a:t> в </a:t>
            </a:r>
            <a:r>
              <a:rPr lang="ru-RU" b="1" dirty="0" err="1"/>
              <a:t>процесі</a:t>
            </a:r>
            <a:r>
              <a:rPr lang="ru-RU" b="1" dirty="0"/>
              <a:t> </a:t>
            </a:r>
            <a:r>
              <a:rPr lang="ru-RU" b="1" dirty="0" err="1"/>
              <a:t>транспортування</a:t>
            </a:r>
            <a:r>
              <a:rPr lang="ru-RU" b="1" dirty="0"/>
              <a:t> і </a:t>
            </a:r>
            <a:r>
              <a:rPr lang="ru-RU" b="1" dirty="0" err="1"/>
              <a:t>зберігання</a:t>
            </a:r>
            <a:r>
              <a:rPr lang="ru-RU" b="1" dirty="0"/>
              <a:t> </a:t>
            </a:r>
            <a:r>
              <a:rPr lang="ru-RU" b="1" dirty="0" err="1"/>
              <a:t>можуть</a:t>
            </a:r>
            <a:r>
              <a:rPr lang="ru-RU" b="1" dirty="0"/>
              <a:t> </a:t>
            </a:r>
            <a:r>
              <a:rPr lang="ru-RU" b="1" dirty="0" err="1"/>
              <a:t>змінюватися</a:t>
            </a:r>
            <a:r>
              <a:rPr lang="ru-RU" b="1" dirty="0"/>
              <a:t>. Перед запуском у </a:t>
            </a:r>
            <a:r>
              <a:rPr lang="ru-RU" b="1" dirty="0" err="1"/>
              <a:t>виробництво</a:t>
            </a:r>
            <a:r>
              <a:rPr lang="ru-RU" b="1" dirty="0"/>
              <a:t> </a:t>
            </a:r>
            <a:r>
              <a:rPr lang="ru-RU" b="1" dirty="0" err="1"/>
              <a:t>така</a:t>
            </a:r>
            <a:r>
              <a:rPr lang="ru-RU" b="1" dirty="0"/>
              <a:t> </a:t>
            </a:r>
            <a:r>
              <a:rPr lang="ru-RU" b="1" dirty="0" err="1"/>
              <a:t>продукція</a:t>
            </a:r>
            <a:r>
              <a:rPr lang="ru-RU" b="1" dirty="0"/>
              <a:t> повинна бути </a:t>
            </a:r>
            <a:r>
              <a:rPr lang="ru-RU" b="1" dirty="0" err="1"/>
              <a:t>перевірена</a:t>
            </a:r>
            <a:r>
              <a:rPr lang="ru-RU" b="1" dirty="0"/>
              <a:t> в </a:t>
            </a:r>
            <a:r>
              <a:rPr lang="ru-RU" b="1" dirty="0" err="1"/>
              <a:t>умовах</a:t>
            </a:r>
            <a:r>
              <a:rPr lang="ru-RU" b="1" dirty="0"/>
              <a:t> </a:t>
            </a:r>
            <a:r>
              <a:rPr lang="ru-RU" b="1" dirty="0" err="1"/>
              <a:t>підприємства</a:t>
            </a:r>
            <a:r>
              <a:rPr lang="ru-RU" b="1" dirty="0"/>
              <a:t>.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Вхідний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контроль </a:t>
            </a:r>
            <a:r>
              <a:rPr lang="ru-RU" b="1" dirty="0" err="1"/>
              <a:t>необхідний</a:t>
            </a:r>
            <a:r>
              <a:rPr lang="ru-RU" b="1" dirty="0"/>
              <a:t> в тих </a:t>
            </a:r>
            <a:r>
              <a:rPr lang="ru-RU" b="1" dirty="0" err="1"/>
              <a:t>виробництвах</a:t>
            </a:r>
            <a:r>
              <a:rPr lang="ru-RU" b="1" dirty="0"/>
              <a:t>, де </a:t>
            </a:r>
            <a:r>
              <a:rPr lang="ru-RU" b="1" dirty="0" err="1"/>
              <a:t>якість</a:t>
            </a:r>
            <a:r>
              <a:rPr lang="ru-RU" b="1" dirty="0"/>
              <a:t> </a:t>
            </a:r>
            <a:r>
              <a:rPr lang="ru-RU" b="1" dirty="0" err="1"/>
              <a:t>готової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 </a:t>
            </a:r>
            <a:r>
              <a:rPr lang="ru-RU" b="1" dirty="0" err="1"/>
              <a:t>істотно</a:t>
            </a:r>
            <a:r>
              <a:rPr lang="ru-RU" b="1" dirty="0"/>
              <a:t> </a:t>
            </a:r>
            <a:r>
              <a:rPr lang="ru-RU" b="1" dirty="0" err="1"/>
              <a:t>залежить</a:t>
            </a:r>
            <a:r>
              <a:rPr lang="ru-RU" b="1" dirty="0"/>
              <a:t> від якості </a:t>
            </a:r>
            <a:r>
              <a:rPr lang="ru-RU" b="1" dirty="0" err="1"/>
              <a:t>вихідних</a:t>
            </a:r>
            <a:r>
              <a:rPr lang="ru-RU" b="1" dirty="0"/>
              <a:t> </a:t>
            </a:r>
            <a:r>
              <a:rPr lang="ru-RU" b="1" dirty="0" err="1"/>
              <a:t>матеріалів</a:t>
            </a:r>
            <a:r>
              <a:rPr lang="ru-RU" b="1" dirty="0"/>
              <a:t>, </a:t>
            </a:r>
            <a:r>
              <a:rPr lang="ru-RU" b="1" dirty="0" err="1"/>
              <a:t>наприклад</a:t>
            </a:r>
            <a:r>
              <a:rPr lang="ru-RU" b="1" dirty="0"/>
              <a:t>, в </a:t>
            </a:r>
            <a:r>
              <a:rPr lang="ru-RU" b="1" dirty="0" err="1"/>
              <a:t>мікроелектроніці</a:t>
            </a:r>
            <a:r>
              <a:rPr lang="ru-RU" b="1" dirty="0"/>
              <a:t>.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632071" y="2087598"/>
            <a:ext cx="44271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Важливе</a:t>
            </a:r>
            <a:r>
              <a:rPr lang="ru-RU" dirty="0"/>
              <a:t> значення має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операційний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контроль</a:t>
            </a:r>
            <a:r>
              <a:rPr lang="ru-RU" dirty="0"/>
              <a:t>. </a:t>
            </a:r>
            <a:r>
              <a:rPr lang="ru-RU" dirty="0" err="1"/>
              <a:t>Своєчасне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smtClean="0"/>
              <a:t>дефекту </a:t>
            </a:r>
            <a:r>
              <a:rPr lang="ru-RU" dirty="0"/>
              <a:t>на </a:t>
            </a:r>
            <a:r>
              <a:rPr lang="ru-RU" dirty="0" err="1"/>
              <a:t>операціях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виключити</a:t>
            </a:r>
            <a:r>
              <a:rPr lang="ru-RU" dirty="0"/>
              <a:t> пропуск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споживачеві</a:t>
            </a:r>
            <a:r>
              <a:rPr lang="ru-RU" dirty="0"/>
              <a:t>,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шляхом </a:t>
            </a:r>
            <a:r>
              <a:rPr lang="ru-RU" dirty="0" err="1"/>
              <a:t>скорочення</a:t>
            </a:r>
            <a:r>
              <a:rPr lang="ru-RU" dirty="0"/>
              <a:t> </a:t>
            </a:r>
            <a:r>
              <a:rPr lang="ru-RU" dirty="0" err="1"/>
              <a:t>непродуктивних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, </a:t>
            </a:r>
            <a:r>
              <a:rPr lang="ru-RU" dirty="0" err="1"/>
              <a:t>зумовлених</a:t>
            </a:r>
            <a:r>
              <a:rPr lang="ru-RU" dirty="0"/>
              <a:t> </a:t>
            </a:r>
            <a:r>
              <a:rPr lang="ru-RU" dirty="0" err="1"/>
              <a:t>пізнім</a:t>
            </a:r>
            <a:r>
              <a:rPr lang="ru-RU" dirty="0"/>
              <a:t> </a:t>
            </a:r>
            <a:r>
              <a:rPr lang="ru-RU" dirty="0" err="1"/>
              <a:t>виявленням</a:t>
            </a:r>
            <a:r>
              <a:rPr lang="ru-RU" dirty="0"/>
              <a:t> </a:t>
            </a:r>
            <a:r>
              <a:rPr lang="ru-RU" dirty="0" smtClean="0"/>
              <a:t>дефекту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374" y="4672921"/>
            <a:ext cx="3319604" cy="2030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061" y="4672921"/>
            <a:ext cx="3044250" cy="203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11108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671</TotalTime>
  <Words>1817</Words>
  <Application>Microsoft Office PowerPoint</Application>
  <PresentationFormat>Произвольный</PresentationFormat>
  <Paragraphs>104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Берлин</vt:lpstr>
      <vt:lpstr>Презентация PowerPoint</vt:lpstr>
      <vt:lpstr>Забезпечення і повишення якості</vt:lpstr>
      <vt:lpstr>Види контролю якості продукції</vt:lpstr>
      <vt:lpstr>Види контролю якості продукції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37</cp:revision>
  <dcterms:created xsi:type="dcterms:W3CDTF">2015-10-29T07:16:56Z</dcterms:created>
  <dcterms:modified xsi:type="dcterms:W3CDTF">2021-02-19T18:01:31Z</dcterms:modified>
</cp:coreProperties>
</file>