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377" r:id="rId2"/>
    <p:sldId id="453" r:id="rId3"/>
    <p:sldId id="454" r:id="rId4"/>
    <p:sldId id="398" r:id="rId5"/>
    <p:sldId id="455" r:id="rId6"/>
    <p:sldId id="378" r:id="rId7"/>
    <p:sldId id="387" r:id="rId8"/>
    <p:sldId id="400" r:id="rId9"/>
    <p:sldId id="388" r:id="rId10"/>
    <p:sldId id="452" r:id="rId11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6600"/>
    <a:srgbClr val="FFFF66"/>
    <a:srgbClr val="FF0000"/>
    <a:srgbClr val="0033CC"/>
    <a:srgbClr val="FFFFC5"/>
    <a:srgbClr val="C40000"/>
    <a:srgbClr val="20416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712" autoAdjust="0"/>
    <p:restoredTop sz="94566" autoAdjust="0"/>
  </p:normalViewPr>
  <p:slideViewPr>
    <p:cSldViewPr>
      <p:cViewPr varScale="1">
        <p:scale>
          <a:sx n="69" d="100"/>
          <a:sy n="69" d="100"/>
        </p:scale>
        <p:origin x="-132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noProof="0" smtClean="0"/>
              <a:t>Kliknij, aby edytować style wzorca tekstu</a:t>
            </a:r>
          </a:p>
          <a:p>
            <a:pPr lvl="1"/>
            <a:r>
              <a:rPr lang="pl-PL" noProof="0" smtClean="0"/>
              <a:t>Drugi poziom</a:t>
            </a:r>
          </a:p>
          <a:p>
            <a:pPr lvl="2"/>
            <a:r>
              <a:rPr lang="pl-PL" noProof="0" smtClean="0"/>
              <a:t>Trzeci poziom</a:t>
            </a:r>
          </a:p>
          <a:p>
            <a:pPr lvl="3"/>
            <a:r>
              <a:rPr lang="pl-PL" noProof="0" smtClean="0"/>
              <a:t>Czwarty poziom</a:t>
            </a:r>
          </a:p>
          <a:p>
            <a:pPr lvl="4"/>
            <a:r>
              <a:rPr lang="pl-PL" noProof="0" smtClean="0"/>
              <a:t>Piąty poziom</a:t>
            </a:r>
          </a:p>
        </p:txBody>
      </p:sp>
      <p:sp>
        <p:nvSpPr>
          <p:cNvPr id="542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42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4622A4E3-4481-40DE-AAC9-1420B43AC3F9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C50997-945B-4B94-B6B0-E65B3761F1B7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8A367BE-BD11-451B-BFDC-F0E4CBEED509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066B1B0-B611-463E-9309-E38729E3C77E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164BC7-16BA-4AA1-9260-5246C7B44EC8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ytuł, zawartość i 2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632F332-6D23-4BAC-ADC9-FB372C92C561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8BAD3E-32D9-48E8-BFCB-93C535412514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ACB0D1A-4497-424C-866F-CDFF488495FD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E22BBA4-A346-440C-813A-897297F81ABB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A6CF57C-E9D5-4E64-8106-A41CBA9D6997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088E34-EBE0-42B8-8EF9-66F04FAA9702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F0B1195-4D1D-47C6-8DD9-2F062294159C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A337377-DD7F-4F74-8DA9-6643CECB6BE2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 smtClean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6E39859-828B-41DA-9907-8AFBD41D76C3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style wzorca tekstu</a:t>
            </a:r>
          </a:p>
          <a:p>
            <a:pPr lvl="1"/>
            <a:r>
              <a:rPr lang="pl-PL" altLang="pl-PL" smtClean="0"/>
              <a:t>Drugi poziom</a:t>
            </a:r>
          </a:p>
          <a:p>
            <a:pPr lvl="2"/>
            <a:r>
              <a:rPr lang="pl-PL" altLang="pl-PL" smtClean="0"/>
              <a:t>Trzeci poziom</a:t>
            </a:r>
          </a:p>
          <a:p>
            <a:pPr lvl="3"/>
            <a:r>
              <a:rPr lang="pl-PL" altLang="pl-PL" smtClean="0"/>
              <a:t>Czwarty poziom</a:t>
            </a:r>
          </a:p>
          <a:p>
            <a:pPr lvl="4"/>
            <a:r>
              <a:rPr lang="pl-PL" altLang="pl-PL" smtClean="0"/>
              <a:t>Piąty poziom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4320B525-ACFB-4B45-9B3B-AB42BE34461C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1" r:id="rId2"/>
    <p:sldLayoutId id="2147483660" r:id="rId3"/>
    <p:sldLayoutId id="2147483659" r:id="rId4"/>
    <p:sldLayoutId id="2147483658" r:id="rId5"/>
    <p:sldLayoutId id="2147483657" r:id="rId6"/>
    <p:sldLayoutId id="2147483656" r:id="rId7"/>
    <p:sldLayoutId id="2147483655" r:id="rId8"/>
    <p:sldLayoutId id="2147483654" r:id="rId9"/>
    <p:sldLayoutId id="2147483653" r:id="rId10"/>
    <p:sldLayoutId id="2147483652" r:id="rId11"/>
    <p:sldLayoutId id="2147483651" r:id="rId12"/>
    <p:sldLayoutId id="2147483650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3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oleObject" Target="../embeddings/oleObject4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E:\clipboard_ec0f0ded0ebd2efc9b1c0709dde67efab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85729"/>
            <a:ext cx="8496944" cy="6572271"/>
          </a:xfrm>
          <a:prstGeom prst="rect">
            <a:avLst/>
          </a:prstGeom>
          <a:noFill/>
        </p:spPr>
      </p:pic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203848" y="2636912"/>
            <a:ext cx="187220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/>
            <a:r>
              <a:rPr lang="uk-UA" altLang="pl-PL" sz="2000" b="1" dirty="0">
                <a:solidFill>
                  <a:srgbClr val="22228B"/>
                </a:solidFill>
                <a:latin typeface="Arial" charset="0"/>
              </a:rPr>
              <a:t>поверхневий </a:t>
            </a:r>
            <a:endParaRPr lang="en-US" altLang="pl-PL" sz="2000" b="1" dirty="0" smtClean="0">
              <a:solidFill>
                <a:srgbClr val="22228B"/>
              </a:solidFill>
              <a:latin typeface="Arial" charset="0"/>
            </a:endParaRPr>
          </a:p>
          <a:p>
            <a:pPr eaLnBrk="1" hangingPunct="1"/>
            <a:r>
              <a:rPr lang="uk-UA" altLang="pl-PL" sz="2000" b="1" dirty="0" smtClean="0">
                <a:solidFill>
                  <a:srgbClr val="22228B"/>
                </a:solidFill>
                <a:latin typeface="Arial" charset="0"/>
              </a:rPr>
              <a:t>натяг</a:t>
            </a:r>
            <a:endParaRPr lang="pl-PL" altLang="pl-PL" sz="2000" b="1" dirty="0">
              <a:solidFill>
                <a:srgbClr val="22228B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Obraz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3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Object 3"/>
          <p:cNvGraphicFramePr>
            <a:graphicFrameLocks noChangeAspect="1"/>
          </p:cNvGraphicFramePr>
          <p:nvPr>
            <p:ph idx="1"/>
          </p:nvPr>
        </p:nvGraphicFramePr>
        <p:xfrm>
          <a:off x="900113" y="1525588"/>
          <a:ext cx="4295775" cy="3517900"/>
        </p:xfrm>
        <a:graphic>
          <a:graphicData uri="http://schemas.openxmlformats.org/presentationml/2006/ole">
            <p:oleObj spid="_x0000_s23554" name="Fotografia Photo Editor" r:id="rId3" imgW="7497221" imgH="3753374" progId="">
              <p:embed/>
            </p:oleObj>
          </a:graphicData>
        </a:graphic>
      </p:graphicFrame>
      <p:sp>
        <p:nvSpPr>
          <p:cNvPr id="3075" name="Text Box 9"/>
          <p:cNvSpPr txBox="1">
            <a:spLocks noChangeArrowheads="1"/>
          </p:cNvSpPr>
          <p:nvPr/>
        </p:nvSpPr>
        <p:spPr bwMode="auto">
          <a:xfrm>
            <a:off x="5265015" y="2313577"/>
            <a:ext cx="3455988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pl-PL" altLang="pl-PL" sz="1800" dirty="0">
                <a:solidFill>
                  <a:srgbClr val="C40000"/>
                </a:solidFill>
                <a:latin typeface="Arial" charset="0"/>
              </a:rPr>
              <a:t>г</a:t>
            </a:r>
            <a:r>
              <a:rPr lang="uk-UA" altLang="pl-PL" sz="1800" dirty="0">
                <a:solidFill>
                  <a:srgbClr val="C40000"/>
                </a:solidFill>
                <a:latin typeface="Arial" charset="0"/>
              </a:rPr>
              <a:t>рани</a:t>
            </a:r>
            <a:r>
              <a:rPr lang="pl-PL" altLang="pl-PL" sz="1800" dirty="0">
                <a:solidFill>
                  <a:srgbClr val="C40000"/>
                </a:solidFill>
                <a:latin typeface="Arial" charset="0"/>
              </a:rPr>
              <a:t>ц</a:t>
            </a:r>
            <a:r>
              <a:rPr lang="uk-UA" altLang="pl-PL" sz="1800" dirty="0">
                <a:solidFill>
                  <a:srgbClr val="C40000"/>
                </a:solidFill>
                <a:latin typeface="Arial" charset="0"/>
              </a:rPr>
              <a:t>я поділу фаз</a:t>
            </a:r>
            <a:endParaRPr lang="pl-PL" altLang="pl-PL" sz="1800" dirty="0">
              <a:solidFill>
                <a:srgbClr val="C40000"/>
              </a:solidFill>
              <a:latin typeface="Arial" charset="0"/>
            </a:endParaRPr>
          </a:p>
          <a:p>
            <a:pPr eaLnBrk="1" hangingPunct="1"/>
            <a:r>
              <a:rPr lang="pl-PL" altLang="pl-PL" sz="1800" dirty="0">
                <a:solidFill>
                  <a:srgbClr val="C40000"/>
                </a:solidFill>
                <a:latin typeface="Arial" charset="0"/>
              </a:rPr>
              <a:t>н</a:t>
            </a:r>
            <a:r>
              <a:rPr lang="uk-UA" altLang="pl-PL" sz="1800" dirty="0">
                <a:solidFill>
                  <a:srgbClr val="C40000"/>
                </a:solidFill>
                <a:latin typeface="Arial" charset="0"/>
              </a:rPr>
              <a:t>а молекулу </a:t>
            </a:r>
            <a:r>
              <a:rPr lang="uk-UA" altLang="pl-PL" sz="1800" dirty="0" smtClean="0">
                <a:solidFill>
                  <a:srgbClr val="C40000"/>
                </a:solidFill>
                <a:latin typeface="Arial" charset="0"/>
              </a:rPr>
              <a:t>діє </a:t>
            </a:r>
            <a:r>
              <a:rPr lang="uk-UA" altLang="pl-PL" sz="1800" b="1" dirty="0">
                <a:solidFill>
                  <a:srgbClr val="C40000"/>
                </a:solidFill>
                <a:latin typeface="Arial" charset="0"/>
              </a:rPr>
              <a:t>не</a:t>
            </a:r>
            <a:r>
              <a:rPr lang="pl-PL" altLang="pl-PL" sz="1800" b="1" dirty="0">
                <a:solidFill>
                  <a:srgbClr val="C40000"/>
                </a:solidFill>
                <a:latin typeface="Arial" charset="0"/>
              </a:rPr>
              <a:t>з</a:t>
            </a:r>
            <a:r>
              <a:rPr lang="uk-UA" altLang="pl-PL" sz="1800" b="1" dirty="0" err="1">
                <a:solidFill>
                  <a:srgbClr val="C40000"/>
                </a:solidFill>
                <a:latin typeface="Arial" charset="0"/>
              </a:rPr>
              <a:t>рівноважений</a:t>
            </a:r>
            <a:r>
              <a:rPr lang="uk-UA" altLang="pl-PL" sz="1800" dirty="0">
                <a:solidFill>
                  <a:srgbClr val="C40000"/>
                </a:solidFill>
                <a:latin typeface="Arial" charset="0"/>
              </a:rPr>
              <a:t> вектор сил </a:t>
            </a:r>
            <a:endParaRPr lang="pl-PL" altLang="pl-PL" sz="1800" dirty="0">
              <a:solidFill>
                <a:srgbClr val="C40000"/>
              </a:solidFill>
              <a:latin typeface="Arial" charset="0"/>
            </a:endParaRPr>
          </a:p>
        </p:txBody>
      </p:sp>
      <p:sp>
        <p:nvSpPr>
          <p:cNvPr id="3076" name="Text Box 9"/>
          <p:cNvSpPr txBox="1">
            <a:spLocks noChangeArrowheads="1"/>
          </p:cNvSpPr>
          <p:nvPr/>
        </p:nvSpPr>
        <p:spPr bwMode="auto">
          <a:xfrm>
            <a:off x="5292725" y="4149725"/>
            <a:ext cx="3311525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uk-UA" altLang="pl-PL" sz="1800">
                <a:solidFill>
                  <a:srgbClr val="0000CC"/>
                </a:solidFill>
                <a:latin typeface="Arial" charset="0"/>
              </a:rPr>
              <a:t>в об</a:t>
            </a:r>
            <a:r>
              <a:rPr lang="pl-PL" altLang="pl-PL" sz="1800">
                <a:solidFill>
                  <a:srgbClr val="0000CC"/>
                </a:solidFill>
                <a:latin typeface="Arial" charset="0"/>
              </a:rPr>
              <a:t>’</a:t>
            </a:r>
            <a:r>
              <a:rPr lang="uk-UA" altLang="pl-PL" sz="1800">
                <a:solidFill>
                  <a:srgbClr val="0000CC"/>
                </a:solidFill>
                <a:latin typeface="Arial" charset="0"/>
              </a:rPr>
              <a:t>ємі рідкої фаз</a:t>
            </a:r>
            <a:r>
              <a:rPr lang="pl-PL" altLang="pl-PL" sz="1800">
                <a:solidFill>
                  <a:srgbClr val="0000CC"/>
                </a:solidFill>
                <a:latin typeface="Arial" charset="0"/>
              </a:rPr>
              <a:t>и</a:t>
            </a:r>
          </a:p>
          <a:p>
            <a:pPr eaLnBrk="1" hangingPunct="1"/>
            <a:r>
              <a:rPr lang="uk-UA" altLang="pl-PL" sz="1800">
                <a:solidFill>
                  <a:srgbClr val="0000CC"/>
                </a:solidFill>
                <a:latin typeface="Arial" charset="0"/>
              </a:rPr>
              <a:t>на молекулу діє</a:t>
            </a:r>
          </a:p>
          <a:p>
            <a:pPr eaLnBrk="1" hangingPunct="1"/>
            <a:r>
              <a:rPr lang="uk-UA" altLang="pl-PL" sz="1800" b="1">
                <a:solidFill>
                  <a:srgbClr val="0000CC"/>
                </a:solidFill>
                <a:latin typeface="Arial" charset="0"/>
              </a:rPr>
              <a:t>зрівноважений</a:t>
            </a:r>
            <a:r>
              <a:rPr lang="uk-UA" altLang="pl-PL" sz="1800">
                <a:solidFill>
                  <a:srgbClr val="0000CC"/>
                </a:solidFill>
                <a:latin typeface="Arial" charset="0"/>
              </a:rPr>
              <a:t> вектор сил</a:t>
            </a:r>
            <a:endParaRPr lang="pl-PL" altLang="pl-PL" sz="1800">
              <a:solidFill>
                <a:srgbClr val="0000CC"/>
              </a:solidFill>
              <a:latin typeface="Arial" charset="0"/>
            </a:endParaRPr>
          </a:p>
        </p:txBody>
      </p:sp>
      <p:sp>
        <p:nvSpPr>
          <p:cNvPr id="3077" name="Text Box 9"/>
          <p:cNvSpPr txBox="1">
            <a:spLocks noChangeArrowheads="1"/>
          </p:cNvSpPr>
          <p:nvPr/>
        </p:nvSpPr>
        <p:spPr bwMode="auto">
          <a:xfrm>
            <a:off x="5292725" y="1484313"/>
            <a:ext cx="338296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uk-UA" altLang="pl-PL" sz="1800" dirty="0">
                <a:solidFill>
                  <a:srgbClr val="204162"/>
                </a:solidFill>
                <a:latin typeface="Arial" charset="0"/>
              </a:rPr>
              <a:t>газова фаза</a:t>
            </a:r>
            <a:r>
              <a:rPr lang="pl-PL" altLang="pl-PL" sz="1800" dirty="0">
                <a:solidFill>
                  <a:srgbClr val="204162"/>
                </a:solidFill>
                <a:latin typeface="Arial" charset="0"/>
              </a:rPr>
              <a:t>: </a:t>
            </a:r>
            <a:endParaRPr lang="uk-UA" altLang="pl-PL" sz="1800" dirty="0">
              <a:solidFill>
                <a:srgbClr val="204162"/>
              </a:solidFill>
              <a:latin typeface="Arial" charset="0"/>
            </a:endParaRPr>
          </a:p>
          <a:p>
            <a:pPr eaLnBrk="1" hangingPunct="1"/>
            <a:r>
              <a:rPr lang="uk-UA" altLang="pl-PL" sz="1800" dirty="0">
                <a:solidFill>
                  <a:srgbClr val="204162"/>
                </a:solidFill>
                <a:latin typeface="Arial" charset="0"/>
              </a:rPr>
              <a:t>молекули </a:t>
            </a:r>
            <a:r>
              <a:rPr lang="pl-PL" altLang="pl-PL" sz="1800" dirty="0">
                <a:solidFill>
                  <a:srgbClr val="204162"/>
                </a:solidFill>
                <a:latin typeface="Arial" charset="0"/>
              </a:rPr>
              <a:t>с</a:t>
            </a:r>
            <a:r>
              <a:rPr lang="uk-UA" altLang="pl-PL" sz="1800" dirty="0" err="1">
                <a:solidFill>
                  <a:srgbClr val="204162"/>
                </a:solidFill>
                <a:latin typeface="Arial" charset="0"/>
              </a:rPr>
              <a:t>ла</a:t>
            </a:r>
            <a:r>
              <a:rPr lang="pl-PL" altLang="pl-PL" sz="1800" dirty="0">
                <a:solidFill>
                  <a:srgbClr val="204162"/>
                </a:solidFill>
                <a:latin typeface="Arial" charset="0"/>
              </a:rPr>
              <a:t>б</a:t>
            </a:r>
            <a:r>
              <a:rPr lang="uk-UA" altLang="pl-PL" sz="1800" dirty="0">
                <a:solidFill>
                  <a:srgbClr val="204162"/>
                </a:solidFill>
                <a:latin typeface="Arial" charset="0"/>
              </a:rPr>
              <a:t>о взаємодіють</a:t>
            </a:r>
            <a:endParaRPr lang="pl-PL" altLang="pl-PL" sz="1800" dirty="0">
              <a:solidFill>
                <a:srgbClr val="204162"/>
              </a:solidFill>
              <a:latin typeface="Arial" charset="0"/>
            </a:endParaRPr>
          </a:p>
        </p:txBody>
      </p:sp>
      <p:sp>
        <p:nvSpPr>
          <p:cNvPr id="1030" name="Text Box 9"/>
          <p:cNvSpPr txBox="1">
            <a:spLocks noChangeArrowheads="1"/>
          </p:cNvSpPr>
          <p:nvPr/>
        </p:nvSpPr>
        <p:spPr bwMode="auto">
          <a:xfrm>
            <a:off x="971550" y="5516563"/>
            <a:ext cx="705643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uk-UA" altLang="pl-PL" sz="1800" dirty="0">
                <a:solidFill>
                  <a:srgbClr val="22228B"/>
                </a:solidFill>
                <a:latin typeface="Arial" charset="0"/>
              </a:rPr>
              <a:t>наслідок</a:t>
            </a:r>
            <a:r>
              <a:rPr lang="pl-PL" altLang="pl-PL" sz="1800" dirty="0">
                <a:solidFill>
                  <a:srgbClr val="22228B"/>
                </a:solidFill>
                <a:latin typeface="Arial" charset="0"/>
              </a:rPr>
              <a:t>: </a:t>
            </a:r>
            <a:r>
              <a:rPr lang="uk-UA" altLang="pl-PL" sz="1800" b="1" dirty="0" smtClean="0">
                <a:solidFill>
                  <a:srgbClr val="22228B"/>
                </a:solidFill>
                <a:latin typeface="Arial" charset="0"/>
              </a:rPr>
              <a:t>поверхневий </a:t>
            </a:r>
            <a:r>
              <a:rPr lang="uk-UA" altLang="pl-PL" sz="1800" b="1" dirty="0">
                <a:solidFill>
                  <a:srgbClr val="22228B"/>
                </a:solidFill>
                <a:latin typeface="Arial" charset="0"/>
              </a:rPr>
              <a:t>шар</a:t>
            </a:r>
            <a:r>
              <a:rPr lang="pl-PL" altLang="pl-PL" sz="1800" dirty="0">
                <a:solidFill>
                  <a:srgbClr val="22228B"/>
                </a:solidFill>
                <a:latin typeface="Arial" charset="0"/>
              </a:rPr>
              <a:t> </a:t>
            </a:r>
            <a:r>
              <a:rPr lang="uk-UA" altLang="pl-PL" sz="1800" dirty="0">
                <a:solidFill>
                  <a:srgbClr val="22228B"/>
                </a:solidFill>
                <a:latin typeface="Arial" charset="0"/>
              </a:rPr>
              <a:t>рідини з </a:t>
            </a:r>
            <a:r>
              <a:rPr lang="pl-PL" altLang="pl-PL" sz="1800" b="1" dirty="0">
                <a:solidFill>
                  <a:srgbClr val="22228B"/>
                </a:solidFill>
                <a:latin typeface="Arial" charset="0"/>
              </a:rPr>
              <a:t>п</a:t>
            </a:r>
            <a:r>
              <a:rPr lang="uk-UA" altLang="pl-PL" sz="1800" b="1" dirty="0" err="1">
                <a:solidFill>
                  <a:srgbClr val="22228B"/>
                </a:solidFill>
                <a:latin typeface="Arial" charset="0"/>
              </a:rPr>
              <a:t>ідвище</a:t>
            </a:r>
            <a:r>
              <a:rPr lang="pl-PL" altLang="pl-PL" sz="1800" b="1" dirty="0">
                <a:solidFill>
                  <a:srgbClr val="22228B"/>
                </a:solidFill>
                <a:latin typeface="Arial" charset="0"/>
              </a:rPr>
              <a:t>н</a:t>
            </a:r>
            <a:r>
              <a:rPr lang="uk-UA" altLang="pl-PL" sz="1800" b="1" dirty="0" err="1">
                <a:solidFill>
                  <a:srgbClr val="22228B"/>
                </a:solidFill>
                <a:latin typeface="Arial" charset="0"/>
              </a:rPr>
              <a:t>ою</a:t>
            </a:r>
            <a:r>
              <a:rPr lang="uk-UA" altLang="pl-PL" sz="1800" b="1" dirty="0">
                <a:solidFill>
                  <a:srgbClr val="22228B"/>
                </a:solidFill>
                <a:latin typeface="Arial" charset="0"/>
              </a:rPr>
              <a:t> енергією</a:t>
            </a:r>
            <a:endParaRPr lang="pl-PL" altLang="pl-PL" sz="1800" b="1" dirty="0">
              <a:solidFill>
                <a:srgbClr val="22228B"/>
              </a:solidFill>
              <a:latin typeface="Arial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1331913" y="746125"/>
            <a:ext cx="48958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uk-UA" altLang="pl-PL" sz="2000" b="1">
                <a:solidFill>
                  <a:srgbClr val="22228B"/>
                </a:solidFill>
                <a:latin typeface="Arial" charset="0"/>
              </a:rPr>
              <a:t>поверхневий натяг</a:t>
            </a:r>
            <a:endParaRPr lang="pl-PL" altLang="pl-PL" sz="2000" b="1">
              <a:solidFill>
                <a:srgbClr val="22228B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755650" y="765175"/>
            <a:ext cx="76327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uk-UA" altLang="pl-PL" sz="1800" dirty="0" err="1">
                <a:solidFill>
                  <a:srgbClr val="22228B"/>
                </a:solidFill>
                <a:latin typeface="Arial" charset="0"/>
              </a:rPr>
              <a:t>мінімалізація</a:t>
            </a:r>
            <a:r>
              <a:rPr lang="uk-UA" altLang="pl-PL" sz="1800" dirty="0">
                <a:solidFill>
                  <a:srgbClr val="22228B"/>
                </a:solidFill>
                <a:latin typeface="Arial" charset="0"/>
              </a:rPr>
              <a:t> енергії </a:t>
            </a:r>
            <a:r>
              <a:rPr lang="pl-PL" altLang="pl-PL" sz="1800" dirty="0">
                <a:solidFill>
                  <a:srgbClr val="22228B"/>
                </a:solidFill>
                <a:latin typeface="Arial" charset="0"/>
                <a:cs typeface="Arial" charset="0"/>
              </a:rPr>
              <a:t>→ </a:t>
            </a:r>
            <a:r>
              <a:rPr lang="pl-PL" altLang="pl-PL" sz="1800" dirty="0">
                <a:solidFill>
                  <a:srgbClr val="22228B"/>
                </a:solidFill>
                <a:latin typeface="Arial" charset="0"/>
              </a:rPr>
              <a:t> </a:t>
            </a:r>
            <a:r>
              <a:rPr lang="uk-UA" altLang="pl-PL" sz="1800" dirty="0">
                <a:solidFill>
                  <a:srgbClr val="22228B"/>
                </a:solidFill>
                <a:latin typeface="Arial" charset="0"/>
              </a:rPr>
              <a:t>гладка поверхня рідини</a:t>
            </a:r>
            <a:r>
              <a:rPr lang="pl-PL" altLang="pl-PL" sz="1800" dirty="0">
                <a:solidFill>
                  <a:srgbClr val="22228B"/>
                </a:solidFill>
                <a:latin typeface="Arial" charset="0"/>
              </a:rPr>
              <a:t>			</a:t>
            </a:r>
            <a:r>
              <a:rPr lang="uk-UA" altLang="pl-PL" sz="1800" dirty="0">
                <a:solidFill>
                  <a:srgbClr val="22228B"/>
                </a:solidFill>
                <a:latin typeface="Arial" charset="0"/>
              </a:rPr>
              <a:t>		</a:t>
            </a:r>
            <a:r>
              <a:rPr lang="pl-PL" altLang="pl-PL" sz="1800" dirty="0">
                <a:solidFill>
                  <a:srgbClr val="22228B"/>
                </a:solidFill>
                <a:latin typeface="Arial" charset="0"/>
              </a:rPr>
              <a:t>	</a:t>
            </a:r>
            <a:r>
              <a:rPr lang="uk-UA" altLang="pl-PL" sz="1800" dirty="0">
                <a:solidFill>
                  <a:srgbClr val="22228B"/>
                </a:solidFill>
                <a:latin typeface="Arial" charset="0"/>
              </a:rPr>
              <a:t>хвилі на поверхні</a:t>
            </a:r>
            <a:r>
              <a:rPr lang="pl-PL" altLang="pl-PL" sz="1800" dirty="0">
                <a:solidFill>
                  <a:srgbClr val="22228B"/>
                </a:solidFill>
                <a:latin typeface="Arial" charset="0"/>
              </a:rPr>
              <a:t>			</a:t>
            </a: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95632"/>
            <a:ext cx="9144000" cy="3145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6" descr="484px-Raindrops_sizes_svg"/>
          <p:cNvPicPr>
            <a:picLocks noChangeAspect="1" noChangeArrowheads="1"/>
          </p:cNvPicPr>
          <p:nvPr/>
        </p:nvPicPr>
        <p:blipFill>
          <a:blip r:embed="rId2" cstate="print">
            <a:lum bright="-22000" contrast="34000"/>
          </a:blip>
          <a:srcRect l="10152" r="10152"/>
          <a:stretch>
            <a:fillRect/>
          </a:stretch>
        </p:blipFill>
        <p:spPr bwMode="auto">
          <a:xfrm>
            <a:off x="539750" y="1700213"/>
            <a:ext cx="2735263" cy="425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Text Box 9"/>
          <p:cNvSpPr txBox="1">
            <a:spLocks noChangeArrowheads="1"/>
          </p:cNvSpPr>
          <p:nvPr/>
        </p:nvSpPr>
        <p:spPr bwMode="auto">
          <a:xfrm>
            <a:off x="3635375" y="5013325"/>
            <a:ext cx="44656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uk-UA" altLang="pl-PL" sz="1800">
                <a:latin typeface="Arial" charset="0"/>
              </a:rPr>
              <a:t>форма краплі залежить </a:t>
            </a:r>
            <a:endParaRPr lang="pl-PL" altLang="pl-PL" sz="1800">
              <a:latin typeface="Arial" charset="0"/>
            </a:endParaRPr>
          </a:p>
          <a:p>
            <a:pPr eaLnBrk="1" hangingPunct="1"/>
            <a:r>
              <a:rPr lang="uk-UA" altLang="pl-PL" sz="1800">
                <a:latin typeface="Arial" charset="0"/>
              </a:rPr>
              <a:t>від розміру і швидкості опадання</a:t>
            </a:r>
            <a:endParaRPr lang="pl-PL" altLang="pl-PL" sz="1800">
              <a:latin typeface="Arial" charset="0"/>
            </a:endParaRPr>
          </a:p>
        </p:txBody>
      </p:sp>
      <p:pic>
        <p:nvPicPr>
          <p:cNvPr id="4100" name="Obraz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8400" y="2562225"/>
            <a:ext cx="4824413" cy="207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755650" y="765175"/>
            <a:ext cx="76327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uk-UA" altLang="pl-PL" sz="1800">
                <a:solidFill>
                  <a:srgbClr val="22228B"/>
                </a:solidFill>
                <a:latin typeface="Arial" charset="0"/>
              </a:rPr>
              <a:t>мінімалізація енергії </a:t>
            </a:r>
            <a:r>
              <a:rPr lang="pl-PL" altLang="pl-PL" sz="1800">
                <a:solidFill>
                  <a:srgbClr val="22228B"/>
                </a:solidFill>
                <a:latin typeface="Arial" charset="0"/>
                <a:cs typeface="Arial" charset="0"/>
              </a:rPr>
              <a:t>→ </a:t>
            </a:r>
            <a:r>
              <a:rPr lang="pl-PL" altLang="pl-PL" sz="1800">
                <a:solidFill>
                  <a:srgbClr val="22228B"/>
                </a:solidFill>
                <a:latin typeface="Arial" charset="0"/>
              </a:rPr>
              <a:t> </a:t>
            </a:r>
            <a:r>
              <a:rPr lang="uk-UA" altLang="pl-PL" sz="1800">
                <a:solidFill>
                  <a:srgbClr val="22228B"/>
                </a:solidFill>
                <a:latin typeface="Arial" charset="0"/>
              </a:rPr>
              <a:t>гладка поверхня рідини</a:t>
            </a:r>
            <a:r>
              <a:rPr lang="pl-PL" altLang="pl-PL" sz="1800">
                <a:solidFill>
                  <a:srgbClr val="22228B"/>
                </a:solidFill>
                <a:latin typeface="Arial" charset="0"/>
              </a:rPr>
              <a:t>			</a:t>
            </a:r>
            <a:r>
              <a:rPr lang="uk-UA" altLang="pl-PL" sz="1800">
                <a:solidFill>
                  <a:srgbClr val="22228B"/>
                </a:solidFill>
                <a:latin typeface="Arial" charset="0"/>
              </a:rPr>
              <a:t>		</a:t>
            </a:r>
            <a:r>
              <a:rPr lang="pl-PL" altLang="pl-PL" sz="1800">
                <a:solidFill>
                  <a:srgbClr val="22228B"/>
                </a:solidFill>
                <a:latin typeface="Arial" charset="0"/>
              </a:rPr>
              <a:t>	</a:t>
            </a:r>
            <a:r>
              <a:rPr lang="uk-UA" altLang="pl-PL" sz="1800">
                <a:solidFill>
                  <a:srgbClr val="22228B"/>
                </a:solidFill>
                <a:latin typeface="Arial" charset="0"/>
              </a:rPr>
              <a:t>хвилі на поверхні</a:t>
            </a:r>
            <a:r>
              <a:rPr lang="pl-PL" altLang="pl-PL" sz="1800">
                <a:solidFill>
                  <a:srgbClr val="22228B"/>
                </a:solidFill>
                <a:latin typeface="Arial" charset="0"/>
              </a:rPr>
              <a:t>			</a:t>
            </a:r>
            <a:r>
              <a:rPr lang="uk-UA" altLang="pl-PL" sz="1800">
                <a:solidFill>
                  <a:srgbClr val="22228B"/>
                </a:solidFill>
                <a:latin typeface="Arial" charset="0"/>
              </a:rPr>
              <a:t>	</a:t>
            </a:r>
            <a:r>
              <a:rPr lang="pl-PL" altLang="pl-PL" sz="1800">
                <a:solidFill>
                  <a:srgbClr val="22228B"/>
                </a:solidFill>
                <a:latin typeface="Arial" charset="0"/>
              </a:rPr>
              <a:t>		</a:t>
            </a:r>
            <a:r>
              <a:rPr lang="uk-UA" altLang="pl-PL" sz="1800">
                <a:solidFill>
                  <a:srgbClr val="22228B"/>
                </a:solidFill>
                <a:latin typeface="Arial" charset="0"/>
              </a:rPr>
              <a:t>куляста форма краплі</a:t>
            </a:r>
            <a:endParaRPr lang="pl-PL" altLang="pl-PL" sz="1800">
              <a:solidFill>
                <a:srgbClr val="22228B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>
            <a:lum bright="-3000" contrast="30000"/>
          </a:blip>
          <a:srcRect b="6497"/>
          <a:stretch>
            <a:fillRect/>
          </a:stretch>
        </p:blipFill>
        <p:spPr bwMode="auto">
          <a:xfrm>
            <a:off x="0" y="908720"/>
            <a:ext cx="9162004" cy="5925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099" name="Text Box 9"/>
          <p:cNvSpPr txBox="1">
            <a:spLocks noChangeArrowheads="1"/>
          </p:cNvSpPr>
          <p:nvPr/>
        </p:nvSpPr>
        <p:spPr bwMode="auto">
          <a:xfrm>
            <a:off x="1331640" y="332656"/>
            <a:ext cx="648072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eaLnBrk="1" hangingPunct="1"/>
            <a:r>
              <a:rPr lang="uk-UA" altLang="pl-PL" sz="1800" dirty="0">
                <a:latin typeface="Arial" charset="0"/>
              </a:rPr>
              <a:t>форма </a:t>
            </a:r>
            <a:r>
              <a:rPr lang="uk-UA" altLang="pl-PL" sz="1800" dirty="0" smtClean="0">
                <a:latin typeface="Arial" charset="0"/>
              </a:rPr>
              <a:t>меніску залежить від різниці поверхневих натягів</a:t>
            </a:r>
            <a:endParaRPr lang="pl-PL" altLang="pl-PL" sz="1800" dirty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5"/>
          <p:cNvSpPr>
            <a:spLocks noChangeArrowheads="1"/>
          </p:cNvSpPr>
          <p:nvPr/>
        </p:nvSpPr>
        <p:spPr bwMode="auto">
          <a:xfrm>
            <a:off x="4284663" y="981075"/>
            <a:ext cx="3671887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r"/>
            <a:r>
              <a:rPr lang="uk-UA" altLang="pl-PL" b="1">
                <a:latin typeface="Arial" charset="0"/>
              </a:rPr>
              <a:t>поверхневий натяг зменшується</a:t>
            </a:r>
            <a:endParaRPr lang="pl-PL" altLang="pl-PL" b="1">
              <a:latin typeface="Arial" charset="0"/>
            </a:endParaRPr>
          </a:p>
          <a:p>
            <a:pPr algn="r"/>
            <a:r>
              <a:rPr lang="uk-UA" altLang="pl-PL" b="1">
                <a:latin typeface="Arial" charset="0"/>
              </a:rPr>
              <a:t>із зростанням температури</a:t>
            </a:r>
            <a:endParaRPr lang="pl-PL" altLang="pl-PL" b="1">
              <a:latin typeface="Arial" charset="0"/>
            </a:endParaRPr>
          </a:p>
        </p:txBody>
      </p:sp>
      <p:sp>
        <p:nvSpPr>
          <p:cNvPr id="5123" name="Rectangle 6"/>
          <p:cNvSpPr>
            <a:spLocks noChangeArrowheads="1"/>
          </p:cNvSpPr>
          <p:nvPr/>
        </p:nvSpPr>
        <p:spPr bwMode="auto">
          <a:xfrm>
            <a:off x="3924300" y="4992688"/>
            <a:ext cx="446405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uk-UA" altLang="pl-PL">
                <a:latin typeface="Arial" charset="0"/>
              </a:rPr>
              <a:t>наслідок</a:t>
            </a:r>
            <a:r>
              <a:rPr lang="pl-PL" altLang="pl-PL">
                <a:latin typeface="Arial" charset="0"/>
              </a:rPr>
              <a:t>: </a:t>
            </a:r>
          </a:p>
          <a:p>
            <a:r>
              <a:rPr lang="uk-UA" altLang="pl-PL">
                <a:latin typeface="Arial" charset="0"/>
              </a:rPr>
              <a:t>тепла вода краще розчин</a:t>
            </a:r>
            <a:r>
              <a:rPr lang="pl-PL" altLang="pl-PL">
                <a:latin typeface="Arial" charset="0"/>
              </a:rPr>
              <a:t>я</a:t>
            </a:r>
            <a:r>
              <a:rPr lang="uk-UA" altLang="pl-PL">
                <a:latin typeface="Arial" charset="0"/>
              </a:rPr>
              <a:t>є</a:t>
            </a:r>
            <a:r>
              <a:rPr lang="pl-PL" altLang="pl-PL">
                <a:latin typeface="Arial" charset="0"/>
              </a:rPr>
              <a:t> </a:t>
            </a:r>
            <a:r>
              <a:rPr lang="uk-UA" altLang="pl-PL">
                <a:latin typeface="Arial" charset="0"/>
              </a:rPr>
              <a:t>+ краще миє </a:t>
            </a:r>
            <a:endParaRPr lang="en-US" altLang="pl-PL">
              <a:latin typeface="Arial" charset="0"/>
            </a:endParaRPr>
          </a:p>
        </p:txBody>
      </p:sp>
      <p:graphicFrame>
        <p:nvGraphicFramePr>
          <p:cNvPr id="5124" name="Object 8"/>
          <p:cNvGraphicFramePr>
            <a:graphicFrameLocks noChangeAspect="1"/>
          </p:cNvGraphicFramePr>
          <p:nvPr/>
        </p:nvGraphicFramePr>
        <p:xfrm>
          <a:off x="3708400" y="1844675"/>
          <a:ext cx="4824413" cy="2913063"/>
        </p:xfrm>
        <a:graphic>
          <a:graphicData uri="http://schemas.openxmlformats.org/presentationml/2006/ole">
            <p:oleObj spid="_x0000_s5124" name="Fotografia Photo Editor" r:id="rId3" imgW="3362794" imgH="2029108" progId="">
              <p:embed/>
            </p:oleObj>
          </a:graphicData>
        </a:graphic>
      </p:graphicFrame>
      <p:graphicFrame>
        <p:nvGraphicFramePr>
          <p:cNvPr id="5162" name="Group 42"/>
          <p:cNvGraphicFramePr>
            <a:graphicFrameLocks noGrp="1"/>
          </p:cNvGraphicFramePr>
          <p:nvPr/>
        </p:nvGraphicFramePr>
        <p:xfrm>
          <a:off x="684213" y="1073150"/>
          <a:ext cx="2735262" cy="4455270"/>
        </p:xfrm>
        <a:graphic>
          <a:graphicData uri="http://schemas.openxmlformats.org/drawingml/2006/table">
            <a:tbl>
              <a:tblPr/>
              <a:tblGrid>
                <a:gridCol w="1925637"/>
                <a:gridCol w="809625"/>
              </a:tblGrid>
              <a:tr h="431800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5" marR="91425" marT="45725" marB="45725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mN/m</a:t>
                      </a:r>
                    </a:p>
                  </a:txBody>
                  <a:tcPr marL="91425" marR="91425" marT="45725" marB="45725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36512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ртуть</a:t>
                      </a: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marL="91425" marR="91425" marT="45725" marB="45725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425</a:t>
                      </a:r>
                    </a:p>
                  </a:txBody>
                  <a:tcPr marL="91425" marR="91425" marT="45725" marB="45725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00"/>
                    </a:solidFill>
                  </a:tcPr>
                </a:tc>
              </a:tr>
              <a:tr h="36512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вода</a:t>
                      </a:r>
                      <a:endParaRPr kumimoji="0" lang="pl-PL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5" marR="91425" marT="45725" marB="45725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72.8</a:t>
                      </a:r>
                    </a:p>
                  </a:txBody>
                  <a:tcPr marL="91425" marR="91425" marT="45725" marB="45725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6512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гліцерин</a:t>
                      </a: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marL="91425" marR="91425" marT="45725" marB="45725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64.0</a:t>
                      </a:r>
                    </a:p>
                  </a:txBody>
                  <a:tcPr marL="91425" marR="91425" marT="45725" marB="45725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6512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етиленгліколь</a:t>
                      </a: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marL="91425" marR="91425" marT="45725" marB="45725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47.7</a:t>
                      </a:r>
                    </a:p>
                  </a:txBody>
                  <a:tcPr marL="91425" marR="91425" marT="45725" marB="45725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365125">
                <a:tc>
                  <a:txBody>
                    <a:bodyPr/>
                    <a:lstStyle/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метанол</a:t>
                      </a: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marL="91425" marR="91425" marT="45725" marB="45725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22.7</a:t>
                      </a:r>
                    </a:p>
                  </a:txBody>
                  <a:tcPr marL="91425" marR="91425" marT="45725" marB="45725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36512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етанол</a:t>
                      </a:r>
                      <a:endParaRPr kumimoji="0" lang="pl-P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5" marR="91425" marT="45725" marB="45725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22.1</a:t>
                      </a:r>
                    </a:p>
                  </a:txBody>
                  <a:tcPr marL="91425" marR="91425" marT="45725" marB="45725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36512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1-</a:t>
                      </a:r>
                      <a:r>
                        <a:rPr kumimoji="0" 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октанол</a:t>
                      </a:r>
                      <a:endParaRPr kumimoji="0" lang="pl-P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5" marR="91425" marT="45725" marB="45725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27.6</a:t>
                      </a:r>
                    </a:p>
                  </a:txBody>
                  <a:tcPr marL="91425" marR="91425" marT="45725" marB="45725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36512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1-</a:t>
                      </a:r>
                      <a:r>
                        <a:rPr kumimoji="0" 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деканол</a:t>
                      </a:r>
                      <a:endParaRPr kumimoji="0" lang="pl-P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5" marR="91425" marT="45725" marB="45725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28.5</a:t>
                      </a:r>
                    </a:p>
                  </a:txBody>
                  <a:tcPr marL="91425" marR="91425" marT="45725" marB="45725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36512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ацетон</a:t>
                      </a:r>
                      <a:endParaRPr kumimoji="0" lang="pl-P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5" marR="91425" marT="45725" marB="45725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25.2</a:t>
                      </a:r>
                    </a:p>
                  </a:txBody>
                  <a:tcPr marL="91425" marR="91425" marT="45725" marB="45725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5"/>
                    </a:solidFill>
                  </a:tcPr>
                </a:tc>
              </a:tr>
              <a:tr h="36512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1-</a:t>
                      </a:r>
                      <a:r>
                        <a:rPr kumimoji="0" 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хлоробутан</a:t>
                      </a:r>
                      <a:endParaRPr kumimoji="0" lang="pl-P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5" marR="91425" marT="45725" marB="45725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23.1</a:t>
                      </a:r>
                    </a:p>
                  </a:txBody>
                  <a:tcPr marL="91425" marR="91425" marT="45725" marB="45725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5"/>
                    </a:solidFill>
                  </a:tcPr>
                </a:tc>
              </a:tr>
              <a:tr h="36512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хлороформ</a:t>
                      </a:r>
                      <a:endParaRPr kumimoji="0" lang="pl-P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5" marR="91425" marT="45725" marB="45725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27.5</a:t>
                      </a:r>
                    </a:p>
                  </a:txBody>
                  <a:tcPr marL="91425" marR="91425" marT="45725" marB="45725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5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Water_drop_on_a_lea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773238"/>
            <a:ext cx="4813300" cy="508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147" name="Object 5"/>
          <p:cNvGraphicFramePr>
            <a:graphicFrameLocks noChangeAspect="1"/>
          </p:cNvGraphicFramePr>
          <p:nvPr/>
        </p:nvGraphicFramePr>
        <p:xfrm>
          <a:off x="755650" y="549275"/>
          <a:ext cx="7704138" cy="1804988"/>
        </p:xfrm>
        <a:graphic>
          <a:graphicData uri="http://schemas.openxmlformats.org/presentationml/2006/ole">
            <p:oleObj spid="_x0000_s6147" name="Fotografia Photo Editor" r:id="rId4" imgW="7238095" imgH="1695687" progId="">
              <p:embed/>
            </p:oleObj>
          </a:graphicData>
        </a:graphic>
      </p:graphicFrame>
      <p:sp>
        <p:nvSpPr>
          <p:cNvPr id="6148" name="Text Box 9"/>
          <p:cNvSpPr txBox="1">
            <a:spLocks noChangeArrowheads="1"/>
          </p:cNvSpPr>
          <p:nvPr/>
        </p:nvSpPr>
        <p:spPr bwMode="auto">
          <a:xfrm>
            <a:off x="4932363" y="2781300"/>
            <a:ext cx="338455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uk-UA" altLang="pl-PL" sz="1800">
                <a:latin typeface="Arial" charset="0"/>
              </a:rPr>
              <a:t>форма краплі на поверхні</a:t>
            </a:r>
          </a:p>
          <a:p>
            <a:pPr eaLnBrk="1" hangingPunct="1"/>
            <a:r>
              <a:rPr lang="uk-UA" altLang="pl-PL" sz="1800">
                <a:latin typeface="Arial" charset="0"/>
              </a:rPr>
              <a:t>залежить від</a:t>
            </a:r>
            <a:endParaRPr lang="pl-PL" altLang="pl-PL" sz="1800">
              <a:latin typeface="Arial" charset="0"/>
            </a:endParaRPr>
          </a:p>
          <a:p>
            <a:pPr eaLnBrk="1" hangingPunct="1"/>
            <a:r>
              <a:rPr lang="uk-UA" altLang="pl-PL" sz="1800" b="1">
                <a:latin typeface="Arial" charset="0"/>
              </a:rPr>
              <a:t>різниці </a:t>
            </a:r>
            <a:r>
              <a:rPr lang="uk-UA" altLang="pl-PL" sz="1800">
                <a:latin typeface="Arial" charset="0"/>
              </a:rPr>
              <a:t>пов.натягу</a:t>
            </a:r>
          </a:p>
          <a:p>
            <a:pPr eaLnBrk="1" hangingPunct="1"/>
            <a:r>
              <a:rPr lang="uk-UA" altLang="pl-PL" sz="1800" b="1">
                <a:latin typeface="Arial" charset="0"/>
              </a:rPr>
              <a:t>рідини і твердого тіла</a:t>
            </a:r>
            <a:endParaRPr lang="pl-PL" altLang="pl-PL" sz="1800">
              <a:latin typeface="Arial" charset="0"/>
            </a:endParaRPr>
          </a:p>
        </p:txBody>
      </p:sp>
      <p:sp>
        <p:nvSpPr>
          <p:cNvPr id="6149" name="Text Box 9"/>
          <p:cNvSpPr txBox="1">
            <a:spLocks noChangeArrowheads="1"/>
          </p:cNvSpPr>
          <p:nvPr/>
        </p:nvSpPr>
        <p:spPr bwMode="auto">
          <a:xfrm>
            <a:off x="4932363" y="4724400"/>
            <a:ext cx="3240087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uk-UA" altLang="pl-PL" sz="1800">
                <a:latin typeface="Arial" charset="0"/>
              </a:rPr>
              <a:t>висока спорідненість</a:t>
            </a:r>
            <a:r>
              <a:rPr lang="pl-PL" altLang="pl-PL" sz="1800">
                <a:latin typeface="Arial" charset="0"/>
              </a:rPr>
              <a:t> </a:t>
            </a:r>
            <a:r>
              <a:rPr lang="pl-PL" altLang="pl-PL" sz="1800">
                <a:latin typeface="Arial" charset="0"/>
                <a:cs typeface="Arial" charset="0"/>
              </a:rPr>
              <a:t>→</a:t>
            </a:r>
          </a:p>
          <a:p>
            <a:pPr eaLnBrk="1" hangingPunct="1"/>
            <a:r>
              <a:rPr lang="pl-PL" altLang="pl-PL" sz="1800">
                <a:latin typeface="Arial" charset="0"/>
              </a:rPr>
              <a:t>	</a:t>
            </a:r>
            <a:r>
              <a:rPr lang="uk-UA" altLang="pl-PL" sz="1800">
                <a:latin typeface="Arial" charset="0"/>
              </a:rPr>
              <a:t>малий кут контакту</a:t>
            </a:r>
            <a:endParaRPr lang="pl-PL" altLang="pl-PL" sz="1800">
              <a:latin typeface="Arial" charset="0"/>
            </a:endParaRPr>
          </a:p>
          <a:p>
            <a:pPr eaLnBrk="1" hangingPunct="1"/>
            <a:r>
              <a:rPr lang="uk-UA" altLang="pl-PL" sz="1800">
                <a:latin typeface="Arial" charset="0"/>
              </a:rPr>
              <a:t>	(і навпаки</a:t>
            </a:r>
            <a:r>
              <a:rPr lang="pl-PL" altLang="pl-PL" sz="1800">
                <a:latin typeface="Arial" charset="0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9"/>
          <p:cNvSpPr txBox="1">
            <a:spLocks noChangeArrowheads="1"/>
          </p:cNvSpPr>
          <p:nvPr/>
        </p:nvSpPr>
        <p:spPr bwMode="auto">
          <a:xfrm>
            <a:off x="611188" y="4221163"/>
            <a:ext cx="403225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pl-PL" altLang="pl-PL" sz="1800">
                <a:latin typeface="Arial" charset="0"/>
              </a:rPr>
              <a:t>+ </a:t>
            </a:r>
            <a:r>
              <a:rPr lang="uk-UA" altLang="pl-PL" sz="1800">
                <a:latin typeface="Arial" charset="0"/>
              </a:rPr>
              <a:t>абсолютні виміри</a:t>
            </a:r>
            <a:endParaRPr lang="pl-PL" altLang="pl-PL" sz="1800">
              <a:latin typeface="Arial" charset="0"/>
            </a:endParaRPr>
          </a:p>
          <a:p>
            <a:pPr eaLnBrk="1" hangingPunct="1"/>
            <a:r>
              <a:rPr lang="pl-PL" altLang="pl-PL" sz="1800">
                <a:latin typeface="Arial" charset="0"/>
              </a:rPr>
              <a:t>+ </a:t>
            </a:r>
            <a:r>
              <a:rPr lang="uk-UA" altLang="pl-PL" sz="1800" b="1">
                <a:latin typeface="Arial" charset="0"/>
              </a:rPr>
              <a:t>хороша повторюваність</a:t>
            </a:r>
            <a:r>
              <a:rPr lang="pl-PL" altLang="pl-PL" sz="1800">
                <a:latin typeface="Arial" charset="0"/>
              </a:rPr>
              <a:t> </a:t>
            </a:r>
            <a:endParaRPr lang="uk-UA" altLang="pl-PL" sz="1800">
              <a:latin typeface="Arial" charset="0"/>
            </a:endParaRPr>
          </a:p>
          <a:p>
            <a:pPr eaLnBrk="1" hangingPunct="1"/>
            <a:r>
              <a:rPr lang="uk-UA" altLang="pl-PL" sz="1800">
                <a:latin typeface="Arial" charset="0"/>
              </a:rPr>
              <a:t>+ немає дадаткових параметр</a:t>
            </a:r>
            <a:r>
              <a:rPr lang="pl-PL" altLang="pl-PL" sz="1800">
                <a:latin typeface="Arial" charset="0"/>
              </a:rPr>
              <a:t>і</a:t>
            </a:r>
            <a:r>
              <a:rPr lang="uk-UA" altLang="pl-PL" sz="1800">
                <a:latin typeface="Arial" charset="0"/>
              </a:rPr>
              <a:t>в</a:t>
            </a:r>
            <a:endParaRPr lang="pl-PL" altLang="pl-PL" sz="1800">
              <a:latin typeface="Arial" charset="0"/>
            </a:endParaRPr>
          </a:p>
          <a:p>
            <a:pPr eaLnBrk="1" hangingPunct="1"/>
            <a:r>
              <a:rPr lang="pl-PL" altLang="pl-PL" sz="1800">
                <a:latin typeface="Arial" charset="0"/>
              </a:rPr>
              <a:t>+</a:t>
            </a:r>
            <a:r>
              <a:rPr lang="uk-UA" altLang="pl-PL" sz="1800">
                <a:latin typeface="Arial" charset="0"/>
              </a:rPr>
              <a:t> автоматичне вимірювання</a:t>
            </a:r>
            <a:r>
              <a:rPr lang="pl-PL" altLang="pl-PL" sz="1800">
                <a:latin typeface="Arial" charset="0"/>
              </a:rPr>
              <a:t> </a:t>
            </a:r>
          </a:p>
        </p:txBody>
      </p:sp>
      <p:pic>
        <p:nvPicPr>
          <p:cNvPr id="8195" name="Picture 5" descr="Sigma701W800xH600_JPEG_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9225" y="331788"/>
            <a:ext cx="3871913" cy="6192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197" name="Object 9"/>
          <p:cNvGraphicFramePr>
            <a:graphicFrameLocks noChangeAspect="1"/>
          </p:cNvGraphicFramePr>
          <p:nvPr/>
        </p:nvGraphicFramePr>
        <p:xfrm>
          <a:off x="611188" y="620713"/>
          <a:ext cx="4535487" cy="3400425"/>
        </p:xfrm>
        <a:graphic>
          <a:graphicData uri="http://schemas.openxmlformats.org/presentationml/2006/ole">
            <p:oleObj spid="_x0000_s8197" name="Fotografia Photo Editor" r:id="rId4" imgW="3809524" imgH="2857899" progId="">
              <p:embed/>
            </p:oleObj>
          </a:graphicData>
        </a:graphic>
      </p:graphicFrame>
      <p:sp>
        <p:nvSpPr>
          <p:cNvPr id="8198" name="Text Box 9"/>
          <p:cNvSpPr txBox="1">
            <a:spLocks noChangeArrowheads="1"/>
          </p:cNvSpPr>
          <p:nvPr/>
        </p:nvSpPr>
        <p:spPr bwMode="auto">
          <a:xfrm>
            <a:off x="611188" y="476250"/>
            <a:ext cx="22336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uk-UA" altLang="pl-PL" sz="1800">
                <a:latin typeface="Arial" charset="0"/>
              </a:rPr>
              <a:t>метод</a:t>
            </a:r>
            <a:r>
              <a:rPr lang="pl-PL" altLang="pl-PL" sz="1800">
                <a:latin typeface="Arial" charset="0"/>
              </a:rPr>
              <a:t> </a:t>
            </a:r>
            <a:r>
              <a:rPr lang="pl-PL" altLang="pl-PL" sz="1800" b="1">
                <a:latin typeface="Arial" charset="0"/>
              </a:rPr>
              <a:t>Wilhelmy </a:t>
            </a:r>
            <a:endParaRPr lang="pl-PL" altLang="pl-PL" sz="1800">
              <a:latin typeface="Arial" charset="0"/>
            </a:endParaRPr>
          </a:p>
        </p:txBody>
      </p:sp>
      <p:sp>
        <p:nvSpPr>
          <p:cNvPr id="8199" name="Text Box 9"/>
          <p:cNvSpPr txBox="1">
            <a:spLocks noChangeArrowheads="1"/>
          </p:cNvSpPr>
          <p:nvPr/>
        </p:nvSpPr>
        <p:spPr bwMode="auto">
          <a:xfrm>
            <a:off x="2700338" y="3789363"/>
            <a:ext cx="28082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l-GR" altLang="pl-PL" sz="1800" b="1">
                <a:latin typeface="Arial" charset="0"/>
                <a:cs typeface="Arial" charset="0"/>
              </a:rPr>
              <a:t>σ</a:t>
            </a:r>
            <a:r>
              <a:rPr lang="pl-PL" altLang="pl-PL" sz="1800" b="1">
                <a:latin typeface="Arial" charset="0"/>
                <a:cs typeface="Arial" charset="0"/>
              </a:rPr>
              <a:t> = F / (2L+2d) • cos(</a:t>
            </a:r>
            <a:r>
              <a:rPr lang="el-GR" altLang="pl-PL" sz="1800" b="1">
                <a:latin typeface="Arial" charset="0"/>
                <a:cs typeface="Arial" charset="0"/>
              </a:rPr>
              <a:t>θ</a:t>
            </a:r>
            <a:r>
              <a:rPr lang="pl-PL" altLang="pl-PL" sz="1800" b="1">
                <a:latin typeface="Arial" charset="0"/>
                <a:cs typeface="Arial" charset="0"/>
              </a:rPr>
              <a:t>)</a:t>
            </a:r>
            <a:endParaRPr lang="pl-PL" altLang="pl-PL" sz="1800" b="1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9"/>
          <p:cNvSpPr txBox="1">
            <a:spLocks noChangeArrowheads="1"/>
          </p:cNvSpPr>
          <p:nvPr/>
        </p:nvSpPr>
        <p:spPr bwMode="auto">
          <a:xfrm>
            <a:off x="2484438" y="620713"/>
            <a:ext cx="309721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uk-UA" altLang="pl-PL" sz="1800">
                <a:solidFill>
                  <a:srgbClr val="0000FF"/>
                </a:solidFill>
                <a:latin typeface="Arial" charset="0"/>
              </a:rPr>
              <a:t>метод краплі на поверхн</a:t>
            </a:r>
            <a:r>
              <a:rPr lang="pl-PL" altLang="pl-PL" sz="1800">
                <a:solidFill>
                  <a:srgbClr val="0000FF"/>
                </a:solidFill>
                <a:latin typeface="Arial" charset="0"/>
              </a:rPr>
              <a:t>і</a:t>
            </a:r>
            <a:endParaRPr lang="pl-PL" altLang="pl-PL" sz="1800" b="1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9219" name="Text Box 9"/>
          <p:cNvSpPr txBox="1">
            <a:spLocks noChangeArrowheads="1"/>
          </p:cNvSpPr>
          <p:nvPr/>
        </p:nvSpPr>
        <p:spPr bwMode="auto">
          <a:xfrm>
            <a:off x="1403350" y="1196975"/>
            <a:ext cx="30972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1" hangingPunct="1"/>
            <a:r>
              <a:rPr lang="el-GR" altLang="pl-PL" sz="1800" b="1">
                <a:latin typeface="Arial" charset="0"/>
                <a:cs typeface="Arial" charset="0"/>
              </a:rPr>
              <a:t>Θ</a:t>
            </a:r>
            <a:r>
              <a:rPr lang="pl-PL" altLang="pl-PL" sz="1800" b="1" baseline="-25000">
                <a:latin typeface="Arial" charset="0"/>
                <a:cs typeface="Arial" charset="0"/>
              </a:rPr>
              <a:t>c</a:t>
            </a:r>
            <a:r>
              <a:rPr lang="pl-PL" altLang="pl-PL" sz="1800">
                <a:latin typeface="Arial" charset="0"/>
                <a:cs typeface="Arial" charset="0"/>
              </a:rPr>
              <a:t> – </a:t>
            </a:r>
            <a:r>
              <a:rPr lang="uk-UA" altLang="pl-PL" sz="1800">
                <a:latin typeface="Arial" charset="0"/>
                <a:cs typeface="Arial" charset="0"/>
              </a:rPr>
              <a:t>кут контакту</a:t>
            </a:r>
            <a:r>
              <a:rPr lang="pl-PL" altLang="pl-PL" sz="1800">
                <a:latin typeface="Arial" charset="0"/>
                <a:cs typeface="Arial" charset="0"/>
              </a:rPr>
              <a:t> </a:t>
            </a:r>
          </a:p>
          <a:p>
            <a:pPr algn="r" eaLnBrk="1" hangingPunct="1"/>
            <a:r>
              <a:rPr lang="pl-PL" altLang="pl-PL" sz="1800">
                <a:latin typeface="Arial" charset="0"/>
                <a:cs typeface="Arial" charset="0"/>
              </a:rPr>
              <a:t>(</a:t>
            </a:r>
            <a:r>
              <a:rPr lang="pl-PL" altLang="pl-PL" sz="1800" b="1">
                <a:latin typeface="Arial" charset="0"/>
                <a:cs typeface="Arial" charset="0"/>
              </a:rPr>
              <a:t>S</a:t>
            </a:r>
            <a:r>
              <a:rPr lang="pl-PL" altLang="pl-PL" sz="1800">
                <a:latin typeface="Arial" charset="0"/>
                <a:cs typeface="Arial" charset="0"/>
              </a:rPr>
              <a:t>olid-</a:t>
            </a:r>
            <a:r>
              <a:rPr lang="pl-PL" altLang="pl-PL" sz="1800" b="1">
                <a:latin typeface="Arial" charset="0"/>
                <a:cs typeface="Arial" charset="0"/>
              </a:rPr>
              <a:t>L</a:t>
            </a:r>
            <a:r>
              <a:rPr lang="pl-PL" altLang="pl-PL" sz="1800">
                <a:latin typeface="Arial" charset="0"/>
                <a:cs typeface="Arial" charset="0"/>
              </a:rPr>
              <a:t>iquid / </a:t>
            </a:r>
            <a:r>
              <a:rPr lang="pl-PL" altLang="pl-PL" sz="1800" b="1">
                <a:latin typeface="Arial" charset="0"/>
                <a:cs typeface="Arial" charset="0"/>
              </a:rPr>
              <a:t>L</a:t>
            </a:r>
            <a:r>
              <a:rPr lang="pl-PL" altLang="pl-PL" sz="1800">
                <a:latin typeface="Arial" charset="0"/>
                <a:cs typeface="Arial" charset="0"/>
              </a:rPr>
              <a:t>iquid-</a:t>
            </a:r>
            <a:r>
              <a:rPr lang="pl-PL" altLang="pl-PL" sz="1800" b="1">
                <a:latin typeface="Arial" charset="0"/>
                <a:cs typeface="Arial" charset="0"/>
              </a:rPr>
              <a:t>G</a:t>
            </a:r>
            <a:r>
              <a:rPr lang="pl-PL" altLang="pl-PL" sz="1800">
                <a:latin typeface="Arial" charset="0"/>
                <a:cs typeface="Arial" charset="0"/>
              </a:rPr>
              <a:t>as)</a:t>
            </a:r>
          </a:p>
        </p:txBody>
      </p:sp>
      <p:pic>
        <p:nvPicPr>
          <p:cNvPr id="9220" name="Picture 15" descr="ThetaW800xH600_JPEG_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5" y="2038350"/>
            <a:ext cx="5292725" cy="43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1" name="Text Box 9"/>
          <p:cNvSpPr txBox="1">
            <a:spLocks noChangeArrowheads="1"/>
          </p:cNvSpPr>
          <p:nvPr/>
        </p:nvSpPr>
        <p:spPr bwMode="auto">
          <a:xfrm>
            <a:off x="5076825" y="4076700"/>
            <a:ext cx="3455988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pl-PL" altLang="pl-PL" sz="1800">
                <a:latin typeface="Arial" charset="0"/>
              </a:rPr>
              <a:t>+ </a:t>
            </a:r>
            <a:r>
              <a:rPr lang="uk-UA" altLang="pl-PL" sz="1800">
                <a:latin typeface="Arial" charset="0"/>
              </a:rPr>
              <a:t>проста апаратура</a:t>
            </a:r>
            <a:endParaRPr lang="pl-PL" altLang="pl-PL" sz="1800">
              <a:latin typeface="Arial" charset="0"/>
            </a:endParaRPr>
          </a:p>
          <a:p>
            <a:pPr eaLnBrk="1" hangingPunct="1"/>
            <a:r>
              <a:rPr lang="pl-PL" altLang="pl-PL" sz="1800">
                <a:latin typeface="Arial" charset="0"/>
              </a:rPr>
              <a:t>- </a:t>
            </a:r>
            <a:r>
              <a:rPr lang="uk-UA" altLang="pl-PL" sz="1800">
                <a:latin typeface="Arial" charset="0"/>
              </a:rPr>
              <a:t>багато розрахунків</a:t>
            </a:r>
            <a:endParaRPr lang="pl-PL" altLang="pl-PL" sz="1800">
              <a:latin typeface="Arial" charset="0"/>
            </a:endParaRPr>
          </a:p>
          <a:p>
            <a:pPr eaLnBrk="1" hangingPunct="1"/>
            <a:r>
              <a:rPr lang="pl-PL" altLang="pl-PL" sz="1800">
                <a:latin typeface="Arial" charset="0"/>
              </a:rPr>
              <a:t>- с</a:t>
            </a:r>
            <a:r>
              <a:rPr lang="uk-UA" altLang="pl-PL" sz="1800">
                <a:latin typeface="Arial" charset="0"/>
              </a:rPr>
              <a:t>ерія вимірів зі стандартами</a:t>
            </a:r>
            <a:endParaRPr lang="pl-PL" altLang="pl-PL" sz="1800">
              <a:latin typeface="Arial" charset="0"/>
            </a:endParaRPr>
          </a:p>
        </p:txBody>
      </p:sp>
      <p:sp>
        <p:nvSpPr>
          <p:cNvPr id="9222" name="Text Box 9"/>
          <p:cNvSpPr txBox="1">
            <a:spLocks noChangeArrowheads="1"/>
          </p:cNvSpPr>
          <p:nvPr/>
        </p:nvSpPr>
        <p:spPr bwMode="auto">
          <a:xfrm>
            <a:off x="684213" y="5805488"/>
            <a:ext cx="13684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uk-UA" altLang="pl-PL" sz="1800">
                <a:latin typeface="Arial" charset="0"/>
              </a:rPr>
              <a:t>гоніометр</a:t>
            </a:r>
            <a:endParaRPr lang="pl-PL" altLang="pl-PL" sz="1800">
              <a:latin typeface="Arial" charset="0"/>
            </a:endParaRPr>
          </a:p>
        </p:txBody>
      </p:sp>
      <p:sp>
        <p:nvSpPr>
          <p:cNvPr id="9223" name="Text Box 9"/>
          <p:cNvSpPr txBox="1">
            <a:spLocks noChangeArrowheads="1"/>
          </p:cNvSpPr>
          <p:nvPr/>
        </p:nvSpPr>
        <p:spPr bwMode="auto">
          <a:xfrm>
            <a:off x="3851275" y="2492375"/>
            <a:ext cx="3887788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uk-UA" altLang="pl-PL" sz="1800">
                <a:latin typeface="Arial" charset="0"/>
              </a:rPr>
              <a:t>застосування</a:t>
            </a:r>
            <a:r>
              <a:rPr lang="pl-PL" altLang="pl-PL" sz="1800">
                <a:latin typeface="Arial" charset="0"/>
              </a:rPr>
              <a:t>:</a:t>
            </a:r>
          </a:p>
          <a:p>
            <a:pPr algn="r" eaLnBrk="1" hangingPunct="1">
              <a:buFont typeface="Wingdings" pitchFamily="2" charset="2"/>
              <a:buChar char="Ø"/>
            </a:pPr>
            <a:r>
              <a:rPr lang="pl-PL" altLang="pl-PL" sz="1800">
                <a:latin typeface="Arial" charset="0"/>
              </a:rPr>
              <a:t> </a:t>
            </a:r>
            <a:r>
              <a:rPr lang="uk-UA" altLang="pl-PL" sz="1800">
                <a:latin typeface="Arial" charset="0"/>
              </a:rPr>
              <a:t>гетерогенні</a:t>
            </a:r>
            <a:r>
              <a:rPr lang="pl-PL" altLang="pl-PL" sz="1800">
                <a:latin typeface="Arial" charset="0"/>
              </a:rPr>
              <a:t>с</a:t>
            </a:r>
            <a:r>
              <a:rPr lang="uk-UA" altLang="pl-PL" sz="1800">
                <a:latin typeface="Arial" charset="0"/>
              </a:rPr>
              <a:t>ть поверхні</a:t>
            </a:r>
            <a:endParaRPr lang="pl-PL" altLang="pl-PL" sz="1800">
              <a:latin typeface="Arial" charset="0"/>
            </a:endParaRPr>
          </a:p>
          <a:p>
            <a:pPr algn="r" eaLnBrk="1" hangingPunct="1">
              <a:buFont typeface="Wingdings" pitchFamily="2" charset="2"/>
              <a:buChar char="Ø"/>
            </a:pPr>
            <a:r>
              <a:rPr lang="pl-PL" altLang="pl-PL" sz="1800">
                <a:latin typeface="Arial" charset="0"/>
              </a:rPr>
              <a:t> </a:t>
            </a:r>
            <a:r>
              <a:rPr lang="uk-UA" altLang="pl-PL" sz="1800">
                <a:latin typeface="Arial" charset="0"/>
              </a:rPr>
              <a:t>полярність поверхні</a:t>
            </a:r>
            <a:endParaRPr lang="pl-PL" altLang="pl-PL" sz="1800">
              <a:latin typeface="Arial" charset="0"/>
            </a:endParaRPr>
          </a:p>
          <a:p>
            <a:pPr algn="r" eaLnBrk="1" hangingPunct="1">
              <a:buFont typeface="Wingdings" pitchFamily="2" charset="2"/>
              <a:buChar char="Ø"/>
            </a:pPr>
            <a:r>
              <a:rPr lang="pl-PL" altLang="pl-PL" sz="1800">
                <a:latin typeface="Arial" charset="0"/>
              </a:rPr>
              <a:t> </a:t>
            </a:r>
            <a:r>
              <a:rPr lang="uk-UA" altLang="pl-PL" sz="1800">
                <a:latin typeface="Arial" charset="0"/>
              </a:rPr>
              <a:t>натяг міжфазний</a:t>
            </a:r>
            <a:endParaRPr lang="pl-PL" altLang="pl-PL" sz="1800">
              <a:latin typeface="Arial" charset="0"/>
            </a:endParaRPr>
          </a:p>
        </p:txBody>
      </p:sp>
      <p:pic>
        <p:nvPicPr>
          <p:cNvPr id="9224" name="Picture 19" descr="650px-Contact_angle_sv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463" y="188913"/>
            <a:ext cx="3816350" cy="205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ojekt domyśl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rojekt domyślny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7442</TotalTime>
  <Words>206</Words>
  <Application>Microsoft Office PowerPoint</Application>
  <PresentationFormat>Экран (4:3)</PresentationFormat>
  <Paragraphs>67</Paragraphs>
  <Slides>10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2" baseType="lpstr">
      <vt:lpstr>Projekt domyślny</vt:lpstr>
      <vt:lpstr>Fotografia Photo Editor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ZChO</dc:creator>
  <cp:lastModifiedBy>Certified Windows</cp:lastModifiedBy>
  <cp:revision>632</cp:revision>
  <dcterms:created xsi:type="dcterms:W3CDTF">1601-01-01T00:00:00Z</dcterms:created>
  <dcterms:modified xsi:type="dcterms:W3CDTF">2021-02-28T06:31:37Z</dcterms:modified>
</cp:coreProperties>
</file>